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7" r:id="rId3"/>
    <p:sldId id="257" r:id="rId4"/>
    <p:sldId id="318" r:id="rId5"/>
    <p:sldId id="258" r:id="rId6"/>
    <p:sldId id="320" r:id="rId7"/>
    <p:sldId id="319" r:id="rId8"/>
    <p:sldId id="321" r:id="rId9"/>
    <p:sldId id="322" r:id="rId10"/>
    <p:sldId id="323" r:id="rId11"/>
    <p:sldId id="259" r:id="rId12"/>
    <p:sldId id="325" r:id="rId13"/>
    <p:sldId id="324" r:id="rId14"/>
    <p:sldId id="260" r:id="rId15"/>
    <p:sldId id="326" r:id="rId16"/>
    <p:sldId id="261" r:id="rId17"/>
    <p:sldId id="327" r:id="rId18"/>
    <p:sldId id="336" r:id="rId19"/>
    <p:sldId id="337" r:id="rId20"/>
    <p:sldId id="328" r:id="rId21"/>
    <p:sldId id="338" r:id="rId22"/>
    <p:sldId id="339" r:id="rId23"/>
    <p:sldId id="340" r:id="rId24"/>
    <p:sldId id="341" r:id="rId25"/>
    <p:sldId id="342" r:id="rId26"/>
    <p:sldId id="343" r:id="rId27"/>
    <p:sldId id="344" r:id="rId28"/>
    <p:sldId id="329" r:id="rId29"/>
    <p:sldId id="330" r:id="rId30"/>
    <p:sldId id="331" r:id="rId31"/>
    <p:sldId id="264" r:id="rId32"/>
    <p:sldId id="265" r:id="rId33"/>
    <p:sldId id="349" r:id="rId34"/>
    <p:sldId id="356" r:id="rId35"/>
    <p:sldId id="350" r:id="rId36"/>
    <p:sldId id="267" r:id="rId37"/>
    <p:sldId id="351" r:id="rId38"/>
    <p:sldId id="366" r:id="rId39"/>
    <p:sldId id="352" r:id="rId40"/>
    <p:sldId id="367" r:id="rId41"/>
    <p:sldId id="353" r:id="rId42"/>
    <p:sldId id="354" r:id="rId43"/>
    <p:sldId id="268" r:id="rId44"/>
    <p:sldId id="269" r:id="rId45"/>
    <p:sldId id="364" r:id="rId46"/>
    <p:sldId id="355" r:id="rId47"/>
    <p:sldId id="270" r:id="rId48"/>
    <p:sldId id="271" r:id="rId49"/>
    <p:sldId id="277" r:id="rId50"/>
    <p:sldId id="357" r:id="rId51"/>
    <p:sldId id="365" r:id="rId52"/>
    <p:sldId id="358" r:id="rId53"/>
    <p:sldId id="359" r:id="rId54"/>
    <p:sldId id="279" r:id="rId55"/>
    <p:sldId id="368" r:id="rId56"/>
    <p:sldId id="280" r:id="rId57"/>
    <p:sldId id="282" r:id="rId58"/>
    <p:sldId id="283" r:id="rId59"/>
    <p:sldId id="360" r:id="rId60"/>
    <p:sldId id="284" r:id="rId61"/>
    <p:sldId id="361" r:id="rId62"/>
    <p:sldId id="285" r:id="rId63"/>
    <p:sldId id="362" r:id="rId64"/>
    <p:sldId id="290" r:id="rId65"/>
    <p:sldId id="291" r:id="rId66"/>
    <p:sldId id="292" r:id="rId67"/>
    <p:sldId id="293" r:id="rId68"/>
    <p:sldId id="294" r:id="rId69"/>
    <p:sldId id="295" r:id="rId70"/>
    <p:sldId id="296" r:id="rId71"/>
    <p:sldId id="286" r:id="rId72"/>
    <p:sldId id="363" r:id="rId73"/>
    <p:sldId id="287" r:id="rId74"/>
    <p:sldId id="288" r:id="rId75"/>
    <p:sldId id="289" r:id="rId76"/>
    <p:sldId id="297" r:id="rId77"/>
    <p:sldId id="298" r:id="rId78"/>
    <p:sldId id="299" r:id="rId79"/>
    <p:sldId id="300" r:id="rId80"/>
    <p:sldId id="301" r:id="rId81"/>
    <p:sldId id="302" r:id="rId82"/>
    <p:sldId id="303" r:id="rId83"/>
    <p:sldId id="307" r:id="rId84"/>
    <p:sldId id="309" r:id="rId85"/>
    <p:sldId id="310" r:id="rId86"/>
    <p:sldId id="311" r:id="rId87"/>
    <p:sldId id="369" r:id="rId88"/>
    <p:sldId id="312" r:id="rId89"/>
    <p:sldId id="308" r:id="rId90"/>
    <p:sldId id="313" r:id="rId91"/>
    <p:sldId id="314" r:id="rId92"/>
    <p:sldId id="315" r:id="rId93"/>
    <p:sldId id="316" r:id="rId9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60"/>
  </p:normalViewPr>
  <p:slideViewPr>
    <p:cSldViewPr snapToGrid="0">
      <p:cViewPr varScale="1">
        <p:scale>
          <a:sx n="61" d="100"/>
          <a:sy n="61" d="100"/>
        </p:scale>
        <p:origin x="9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churchleaders-eszuskq0bptlfh8awbb.stackpathdns.com/wp-content/uploads/2018/10/10.3.HOME_.CC.KidsInYouthGroup.jp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biblehub.com/context/titus/2-1.htm" TargetMode="External"/><Relationship Id="rId2" Type="http://schemas.openxmlformats.org/officeDocument/2006/relationships/hyperlink" Target="https://www.biblegateway.com/passage/?search=Psalm+71%3A17-18&amp;version=NASB"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biblegateway.com/passage/?search=Hebrews+10%3A24-25&amp;version=NI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biblegateway.com/passage/?search=Ephesians+4%3A14-15&amp;version=NL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biblegateway.com/passage/?search=+James+5%3A16&amp;version=NIV"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churchleaders.com/outreach-missions/outreach-missions-articles/331447-fervent-prayer.htm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sermoncentral.com/bible/new-international-version-niv/matt-28-19?passage=Matt+28%3A19" TargetMode="External"/><Relationship Id="rId2" Type="http://schemas.openxmlformats.org/officeDocument/2006/relationships/hyperlink" Target="https://churchleaders.com/outreach-missions/outreach-missions-articles/332234-three-lead-measures-abiding-going-telling-greg-wilton.html"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churchleaders.com/pastors/pastor-articles/273667-teamwork-poison.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churchleaders.com/worship/worship-articles/279450-manage-details-team-administration-worship-team-rich-kirkpatrick.html"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churchleaders-eszuskq0bptlfh8awbb.stackpathdns.com/wp-content/uploads/2019/09/9.25.HOME_.CC.MindTheGap.jpg"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churchleaders.com/news/356936-jason-dorsey-separating-myth-from-truth-in-the-generations.html"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youthministryunleashed.com/11-strategic-steps-to-build-a-thriving-youth-ministry/"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s://www.learnreligions.com/inspirational-bible-devotions-4684888" TargetMode="External"/><Relationship Id="rId2" Type="http://schemas.openxmlformats.org/officeDocument/2006/relationships/hyperlink" Target="https://www.learnreligions.com/great-movie-picks-for-youth-group-events-712312"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B8B1D-A5DF-4C29-9508-4B36D68DFBF2}"/>
              </a:ext>
            </a:extLst>
          </p:cNvPr>
          <p:cNvSpPr>
            <a:spLocks noGrp="1"/>
          </p:cNvSpPr>
          <p:nvPr>
            <p:ph type="title"/>
          </p:nvPr>
        </p:nvSpPr>
        <p:spPr>
          <a:xfrm>
            <a:off x="677334" y="609600"/>
            <a:ext cx="8596668" cy="90488"/>
          </a:xfrm>
        </p:spPr>
        <p:txBody>
          <a:bodyPr>
            <a:normAutofit fontScale="90000"/>
          </a:bodyPr>
          <a:lstStyle/>
          <a:p>
            <a:endParaRPr lang="en-US" sz="8000" dirty="0"/>
          </a:p>
        </p:txBody>
      </p:sp>
      <p:sp>
        <p:nvSpPr>
          <p:cNvPr id="3" name="Content Placeholder 2">
            <a:extLst>
              <a:ext uri="{FF2B5EF4-FFF2-40B4-BE49-F238E27FC236}">
                <a16:creationId xmlns:a16="http://schemas.microsoft.com/office/drawing/2014/main" id="{553664E1-99E1-429F-8D79-4A6B0C35BDC6}"/>
              </a:ext>
            </a:extLst>
          </p:cNvPr>
          <p:cNvSpPr>
            <a:spLocks noGrp="1"/>
          </p:cNvSpPr>
          <p:nvPr>
            <p:ph idx="1"/>
          </p:nvPr>
        </p:nvSpPr>
        <p:spPr/>
        <p:txBody>
          <a:bodyPr>
            <a:normAutofit fontScale="92500" lnSpcReduction="10000"/>
          </a:bodyPr>
          <a:lstStyle/>
          <a:p>
            <a:pPr marL="0" indent="0" algn="ctr">
              <a:buNone/>
            </a:pPr>
            <a:endParaRPr lang="en-US" sz="8800" dirty="0">
              <a:solidFill>
                <a:schemeClr val="accent1"/>
              </a:solidFill>
            </a:endParaRPr>
          </a:p>
          <a:p>
            <a:pPr marL="0" indent="0" algn="ctr">
              <a:buNone/>
            </a:pPr>
            <a:r>
              <a:rPr lang="en-US" sz="8800" dirty="0">
                <a:solidFill>
                  <a:schemeClr val="accent1"/>
                </a:solidFill>
              </a:rPr>
              <a:t>YOUTH </a:t>
            </a:r>
          </a:p>
          <a:p>
            <a:pPr marL="0" indent="0" algn="ctr">
              <a:buNone/>
            </a:pPr>
            <a:r>
              <a:rPr lang="en-US" sz="8800" dirty="0">
                <a:solidFill>
                  <a:schemeClr val="accent1"/>
                </a:solidFill>
              </a:rPr>
              <a:t>MINISTRY</a:t>
            </a:r>
          </a:p>
        </p:txBody>
      </p:sp>
    </p:spTree>
    <p:extLst>
      <p:ext uri="{BB962C8B-B14F-4D97-AF65-F5344CB8AC3E}">
        <p14:creationId xmlns:p14="http://schemas.microsoft.com/office/powerpoint/2010/main" val="3691849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C074C-24C2-4BF9-B2B1-AE7A8B414359}"/>
              </a:ext>
            </a:extLst>
          </p:cNvPr>
          <p:cNvSpPr>
            <a:spLocks noGrp="1"/>
          </p:cNvSpPr>
          <p:nvPr>
            <p:ph type="title"/>
          </p:nvPr>
        </p:nvSpPr>
        <p:spPr>
          <a:xfrm>
            <a:off x="677334" y="185738"/>
            <a:ext cx="8596668" cy="40005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11E5E1F-9592-496D-B64B-D8150C346331}"/>
              </a:ext>
            </a:extLst>
          </p:cNvPr>
          <p:cNvSpPr>
            <a:spLocks noGrp="1"/>
          </p:cNvSpPr>
          <p:nvPr>
            <p:ph idx="1"/>
          </p:nvPr>
        </p:nvSpPr>
        <p:spPr>
          <a:xfrm>
            <a:off x="677334" y="914401"/>
            <a:ext cx="8596668" cy="5126962"/>
          </a:xfrm>
        </p:spPr>
        <p:txBody>
          <a:bodyPr/>
          <a:lstStyle/>
          <a:p>
            <a:pPr lvl="0" fontAlgn="base"/>
            <a:r>
              <a:rPr lang="en-US" sz="2800" dirty="0">
                <a:solidFill>
                  <a:schemeClr val="accent1"/>
                </a:solidFill>
              </a:rPr>
              <a:t>Peer Group Fellowships</a:t>
            </a:r>
            <a:r>
              <a:rPr lang="en-US" sz="2800" dirty="0"/>
              <a:t>: establishment and maintenance of distinct peer group fellowships and programs for youth ages 14-40, including cross-cultural and ecumenical relationships where feasible;</a:t>
            </a:r>
          </a:p>
          <a:p>
            <a:pPr lvl="0" fontAlgn="base"/>
            <a:r>
              <a:rPr lang="en-US" sz="2800" dirty="0">
                <a:solidFill>
                  <a:schemeClr val="accent1"/>
                </a:solidFill>
              </a:rPr>
              <a:t>Leader Development</a:t>
            </a:r>
            <a:r>
              <a:rPr lang="en-US" sz="2800" dirty="0"/>
              <a:t>: recruitment, training, and support of youth and adults; develop skills essential to effective leadership within the peer group fellowship and in the whole church;</a:t>
            </a:r>
          </a:p>
          <a:p>
            <a:endParaRPr lang="en-US" dirty="0"/>
          </a:p>
        </p:txBody>
      </p:sp>
    </p:spTree>
    <p:extLst>
      <p:ext uri="{BB962C8B-B14F-4D97-AF65-F5344CB8AC3E}">
        <p14:creationId xmlns:p14="http://schemas.microsoft.com/office/powerpoint/2010/main" val="236989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D8D9C-8794-4EC5-922D-ED28663D9E94}"/>
              </a:ext>
            </a:extLst>
          </p:cNvPr>
          <p:cNvSpPr>
            <a:spLocks noGrp="1"/>
          </p:cNvSpPr>
          <p:nvPr>
            <p:ph type="title"/>
          </p:nvPr>
        </p:nvSpPr>
        <p:spPr>
          <a:xfrm>
            <a:off x="677334" y="609600"/>
            <a:ext cx="8596668" cy="61912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847983E-7B0B-4CB9-AAA6-B449DD3ED7F5}"/>
              </a:ext>
            </a:extLst>
          </p:cNvPr>
          <p:cNvSpPr>
            <a:spLocks noGrp="1"/>
          </p:cNvSpPr>
          <p:nvPr>
            <p:ph idx="1"/>
          </p:nvPr>
        </p:nvSpPr>
        <p:spPr>
          <a:xfrm>
            <a:off x="677334" y="1385888"/>
            <a:ext cx="8596668" cy="5086349"/>
          </a:xfrm>
        </p:spPr>
        <p:txBody>
          <a:bodyPr>
            <a:normAutofit/>
          </a:bodyPr>
          <a:lstStyle/>
          <a:p>
            <a:pPr lvl="0" fontAlgn="base"/>
            <a:r>
              <a:rPr lang="en-US" sz="2800" dirty="0">
                <a:solidFill>
                  <a:schemeClr val="accent1"/>
                </a:solidFill>
              </a:rPr>
              <a:t>Empowerment</a:t>
            </a:r>
            <a:r>
              <a:rPr lang="en-US" sz="2800" dirty="0"/>
              <a:t>: Full involvement of youth in the whole life of the church in all manifestations; engagement in decision-making across the width of the church;</a:t>
            </a:r>
          </a:p>
          <a:p>
            <a:pPr lvl="0" fontAlgn="base"/>
            <a:r>
              <a:rPr lang="en-US" sz="2800" dirty="0"/>
              <a:t>Study, Prayer, Worship and Celebration, Community, stewardship and Service, Play and Recreation: intentional and regular engagement in these activities; programs and structures that integrate these component parts of the whole life of the peer group and the whole church;</a:t>
            </a:r>
          </a:p>
          <a:p>
            <a:endParaRPr lang="en-US" dirty="0"/>
          </a:p>
        </p:txBody>
      </p:sp>
    </p:spTree>
    <p:extLst>
      <p:ext uri="{BB962C8B-B14F-4D97-AF65-F5344CB8AC3E}">
        <p14:creationId xmlns:p14="http://schemas.microsoft.com/office/powerpoint/2010/main" val="3540386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5D9F4-6D11-472E-A324-F4697074ED0C}"/>
              </a:ext>
            </a:extLst>
          </p:cNvPr>
          <p:cNvSpPr>
            <a:spLocks noGrp="1"/>
          </p:cNvSpPr>
          <p:nvPr>
            <p:ph type="title"/>
          </p:nvPr>
        </p:nvSpPr>
        <p:spPr>
          <a:xfrm>
            <a:off x="677334" y="228600"/>
            <a:ext cx="8596668" cy="5880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76AB093-F200-4BE5-BE57-9A3CD7D6837C}"/>
              </a:ext>
            </a:extLst>
          </p:cNvPr>
          <p:cNvSpPr>
            <a:spLocks noGrp="1"/>
          </p:cNvSpPr>
          <p:nvPr>
            <p:ph idx="1"/>
          </p:nvPr>
        </p:nvSpPr>
        <p:spPr>
          <a:xfrm>
            <a:off x="677334" y="1143001"/>
            <a:ext cx="8596668" cy="4898362"/>
          </a:xfrm>
        </p:spPr>
        <p:txBody>
          <a:bodyPr>
            <a:normAutofit/>
          </a:bodyPr>
          <a:lstStyle/>
          <a:p>
            <a:pPr lvl="0" fontAlgn="base"/>
            <a:r>
              <a:rPr lang="en-US" sz="2800" dirty="0">
                <a:solidFill>
                  <a:schemeClr val="accent1"/>
                </a:solidFill>
              </a:rPr>
              <a:t>Service</a:t>
            </a:r>
            <a:r>
              <a:rPr lang="en-US" sz="2800" dirty="0"/>
              <a:t>: discovering and living out the implications of the Christian faith; service to others within and without the fellowship; sharing with and supporting others in their faith, witness, action, and consequences;</a:t>
            </a:r>
          </a:p>
          <a:p>
            <a:pPr lvl="0" fontAlgn="base"/>
            <a:r>
              <a:rPr lang="en-US" sz="2800" dirty="0">
                <a:solidFill>
                  <a:schemeClr val="accent1"/>
                </a:solidFill>
              </a:rPr>
              <a:t>Vocation</a:t>
            </a:r>
            <a:r>
              <a:rPr lang="en-US" sz="2800" dirty="0"/>
              <a:t>: the challenge, invitation, support, and nurture of youth to be open to the call to pursue a Christian vocation; nurture the sense of all life as Christian ministry;</a:t>
            </a:r>
          </a:p>
          <a:p>
            <a:endParaRPr lang="en-US" dirty="0"/>
          </a:p>
        </p:txBody>
      </p:sp>
    </p:spTree>
    <p:extLst>
      <p:ext uri="{BB962C8B-B14F-4D97-AF65-F5344CB8AC3E}">
        <p14:creationId xmlns:p14="http://schemas.microsoft.com/office/powerpoint/2010/main" val="268361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79B59-4BCC-473C-9F37-EF046D23EB88}"/>
              </a:ext>
            </a:extLst>
          </p:cNvPr>
          <p:cNvSpPr>
            <a:spLocks noGrp="1"/>
          </p:cNvSpPr>
          <p:nvPr>
            <p:ph type="title"/>
          </p:nvPr>
        </p:nvSpPr>
        <p:spPr>
          <a:xfrm>
            <a:off x="677334" y="285750"/>
            <a:ext cx="8596668" cy="5308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33E9BD1-EB76-480F-BD23-8EDDF0434472}"/>
              </a:ext>
            </a:extLst>
          </p:cNvPr>
          <p:cNvSpPr>
            <a:spLocks noGrp="1"/>
          </p:cNvSpPr>
          <p:nvPr>
            <p:ph idx="1"/>
          </p:nvPr>
        </p:nvSpPr>
        <p:spPr>
          <a:xfrm>
            <a:off x="677334" y="957263"/>
            <a:ext cx="8596668" cy="5084099"/>
          </a:xfrm>
        </p:spPr>
        <p:txBody>
          <a:bodyPr/>
          <a:lstStyle/>
          <a:p>
            <a:r>
              <a:rPr lang="en-US" sz="2800" dirty="0">
                <a:solidFill>
                  <a:schemeClr val="accent1"/>
                </a:solidFill>
              </a:rPr>
              <a:t>Cultural Distinctiveness and Inclusiveness</a:t>
            </a:r>
            <a:r>
              <a:rPr lang="en-US" sz="2800" dirty="0"/>
              <a:t>: distinct programs and supportive systems and services for all peoples, keeping open communication with all age and gender constituencies; and recognizing and incorporating the unique situations, heritages, and contributions of all the peoples in our midst</a:t>
            </a:r>
            <a:r>
              <a:rPr lang="en-US" dirty="0"/>
              <a:t>.</a:t>
            </a:r>
          </a:p>
          <a:p>
            <a:endParaRPr lang="en-US" dirty="0"/>
          </a:p>
        </p:txBody>
      </p:sp>
    </p:spTree>
    <p:extLst>
      <p:ext uri="{BB962C8B-B14F-4D97-AF65-F5344CB8AC3E}">
        <p14:creationId xmlns:p14="http://schemas.microsoft.com/office/powerpoint/2010/main" val="906751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1597C-3BF6-449E-92F0-85701247E91F}"/>
              </a:ext>
            </a:extLst>
          </p:cNvPr>
          <p:cNvSpPr>
            <a:spLocks noGrp="1"/>
          </p:cNvSpPr>
          <p:nvPr>
            <p:ph type="title"/>
          </p:nvPr>
        </p:nvSpPr>
        <p:spPr>
          <a:xfrm>
            <a:off x="677334" y="485775"/>
            <a:ext cx="8596668" cy="571500"/>
          </a:xfrm>
        </p:spPr>
        <p:txBody>
          <a:bodyPr>
            <a:normAutofit fontScale="90000"/>
          </a:bodyPr>
          <a:lstStyle/>
          <a:p>
            <a:r>
              <a:rPr lang="en-US" b="1" dirty="0"/>
              <a:t>E. The Constituency of Youth Ministry</a:t>
            </a:r>
            <a:br>
              <a:rPr lang="en-US" dirty="0"/>
            </a:br>
            <a:endParaRPr lang="en-US" dirty="0"/>
          </a:p>
        </p:txBody>
      </p:sp>
      <p:sp>
        <p:nvSpPr>
          <p:cNvPr id="3" name="Content Placeholder 2">
            <a:extLst>
              <a:ext uri="{FF2B5EF4-FFF2-40B4-BE49-F238E27FC236}">
                <a16:creationId xmlns:a16="http://schemas.microsoft.com/office/drawing/2014/main" id="{D986134C-1C89-4A16-9C7C-6768A878B6B4}"/>
              </a:ext>
            </a:extLst>
          </p:cNvPr>
          <p:cNvSpPr>
            <a:spLocks noGrp="1"/>
          </p:cNvSpPr>
          <p:nvPr>
            <p:ph idx="1"/>
          </p:nvPr>
        </p:nvSpPr>
        <p:spPr>
          <a:xfrm>
            <a:off x="677334" y="1728788"/>
            <a:ext cx="8596668" cy="2471738"/>
          </a:xfrm>
        </p:spPr>
        <p:txBody>
          <a:bodyPr>
            <a:normAutofit/>
          </a:bodyPr>
          <a:lstStyle/>
          <a:p>
            <a:pPr fontAlgn="base"/>
            <a:r>
              <a:rPr lang="en-US" sz="2800" dirty="0"/>
              <a:t>An effective Youth ministry should encompasses ministry with and to youth from ages </a:t>
            </a:r>
            <a:r>
              <a:rPr lang="en-US" sz="2800" b="1" i="1" dirty="0"/>
              <a:t> 14 – 40</a:t>
            </a:r>
            <a:r>
              <a:rPr lang="en-US" sz="2800" dirty="0"/>
              <a:t> and their adult leaders.</a:t>
            </a:r>
          </a:p>
          <a:p>
            <a:endParaRPr lang="en-US" dirty="0"/>
          </a:p>
        </p:txBody>
      </p:sp>
    </p:spTree>
    <p:extLst>
      <p:ext uri="{BB962C8B-B14F-4D97-AF65-F5344CB8AC3E}">
        <p14:creationId xmlns:p14="http://schemas.microsoft.com/office/powerpoint/2010/main" val="2554577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60682-264E-4209-96F0-2E3F92DCF24C}"/>
              </a:ext>
            </a:extLst>
          </p:cNvPr>
          <p:cNvSpPr>
            <a:spLocks noGrp="1"/>
          </p:cNvSpPr>
          <p:nvPr>
            <p:ph type="title"/>
          </p:nvPr>
        </p:nvSpPr>
        <p:spPr>
          <a:xfrm>
            <a:off x="677334" y="314326"/>
            <a:ext cx="8596668" cy="742950"/>
          </a:xfrm>
        </p:spPr>
        <p:txBody>
          <a:bodyPr>
            <a:normAutofit fontScale="90000"/>
          </a:bodyPr>
          <a:lstStyle/>
          <a:p>
            <a:r>
              <a:rPr lang="en-US" b="1" dirty="0"/>
              <a:t>II. The Organization of Youth Ministry</a:t>
            </a:r>
            <a:br>
              <a:rPr lang="en-US" dirty="0"/>
            </a:br>
            <a:endParaRPr lang="en-US" dirty="0"/>
          </a:p>
        </p:txBody>
      </p:sp>
      <p:sp>
        <p:nvSpPr>
          <p:cNvPr id="3" name="Content Placeholder 2">
            <a:extLst>
              <a:ext uri="{FF2B5EF4-FFF2-40B4-BE49-F238E27FC236}">
                <a16:creationId xmlns:a16="http://schemas.microsoft.com/office/drawing/2014/main" id="{855A1B5B-8EFE-4B12-90F5-D7B206A76DD5}"/>
              </a:ext>
            </a:extLst>
          </p:cNvPr>
          <p:cNvSpPr>
            <a:spLocks noGrp="1"/>
          </p:cNvSpPr>
          <p:nvPr>
            <p:ph idx="1"/>
          </p:nvPr>
        </p:nvSpPr>
        <p:spPr>
          <a:xfrm>
            <a:off x="677334" y="1285875"/>
            <a:ext cx="8596668" cy="4755487"/>
          </a:xfrm>
        </p:spPr>
        <p:txBody>
          <a:bodyPr>
            <a:normAutofit/>
          </a:bodyPr>
          <a:lstStyle/>
          <a:p>
            <a:pPr fontAlgn="base"/>
            <a:r>
              <a:rPr lang="en-US" sz="2800" dirty="0"/>
              <a:t>The Design and  organizational principles and structures for youth ministry in all manifestations should make allowances for the full scope of the perceived vision to be captured. Youth ministry is organized and structured to facilitate achieving the Mission of Youth Ministry.</a:t>
            </a:r>
            <a:endParaRPr lang="en-US" dirty="0"/>
          </a:p>
        </p:txBody>
      </p:sp>
    </p:spTree>
    <p:extLst>
      <p:ext uri="{BB962C8B-B14F-4D97-AF65-F5344CB8AC3E}">
        <p14:creationId xmlns:p14="http://schemas.microsoft.com/office/powerpoint/2010/main" val="1777337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5058-A6B4-43A0-8114-DD5D86CF30F4}"/>
              </a:ext>
            </a:extLst>
          </p:cNvPr>
          <p:cNvSpPr>
            <a:spLocks noGrp="1"/>
          </p:cNvSpPr>
          <p:nvPr>
            <p:ph type="title"/>
          </p:nvPr>
        </p:nvSpPr>
        <p:spPr>
          <a:xfrm>
            <a:off x="677334" y="314325"/>
            <a:ext cx="8596668" cy="502313"/>
          </a:xfrm>
        </p:spPr>
        <p:txBody>
          <a:bodyPr>
            <a:normAutofit fontScale="90000"/>
          </a:bodyPr>
          <a:lstStyle/>
          <a:p>
            <a:r>
              <a:rPr lang="en-US" b="1" dirty="0"/>
              <a:t>B. Youth Ministry in Congregations</a:t>
            </a:r>
            <a:endParaRPr lang="en-US" dirty="0"/>
          </a:p>
        </p:txBody>
      </p:sp>
      <p:sp>
        <p:nvSpPr>
          <p:cNvPr id="3" name="Content Placeholder 2">
            <a:extLst>
              <a:ext uri="{FF2B5EF4-FFF2-40B4-BE49-F238E27FC236}">
                <a16:creationId xmlns:a16="http://schemas.microsoft.com/office/drawing/2014/main" id="{0B8E760E-B4CD-4854-919E-B6DF936EF244}"/>
              </a:ext>
            </a:extLst>
          </p:cNvPr>
          <p:cNvSpPr>
            <a:spLocks noGrp="1"/>
          </p:cNvSpPr>
          <p:nvPr>
            <p:ph idx="1"/>
          </p:nvPr>
        </p:nvSpPr>
        <p:spPr>
          <a:xfrm>
            <a:off x="677334" y="816639"/>
            <a:ext cx="8596668" cy="5727036"/>
          </a:xfrm>
        </p:spPr>
        <p:txBody>
          <a:bodyPr>
            <a:normAutofit/>
          </a:bodyPr>
          <a:lstStyle/>
          <a:p>
            <a:pPr fontAlgn="base"/>
            <a:br>
              <a:rPr lang="en-US" dirty="0"/>
            </a:br>
            <a:r>
              <a:rPr lang="en-US" sz="2800" dirty="0"/>
              <a:t>The organization of youth ministry in congregations will vary according to the nature and needs of the congregation and its youth. this need for diversity is recognized and affirmed, there is also a thread of common principles which strong programs will reflect.</a:t>
            </a:r>
          </a:p>
          <a:p>
            <a:endParaRPr lang="en-US" dirty="0"/>
          </a:p>
        </p:txBody>
      </p:sp>
    </p:spTree>
    <p:extLst>
      <p:ext uri="{BB962C8B-B14F-4D97-AF65-F5344CB8AC3E}">
        <p14:creationId xmlns:p14="http://schemas.microsoft.com/office/powerpoint/2010/main" val="2288905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BB1F2-C9D5-4C64-911B-B3E51F632480}"/>
              </a:ext>
            </a:extLst>
          </p:cNvPr>
          <p:cNvSpPr>
            <a:spLocks noGrp="1"/>
          </p:cNvSpPr>
          <p:nvPr>
            <p:ph type="title"/>
          </p:nvPr>
        </p:nvSpPr>
        <p:spPr>
          <a:xfrm>
            <a:off x="677334" y="142876"/>
            <a:ext cx="8596668" cy="5715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499B6EC-F287-4F07-95C7-C649F57FFEF4}"/>
              </a:ext>
            </a:extLst>
          </p:cNvPr>
          <p:cNvSpPr>
            <a:spLocks noGrp="1"/>
          </p:cNvSpPr>
          <p:nvPr>
            <p:ph idx="1"/>
          </p:nvPr>
        </p:nvSpPr>
        <p:spPr>
          <a:xfrm>
            <a:off x="677334" y="714377"/>
            <a:ext cx="8596668" cy="5326986"/>
          </a:xfrm>
        </p:spPr>
        <p:txBody>
          <a:bodyPr>
            <a:normAutofit/>
          </a:bodyPr>
          <a:lstStyle/>
          <a:p>
            <a:pPr lvl="0" fontAlgn="base"/>
            <a:r>
              <a:rPr lang="en-US" sz="2800" b="1" dirty="0">
                <a:solidFill>
                  <a:schemeClr val="accent1"/>
                </a:solidFill>
              </a:rPr>
              <a:t>Leadership</a:t>
            </a:r>
            <a:r>
              <a:rPr lang="en-US" sz="2800" dirty="0"/>
              <a:t>  Including: planning, implementing, and evaluating program will be shared by youth and adults.</a:t>
            </a:r>
          </a:p>
          <a:p>
            <a:pPr lvl="0" fontAlgn="base"/>
            <a:r>
              <a:rPr lang="en-US" sz="2800" b="1" dirty="0"/>
              <a:t>The youth ministry program</a:t>
            </a:r>
            <a:r>
              <a:rPr lang="en-US" sz="2800" dirty="0"/>
              <a:t> that will include a concern for at least the following areas that appeals to the youth demography: study, prayer, worship, community, service, and play and recreation(sports).</a:t>
            </a:r>
          </a:p>
          <a:p>
            <a:endParaRPr lang="en-US" dirty="0"/>
          </a:p>
        </p:txBody>
      </p:sp>
    </p:spTree>
    <p:extLst>
      <p:ext uri="{BB962C8B-B14F-4D97-AF65-F5344CB8AC3E}">
        <p14:creationId xmlns:p14="http://schemas.microsoft.com/office/powerpoint/2010/main" val="1893152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08D3C-8F0B-415C-B27E-D2A1470C5EC3}"/>
              </a:ext>
            </a:extLst>
          </p:cNvPr>
          <p:cNvSpPr>
            <a:spLocks noGrp="1"/>
          </p:cNvSpPr>
          <p:nvPr>
            <p:ph type="title"/>
          </p:nvPr>
        </p:nvSpPr>
        <p:spPr>
          <a:xfrm>
            <a:off x="677334" y="171449"/>
            <a:ext cx="8596668" cy="585789"/>
          </a:xfrm>
        </p:spPr>
        <p:txBody>
          <a:bodyPr>
            <a:normAutofit fontScale="90000"/>
          </a:bodyPr>
          <a:lstStyle/>
          <a:p>
            <a:r>
              <a:rPr lang="en-US" b="1" dirty="0"/>
              <a:t> The Content of Youth Ministry. </a:t>
            </a:r>
            <a:endParaRPr lang="en-US" dirty="0"/>
          </a:p>
        </p:txBody>
      </p:sp>
      <p:sp>
        <p:nvSpPr>
          <p:cNvPr id="3" name="Content Placeholder 2">
            <a:extLst>
              <a:ext uri="{FF2B5EF4-FFF2-40B4-BE49-F238E27FC236}">
                <a16:creationId xmlns:a16="http://schemas.microsoft.com/office/drawing/2014/main" id="{8F36299A-F9C3-428D-831C-4AB772F973FC}"/>
              </a:ext>
            </a:extLst>
          </p:cNvPr>
          <p:cNvSpPr>
            <a:spLocks noGrp="1"/>
          </p:cNvSpPr>
          <p:nvPr>
            <p:ph idx="1"/>
          </p:nvPr>
        </p:nvSpPr>
        <p:spPr>
          <a:xfrm>
            <a:off x="677334" y="757239"/>
            <a:ext cx="8596668" cy="5284124"/>
          </a:xfrm>
        </p:spPr>
        <p:txBody>
          <a:bodyPr/>
          <a:lstStyle/>
          <a:p>
            <a:pPr marL="0" indent="0" fontAlgn="base">
              <a:buNone/>
            </a:pPr>
            <a:r>
              <a:rPr lang="en-US" sz="2800" dirty="0"/>
              <a:t>The content of youth ministry revolves around the following five components:</a:t>
            </a:r>
          </a:p>
          <a:p>
            <a:pPr lvl="0" fontAlgn="base"/>
            <a:r>
              <a:rPr lang="en-US" sz="2800" b="1" dirty="0">
                <a:solidFill>
                  <a:schemeClr val="accent1"/>
                </a:solidFill>
              </a:rPr>
              <a:t>Worship</a:t>
            </a:r>
            <a:r>
              <a:rPr lang="en-US" sz="2800" dirty="0"/>
              <a:t>: strengthening personal and community spiritual development and celebration of the whole life of the group.</a:t>
            </a:r>
          </a:p>
          <a:p>
            <a:pPr lvl="0" fontAlgn="base"/>
            <a:r>
              <a:rPr lang="en-US" sz="2800" b="1" dirty="0">
                <a:solidFill>
                  <a:schemeClr val="accent1"/>
                </a:solidFill>
              </a:rPr>
              <a:t>Study</a:t>
            </a:r>
            <a:r>
              <a:rPr lang="en-US" sz="2800" dirty="0"/>
              <a:t>: increasing the knowledge, understanding, and experience of the Christian faith, life, and service.</a:t>
            </a:r>
          </a:p>
          <a:p>
            <a:endParaRPr lang="en-US" dirty="0"/>
          </a:p>
        </p:txBody>
      </p:sp>
    </p:spTree>
    <p:extLst>
      <p:ext uri="{BB962C8B-B14F-4D97-AF65-F5344CB8AC3E}">
        <p14:creationId xmlns:p14="http://schemas.microsoft.com/office/powerpoint/2010/main" val="1650009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90867-46F7-454A-8BE3-AB6BC94D7480}"/>
              </a:ext>
            </a:extLst>
          </p:cNvPr>
          <p:cNvSpPr>
            <a:spLocks noGrp="1"/>
          </p:cNvSpPr>
          <p:nvPr>
            <p:ph type="title"/>
          </p:nvPr>
        </p:nvSpPr>
        <p:spPr>
          <a:xfrm>
            <a:off x="677334" y="342900"/>
            <a:ext cx="8596668" cy="4737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156E46B-BADD-425E-B759-063BA666F21D}"/>
              </a:ext>
            </a:extLst>
          </p:cNvPr>
          <p:cNvSpPr>
            <a:spLocks noGrp="1"/>
          </p:cNvSpPr>
          <p:nvPr>
            <p:ph idx="1"/>
          </p:nvPr>
        </p:nvSpPr>
        <p:spPr>
          <a:xfrm>
            <a:off x="677334" y="816639"/>
            <a:ext cx="8596668" cy="5224724"/>
          </a:xfrm>
        </p:spPr>
        <p:txBody>
          <a:bodyPr>
            <a:normAutofit lnSpcReduction="10000"/>
          </a:bodyPr>
          <a:lstStyle/>
          <a:p>
            <a:pPr lvl="0" fontAlgn="base"/>
            <a:r>
              <a:rPr lang="en-US" sz="2800" b="1" dirty="0">
                <a:solidFill>
                  <a:schemeClr val="accent1"/>
                </a:solidFill>
              </a:rPr>
              <a:t>Community</a:t>
            </a:r>
            <a:r>
              <a:rPr lang="en-US" sz="2800" dirty="0"/>
              <a:t>: experiencing koinonia – the close kinship of belonging to God and one another, the mutual nurturing, support, guidance, and strengthening of community in Christ.</a:t>
            </a:r>
          </a:p>
          <a:p>
            <a:pPr lvl="0" fontAlgn="base"/>
            <a:r>
              <a:rPr lang="en-US" sz="2800" b="1" dirty="0">
                <a:solidFill>
                  <a:schemeClr val="accent1"/>
                </a:solidFill>
              </a:rPr>
              <a:t>Service</a:t>
            </a:r>
            <a:r>
              <a:rPr lang="en-US" sz="2800" dirty="0"/>
              <a:t>: participating in the global ministry of reconciliation that God has given to the church through action, stewardship, witness, and evangelism.</a:t>
            </a:r>
          </a:p>
          <a:p>
            <a:r>
              <a:rPr lang="en-US" sz="2800" b="1" dirty="0">
                <a:solidFill>
                  <a:schemeClr val="accent1"/>
                </a:solidFill>
              </a:rPr>
              <a:t>Play and Recreation</a:t>
            </a:r>
            <a:r>
              <a:rPr lang="en-US" sz="2800" dirty="0"/>
              <a:t>: joyous celebration of God’s gift of life in both structured and spontaneous ways.</a:t>
            </a:r>
          </a:p>
          <a:p>
            <a:r>
              <a:rPr lang="en-US" sz="2800" dirty="0">
                <a:solidFill>
                  <a:schemeClr val="accent1"/>
                </a:solidFill>
              </a:rPr>
              <a:t>Prayers</a:t>
            </a:r>
            <a:r>
              <a:rPr lang="en-US" sz="2800" dirty="0"/>
              <a:t>: </a:t>
            </a:r>
          </a:p>
          <a:p>
            <a:endParaRPr lang="en-US" dirty="0"/>
          </a:p>
        </p:txBody>
      </p:sp>
    </p:spTree>
    <p:extLst>
      <p:ext uri="{BB962C8B-B14F-4D97-AF65-F5344CB8AC3E}">
        <p14:creationId xmlns:p14="http://schemas.microsoft.com/office/powerpoint/2010/main" val="145117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87B6B-5717-44B6-AE77-75C2FCF25455}"/>
              </a:ext>
            </a:extLst>
          </p:cNvPr>
          <p:cNvSpPr>
            <a:spLocks noGrp="1"/>
          </p:cNvSpPr>
          <p:nvPr>
            <p:ph type="title"/>
          </p:nvPr>
        </p:nvSpPr>
        <p:spPr>
          <a:xfrm>
            <a:off x="677334" y="609599"/>
            <a:ext cx="8596668" cy="1104901"/>
          </a:xfrm>
        </p:spPr>
        <p:txBody>
          <a:bodyPr>
            <a:normAutofit fontScale="90000"/>
          </a:bodyPr>
          <a:lstStyle/>
          <a:p>
            <a:pPr algn="ctr"/>
            <a:r>
              <a:rPr lang="en-US" b="1" dirty="0"/>
              <a:t>I. The Purpose, Nature, </a:t>
            </a:r>
            <a:br>
              <a:rPr lang="en-US" b="1" dirty="0"/>
            </a:br>
            <a:r>
              <a:rPr lang="en-US" b="1" dirty="0"/>
              <a:t>and Scope of Youth Ministry</a:t>
            </a:r>
            <a:br>
              <a:rPr lang="en-US" dirty="0"/>
            </a:br>
            <a:endParaRPr lang="en-US" dirty="0"/>
          </a:p>
        </p:txBody>
      </p:sp>
      <p:sp>
        <p:nvSpPr>
          <p:cNvPr id="3" name="Content Placeholder 2">
            <a:extLst>
              <a:ext uri="{FF2B5EF4-FFF2-40B4-BE49-F238E27FC236}">
                <a16:creationId xmlns:a16="http://schemas.microsoft.com/office/drawing/2014/main" id="{D88FD628-7D75-41B3-97FA-F38DC269CD32}"/>
              </a:ext>
            </a:extLst>
          </p:cNvPr>
          <p:cNvSpPr>
            <a:spLocks noGrp="1"/>
          </p:cNvSpPr>
          <p:nvPr>
            <p:ph idx="1"/>
          </p:nvPr>
        </p:nvSpPr>
        <p:spPr>
          <a:xfrm>
            <a:off x="677334" y="1714501"/>
            <a:ext cx="8596668" cy="4326862"/>
          </a:xfrm>
        </p:spPr>
        <p:txBody>
          <a:bodyPr/>
          <a:lstStyle/>
          <a:p>
            <a:pPr marL="0" indent="0" fontAlgn="base">
              <a:buNone/>
            </a:pPr>
            <a:r>
              <a:rPr lang="en-US" sz="2800" b="1" dirty="0"/>
              <a:t>A. The Mission of Youth Ministry</a:t>
            </a:r>
            <a:endParaRPr lang="en-US" sz="2800" dirty="0"/>
          </a:p>
          <a:p>
            <a:pPr marL="0" indent="0">
              <a:buNone/>
            </a:pPr>
            <a:r>
              <a:rPr lang="en-US" sz="2800" dirty="0"/>
              <a:t>The Mission of Youth Ministry is to respond to the needs of youth for relationships, events, and opportunities where they can be themselves, discern their gifts, and be empowered to be effective leaders and servants as called by God to be the body of Christ in the world.</a:t>
            </a:r>
          </a:p>
          <a:p>
            <a:endParaRPr lang="en-US" dirty="0"/>
          </a:p>
        </p:txBody>
      </p:sp>
    </p:spTree>
    <p:extLst>
      <p:ext uri="{BB962C8B-B14F-4D97-AF65-F5344CB8AC3E}">
        <p14:creationId xmlns:p14="http://schemas.microsoft.com/office/powerpoint/2010/main" val="521890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CD9C5-E478-4537-BDBE-AEC08F7062A7}"/>
              </a:ext>
            </a:extLst>
          </p:cNvPr>
          <p:cNvSpPr>
            <a:spLocks noGrp="1"/>
          </p:cNvSpPr>
          <p:nvPr>
            <p:ph type="title"/>
          </p:nvPr>
        </p:nvSpPr>
        <p:spPr>
          <a:xfrm>
            <a:off x="677334" y="609600"/>
            <a:ext cx="8596668" cy="4333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861B01E-8B14-4AFC-9760-CFA9CC5F80EF}"/>
              </a:ext>
            </a:extLst>
          </p:cNvPr>
          <p:cNvSpPr>
            <a:spLocks noGrp="1"/>
          </p:cNvSpPr>
          <p:nvPr>
            <p:ph idx="1"/>
          </p:nvPr>
        </p:nvSpPr>
        <p:spPr>
          <a:xfrm>
            <a:off x="677334" y="1200151"/>
            <a:ext cx="8596668" cy="4841212"/>
          </a:xfrm>
        </p:spPr>
        <p:txBody>
          <a:bodyPr/>
          <a:lstStyle/>
          <a:p>
            <a:pPr lvl="0" fontAlgn="base"/>
            <a:r>
              <a:rPr lang="en-US" sz="2800" b="1" dirty="0">
                <a:solidFill>
                  <a:schemeClr val="accent1"/>
                </a:solidFill>
              </a:rPr>
              <a:t>Youth fellowship groups</a:t>
            </a:r>
            <a:r>
              <a:rPr lang="en-US" sz="2800" dirty="0">
                <a:solidFill>
                  <a:schemeClr val="accent1"/>
                </a:solidFill>
              </a:rPr>
              <a:t> </a:t>
            </a:r>
            <a:r>
              <a:rPr lang="en-US" sz="2800" dirty="0"/>
              <a:t>will be an integral part of the ministry of the congregation.</a:t>
            </a:r>
            <a:br>
              <a:rPr lang="en-US" sz="2800" dirty="0"/>
            </a:br>
            <a:r>
              <a:rPr lang="en-US" sz="2800" dirty="0"/>
              <a:t>This will be expressed through youth participation in all aspects of the life of the congregation.</a:t>
            </a:r>
          </a:p>
          <a:p>
            <a:pPr lvl="0" fontAlgn="base"/>
            <a:r>
              <a:rPr lang="en-US" sz="2800" b="1" dirty="0">
                <a:solidFill>
                  <a:schemeClr val="accent1"/>
                </a:solidFill>
              </a:rPr>
              <a:t>Youth fellowship groups</a:t>
            </a:r>
            <a:r>
              <a:rPr lang="en-US" sz="2800" dirty="0">
                <a:solidFill>
                  <a:schemeClr val="accent1"/>
                </a:solidFill>
              </a:rPr>
              <a:t> </a:t>
            </a:r>
            <a:r>
              <a:rPr lang="en-US" sz="2800" dirty="0"/>
              <a:t>will maintain contact and involvement with the wider church</a:t>
            </a:r>
            <a:endParaRPr lang="en-US" dirty="0"/>
          </a:p>
        </p:txBody>
      </p:sp>
    </p:spTree>
    <p:extLst>
      <p:ext uri="{BB962C8B-B14F-4D97-AF65-F5344CB8AC3E}">
        <p14:creationId xmlns:p14="http://schemas.microsoft.com/office/powerpoint/2010/main" val="1870304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A2578-2C7C-4C19-BA93-CF084A59118A}"/>
              </a:ext>
            </a:extLst>
          </p:cNvPr>
          <p:cNvSpPr>
            <a:spLocks noGrp="1"/>
          </p:cNvSpPr>
          <p:nvPr>
            <p:ph type="title"/>
          </p:nvPr>
        </p:nvSpPr>
        <p:spPr>
          <a:xfrm>
            <a:off x="328613" y="285749"/>
            <a:ext cx="9944099" cy="600075"/>
          </a:xfrm>
        </p:spPr>
        <p:txBody>
          <a:bodyPr>
            <a:normAutofit fontScale="90000"/>
          </a:bodyPr>
          <a:lstStyle/>
          <a:p>
            <a:r>
              <a:rPr lang="en-US" b="1" dirty="0"/>
              <a:t>Reasons to Keep Your Students in Youth Groups</a:t>
            </a:r>
            <a:endParaRPr lang="en-US" dirty="0"/>
          </a:p>
        </p:txBody>
      </p:sp>
      <p:pic>
        <p:nvPicPr>
          <p:cNvPr id="4" name="Content Placeholder 3" descr="Parents: 5 Reasons to Keep Your Students in Youth Group">
            <a:hlinkClick r:id="rId2"/>
            <a:extLst>
              <a:ext uri="{FF2B5EF4-FFF2-40B4-BE49-F238E27FC236}">
                <a16:creationId xmlns:a16="http://schemas.microsoft.com/office/drawing/2014/main" id="{0ABBCA41-E03A-4EE5-A168-50D321CB3920}"/>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2988" y="1085850"/>
            <a:ext cx="8286750" cy="4914899"/>
          </a:xfrm>
          <a:prstGeom prst="rect">
            <a:avLst/>
          </a:prstGeom>
          <a:noFill/>
          <a:ln>
            <a:noFill/>
          </a:ln>
        </p:spPr>
      </p:pic>
    </p:spTree>
    <p:extLst>
      <p:ext uri="{BB962C8B-B14F-4D97-AF65-F5344CB8AC3E}">
        <p14:creationId xmlns:p14="http://schemas.microsoft.com/office/powerpoint/2010/main" val="1164891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823B7-18FD-4472-827D-1957FB59FDC2}"/>
              </a:ext>
            </a:extLst>
          </p:cNvPr>
          <p:cNvSpPr>
            <a:spLocks noGrp="1"/>
          </p:cNvSpPr>
          <p:nvPr>
            <p:ph type="title"/>
          </p:nvPr>
        </p:nvSpPr>
        <p:spPr>
          <a:xfrm>
            <a:off x="677334" y="228600"/>
            <a:ext cx="8596668" cy="588038"/>
          </a:xfrm>
        </p:spPr>
        <p:txBody>
          <a:bodyPr>
            <a:normAutofit fontScale="90000"/>
          </a:bodyPr>
          <a:lstStyle/>
          <a:p>
            <a:r>
              <a:rPr lang="en-US" dirty="0"/>
              <a:t>Youth needs models and mentors</a:t>
            </a:r>
            <a:br>
              <a:rPr lang="en-US" b="1" dirty="0"/>
            </a:br>
            <a:endParaRPr lang="en-US" dirty="0"/>
          </a:p>
        </p:txBody>
      </p:sp>
      <p:sp>
        <p:nvSpPr>
          <p:cNvPr id="3" name="Content Placeholder 2">
            <a:extLst>
              <a:ext uri="{FF2B5EF4-FFF2-40B4-BE49-F238E27FC236}">
                <a16:creationId xmlns:a16="http://schemas.microsoft.com/office/drawing/2014/main" id="{11B187C7-E26A-4509-B0F8-8BA5C97B9B90}"/>
              </a:ext>
            </a:extLst>
          </p:cNvPr>
          <p:cNvSpPr>
            <a:spLocks noGrp="1"/>
          </p:cNvSpPr>
          <p:nvPr>
            <p:ph idx="1"/>
          </p:nvPr>
        </p:nvSpPr>
        <p:spPr>
          <a:xfrm>
            <a:off x="677334" y="1028701"/>
            <a:ext cx="8596668" cy="5012662"/>
          </a:xfrm>
        </p:spPr>
        <p:txBody>
          <a:bodyPr/>
          <a:lstStyle/>
          <a:p>
            <a:r>
              <a:rPr lang="en-US" sz="2800" i="1" dirty="0"/>
              <a:t>“O God, You have taught me from my youth, And I still declare Your wondrous deeds. And even when I am old and gray, O God, do not forsake me, Until I declare Your strength to this generation, Your power to all who are to come.“</a:t>
            </a:r>
            <a:r>
              <a:rPr lang="en-US" sz="2800" dirty="0"/>
              <a:t> </a:t>
            </a:r>
            <a:r>
              <a:rPr lang="en-US" sz="2800" u="sng" dirty="0">
                <a:hlinkClick r:id="rId2"/>
              </a:rPr>
              <a:t>Psalm 71:17,18</a:t>
            </a:r>
            <a:endParaRPr lang="en-US" sz="2800" u="sng" dirty="0"/>
          </a:p>
          <a:p>
            <a:r>
              <a:rPr lang="en-US" sz="2800" dirty="0"/>
              <a:t>In the Jewish culture it wasn’t just parents that poured into the younger folks. Older men poured into younger men and older women poured into younger women (</a:t>
            </a:r>
            <a:r>
              <a:rPr lang="en-US" sz="2800" u="sng" dirty="0">
                <a:hlinkClick r:id="rId3"/>
              </a:rPr>
              <a:t>Titus 2:1-8</a:t>
            </a:r>
            <a:r>
              <a:rPr lang="en-US" sz="2800" dirty="0"/>
              <a:t>.)</a:t>
            </a:r>
          </a:p>
          <a:p>
            <a:pPr marL="0" indent="0">
              <a:buNone/>
            </a:pPr>
            <a:r>
              <a:rPr lang="en-US" b="1" dirty="0"/>
              <a:t> </a:t>
            </a:r>
          </a:p>
          <a:p>
            <a:endParaRPr lang="en-US" dirty="0"/>
          </a:p>
        </p:txBody>
      </p:sp>
    </p:spTree>
    <p:extLst>
      <p:ext uri="{BB962C8B-B14F-4D97-AF65-F5344CB8AC3E}">
        <p14:creationId xmlns:p14="http://schemas.microsoft.com/office/powerpoint/2010/main" val="1227039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EEFED-EF2B-48ED-A03D-2368A74C7FC6}"/>
              </a:ext>
            </a:extLst>
          </p:cNvPr>
          <p:cNvSpPr>
            <a:spLocks noGrp="1"/>
          </p:cNvSpPr>
          <p:nvPr>
            <p:ph type="title"/>
          </p:nvPr>
        </p:nvSpPr>
        <p:spPr/>
        <p:txBody>
          <a:bodyPr/>
          <a:lstStyle/>
          <a:p>
            <a:r>
              <a:rPr lang="en-US" dirty="0"/>
              <a:t>Youths need community</a:t>
            </a:r>
          </a:p>
        </p:txBody>
      </p:sp>
      <p:sp>
        <p:nvSpPr>
          <p:cNvPr id="3" name="Content Placeholder 2">
            <a:extLst>
              <a:ext uri="{FF2B5EF4-FFF2-40B4-BE49-F238E27FC236}">
                <a16:creationId xmlns:a16="http://schemas.microsoft.com/office/drawing/2014/main" id="{7A11D411-643A-4930-BD31-30AD5BB71B65}"/>
              </a:ext>
            </a:extLst>
          </p:cNvPr>
          <p:cNvSpPr>
            <a:spLocks noGrp="1"/>
          </p:cNvSpPr>
          <p:nvPr>
            <p:ph idx="1"/>
          </p:nvPr>
        </p:nvSpPr>
        <p:spPr>
          <a:xfrm>
            <a:off x="677334" y="1285875"/>
            <a:ext cx="8596668" cy="4755487"/>
          </a:xfrm>
        </p:spPr>
        <p:txBody>
          <a:bodyPr/>
          <a:lstStyle/>
          <a:p>
            <a:r>
              <a:rPr lang="en-US" sz="2800" i="1" dirty="0"/>
              <a:t>“And let us consider how we may spur one another on toward love and good deeds, not giving up meeting together, as some are in the habit of doing, but encouraging one another—and all the more as you see the Day approaching.”</a:t>
            </a:r>
            <a:r>
              <a:rPr lang="en-US" sz="2800" dirty="0"/>
              <a:t> </a:t>
            </a:r>
            <a:r>
              <a:rPr lang="en-US" sz="2800" u="sng" dirty="0">
                <a:hlinkClick r:id="rId2"/>
              </a:rPr>
              <a:t>Hebrews 10:24,25</a:t>
            </a:r>
            <a:endParaRPr lang="en-US" sz="2800" dirty="0"/>
          </a:p>
          <a:p>
            <a:endParaRPr lang="en-US" dirty="0"/>
          </a:p>
        </p:txBody>
      </p:sp>
    </p:spTree>
    <p:extLst>
      <p:ext uri="{BB962C8B-B14F-4D97-AF65-F5344CB8AC3E}">
        <p14:creationId xmlns:p14="http://schemas.microsoft.com/office/powerpoint/2010/main" val="637687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0899F-1D33-43EF-A4A3-EA63F0BD89D4}"/>
              </a:ext>
            </a:extLst>
          </p:cNvPr>
          <p:cNvSpPr>
            <a:spLocks noGrp="1"/>
          </p:cNvSpPr>
          <p:nvPr>
            <p:ph type="title"/>
          </p:nvPr>
        </p:nvSpPr>
        <p:spPr>
          <a:xfrm>
            <a:off x="677334" y="609600"/>
            <a:ext cx="8596668" cy="790575"/>
          </a:xfrm>
        </p:spPr>
        <p:txBody>
          <a:bodyPr>
            <a:normAutofit fontScale="90000"/>
          </a:bodyPr>
          <a:lstStyle/>
          <a:p>
            <a:r>
              <a:rPr lang="en-US" dirty="0"/>
              <a:t>Youths need mission</a:t>
            </a:r>
            <a:r>
              <a:rPr lang="en-US" b="1" dirty="0"/>
              <a:t>.</a:t>
            </a:r>
            <a:br>
              <a:rPr lang="en-US" b="1" dirty="0"/>
            </a:br>
            <a:endParaRPr lang="en-US" dirty="0"/>
          </a:p>
        </p:txBody>
      </p:sp>
      <p:sp>
        <p:nvSpPr>
          <p:cNvPr id="3" name="Content Placeholder 2">
            <a:extLst>
              <a:ext uri="{FF2B5EF4-FFF2-40B4-BE49-F238E27FC236}">
                <a16:creationId xmlns:a16="http://schemas.microsoft.com/office/drawing/2014/main" id="{A87981CA-C0E4-4AC2-8235-8E55938A65E2}"/>
              </a:ext>
            </a:extLst>
          </p:cNvPr>
          <p:cNvSpPr>
            <a:spLocks noGrp="1"/>
          </p:cNvSpPr>
          <p:nvPr>
            <p:ph idx="1"/>
          </p:nvPr>
        </p:nvSpPr>
        <p:spPr>
          <a:xfrm>
            <a:off x="677334" y="1400175"/>
            <a:ext cx="8596668" cy="4641187"/>
          </a:xfrm>
        </p:spPr>
        <p:txBody>
          <a:bodyPr/>
          <a:lstStyle/>
          <a:p>
            <a:r>
              <a:rPr lang="en-US" sz="2800" dirty="0"/>
              <a:t>Jesus challenged his most-likely teenaged disciples to </a:t>
            </a:r>
            <a:r>
              <a:rPr lang="en-US" sz="2800" i="1" dirty="0"/>
              <a:t>“go and make disciples of all nations,”</a:t>
            </a:r>
            <a:r>
              <a:rPr lang="en-US" sz="2800" dirty="0"/>
              <a:t> he was tapping into the activist wiring of these young men. In the same way, your teenager needs to be challenged with the mission to reach their peers with the good news of Jesus in a loving and contagious way.</a:t>
            </a:r>
          </a:p>
          <a:p>
            <a:endParaRPr lang="en-US" dirty="0"/>
          </a:p>
        </p:txBody>
      </p:sp>
    </p:spTree>
    <p:extLst>
      <p:ext uri="{BB962C8B-B14F-4D97-AF65-F5344CB8AC3E}">
        <p14:creationId xmlns:p14="http://schemas.microsoft.com/office/powerpoint/2010/main" val="401162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1A3EB-C686-4A9B-BF60-46AF3AFBEC01}"/>
              </a:ext>
            </a:extLst>
          </p:cNvPr>
          <p:cNvSpPr>
            <a:spLocks noGrp="1"/>
          </p:cNvSpPr>
          <p:nvPr>
            <p:ph type="title"/>
          </p:nvPr>
        </p:nvSpPr>
        <p:spPr>
          <a:xfrm>
            <a:off x="677334" y="242888"/>
            <a:ext cx="8596668" cy="573750"/>
          </a:xfrm>
        </p:spPr>
        <p:txBody>
          <a:bodyPr>
            <a:normAutofit fontScale="90000"/>
          </a:bodyPr>
          <a:lstStyle/>
          <a:p>
            <a:r>
              <a:rPr lang="en-US" dirty="0"/>
              <a:t>Youths need theology</a:t>
            </a:r>
          </a:p>
        </p:txBody>
      </p:sp>
      <p:sp>
        <p:nvSpPr>
          <p:cNvPr id="3" name="Content Placeholder 2">
            <a:extLst>
              <a:ext uri="{FF2B5EF4-FFF2-40B4-BE49-F238E27FC236}">
                <a16:creationId xmlns:a16="http://schemas.microsoft.com/office/drawing/2014/main" id="{4F618BF6-5199-4055-9C03-25E17B83782D}"/>
              </a:ext>
            </a:extLst>
          </p:cNvPr>
          <p:cNvSpPr>
            <a:spLocks noGrp="1"/>
          </p:cNvSpPr>
          <p:nvPr>
            <p:ph idx="1"/>
          </p:nvPr>
        </p:nvSpPr>
        <p:spPr>
          <a:xfrm>
            <a:off x="677334" y="816639"/>
            <a:ext cx="8596668" cy="5224724"/>
          </a:xfrm>
        </p:spPr>
        <p:txBody>
          <a:bodyPr/>
          <a:lstStyle/>
          <a:p>
            <a:r>
              <a:rPr lang="en-US" i="1" dirty="0"/>
              <a:t>“</a:t>
            </a:r>
            <a:r>
              <a:rPr lang="en-US" sz="2800" i="1" dirty="0"/>
              <a:t>Then we will no longer be immature like children. We won’t be tossed and blown about by every wind of new teaching. We will not be influenced when people try to trick us with lies so clever they sound like the truth. Instead, we will speak the truth in love, growing in every way more and more like Christ, who is the head of his body, the church.”</a:t>
            </a:r>
            <a:r>
              <a:rPr lang="en-US" sz="2800" dirty="0"/>
              <a:t> </a:t>
            </a:r>
            <a:r>
              <a:rPr lang="en-US" sz="2800" u="sng" dirty="0">
                <a:hlinkClick r:id="rId2"/>
              </a:rPr>
              <a:t>Ephesians 4:14,15</a:t>
            </a:r>
            <a:endParaRPr lang="en-US" sz="2800" dirty="0"/>
          </a:p>
          <a:p>
            <a:endParaRPr lang="en-US" dirty="0"/>
          </a:p>
        </p:txBody>
      </p:sp>
    </p:spTree>
    <p:extLst>
      <p:ext uri="{BB962C8B-B14F-4D97-AF65-F5344CB8AC3E}">
        <p14:creationId xmlns:p14="http://schemas.microsoft.com/office/powerpoint/2010/main" val="786396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35010-9C5A-42BD-90EA-BC543B2C3B39}"/>
              </a:ext>
            </a:extLst>
          </p:cNvPr>
          <p:cNvSpPr>
            <a:spLocks noGrp="1"/>
          </p:cNvSpPr>
          <p:nvPr>
            <p:ph type="title"/>
          </p:nvPr>
        </p:nvSpPr>
        <p:spPr>
          <a:xfrm>
            <a:off x="677334" y="128588"/>
            <a:ext cx="8596668" cy="528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70DAD7F-8941-49E5-9029-F9E336320B7E}"/>
              </a:ext>
            </a:extLst>
          </p:cNvPr>
          <p:cNvSpPr>
            <a:spLocks noGrp="1"/>
          </p:cNvSpPr>
          <p:nvPr>
            <p:ph idx="1"/>
          </p:nvPr>
        </p:nvSpPr>
        <p:spPr>
          <a:xfrm>
            <a:off x="677334" y="748839"/>
            <a:ext cx="8596668" cy="5623386"/>
          </a:xfrm>
        </p:spPr>
        <p:txBody>
          <a:bodyPr>
            <a:normAutofit lnSpcReduction="10000"/>
          </a:bodyPr>
          <a:lstStyle/>
          <a:p>
            <a:r>
              <a:rPr lang="en-US" sz="2400" dirty="0"/>
              <a:t>Youth group is a place where youths can wrestle through the theology you’ve been teaching them (you’ve been teaching them right?) and have it reinforced in a powerful and personal way under the guidance of a youth leader who knows how to ask great questions and point teens to sound truth.</a:t>
            </a:r>
          </a:p>
          <a:p>
            <a:r>
              <a:rPr lang="en-US" sz="2400" dirty="0"/>
              <a:t>This should result in your youths knowing and owning their faith on a deeper level. Youth groups and small groups should be a place where teenagers can ask tough questions and even share doubts and struggles with their beliefs without fear of rebuke. Skilled youth leaders can take questioning teens back to God’s Word as the source of authority and help them process through all of the biblical truth you are praying they grasp, believe and live out.</a:t>
            </a:r>
          </a:p>
          <a:p>
            <a:endParaRPr lang="en-US" dirty="0"/>
          </a:p>
        </p:txBody>
      </p:sp>
    </p:spTree>
    <p:extLst>
      <p:ext uri="{BB962C8B-B14F-4D97-AF65-F5344CB8AC3E}">
        <p14:creationId xmlns:p14="http://schemas.microsoft.com/office/powerpoint/2010/main" val="3250020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F3CCB-4D0C-4C18-8920-C774264C83DC}"/>
              </a:ext>
            </a:extLst>
          </p:cNvPr>
          <p:cNvSpPr>
            <a:spLocks noGrp="1"/>
          </p:cNvSpPr>
          <p:nvPr>
            <p:ph type="title"/>
          </p:nvPr>
        </p:nvSpPr>
        <p:spPr>
          <a:xfrm>
            <a:off x="677334" y="442913"/>
            <a:ext cx="9795404" cy="1528762"/>
          </a:xfrm>
        </p:spPr>
        <p:txBody>
          <a:bodyPr>
            <a:noAutofit/>
          </a:bodyPr>
          <a:lstStyle/>
          <a:p>
            <a:r>
              <a:rPr lang="en-US" b="1" dirty="0"/>
              <a:t>Youths need a safe place </a:t>
            </a:r>
            <a:br>
              <a:rPr lang="en-US" b="1" dirty="0"/>
            </a:br>
            <a:r>
              <a:rPr lang="en-US" b="1" dirty="0"/>
              <a:t>to confess and confide.</a:t>
            </a:r>
            <a:br>
              <a:rPr lang="en-US" b="1" dirty="0"/>
            </a:br>
            <a:endParaRPr lang="en-US" dirty="0"/>
          </a:p>
        </p:txBody>
      </p:sp>
      <p:sp>
        <p:nvSpPr>
          <p:cNvPr id="3" name="Content Placeholder 2">
            <a:extLst>
              <a:ext uri="{FF2B5EF4-FFF2-40B4-BE49-F238E27FC236}">
                <a16:creationId xmlns:a16="http://schemas.microsoft.com/office/drawing/2014/main" id="{B4DEA7F1-ED09-4F31-A58C-2E43DD754799}"/>
              </a:ext>
            </a:extLst>
          </p:cNvPr>
          <p:cNvSpPr>
            <a:spLocks noGrp="1"/>
          </p:cNvSpPr>
          <p:nvPr>
            <p:ph idx="1"/>
          </p:nvPr>
        </p:nvSpPr>
        <p:spPr>
          <a:xfrm>
            <a:off x="677334" y="1971675"/>
            <a:ext cx="8596668" cy="4543425"/>
          </a:xfrm>
        </p:spPr>
        <p:txBody>
          <a:bodyPr/>
          <a:lstStyle/>
          <a:p>
            <a:pPr marL="0" indent="0">
              <a:buNone/>
            </a:pPr>
            <a:r>
              <a:rPr lang="en-US" i="1" dirty="0"/>
              <a:t>“</a:t>
            </a:r>
            <a:r>
              <a:rPr lang="en-US" sz="2800" i="1" dirty="0"/>
              <a:t>Confess your sins to each other and pray for each other so that you may be healed.”</a:t>
            </a:r>
            <a:r>
              <a:rPr lang="en-US" sz="2800" dirty="0"/>
              <a:t> </a:t>
            </a:r>
            <a:r>
              <a:rPr lang="en-US" sz="2800" u="sng" dirty="0">
                <a:hlinkClick r:id="rId2"/>
              </a:rPr>
              <a:t>James 5:16</a:t>
            </a:r>
            <a:endParaRPr lang="en-US" sz="2800" dirty="0"/>
          </a:p>
          <a:p>
            <a:pPr marL="0" indent="0">
              <a:buNone/>
            </a:pPr>
            <a:r>
              <a:rPr lang="en-US" sz="2400" dirty="0"/>
              <a:t>Often youths who struggle with sin and temptation have nowhere to confess and confide. They feel trapped by their sins. But a healthy youth ministry can create a safe space for teenagers to open up and talk honestly about their struggles. Of course this doesn’t mean they should confess every sin to everyone. But it does mean that they should have a handful of others who know their struggles and can pray for and encourage them to walk in victory over those sins.</a:t>
            </a:r>
          </a:p>
          <a:p>
            <a:endParaRPr lang="en-US" dirty="0"/>
          </a:p>
        </p:txBody>
      </p:sp>
    </p:spTree>
    <p:extLst>
      <p:ext uri="{BB962C8B-B14F-4D97-AF65-F5344CB8AC3E}">
        <p14:creationId xmlns:p14="http://schemas.microsoft.com/office/powerpoint/2010/main" val="439246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D8FF4-A34D-4A93-B68C-871CC2048D1E}"/>
              </a:ext>
            </a:extLst>
          </p:cNvPr>
          <p:cNvSpPr>
            <a:spLocks noGrp="1"/>
          </p:cNvSpPr>
          <p:nvPr>
            <p:ph type="title"/>
          </p:nvPr>
        </p:nvSpPr>
        <p:spPr>
          <a:xfrm>
            <a:off x="677334" y="285750"/>
            <a:ext cx="8596668" cy="5308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5513AD5-EEFD-4013-8B31-C566ADFE549F}"/>
              </a:ext>
            </a:extLst>
          </p:cNvPr>
          <p:cNvSpPr>
            <a:spLocks noGrp="1"/>
          </p:cNvSpPr>
          <p:nvPr>
            <p:ph idx="1"/>
          </p:nvPr>
        </p:nvSpPr>
        <p:spPr>
          <a:xfrm>
            <a:off x="677334" y="1243013"/>
            <a:ext cx="8596668" cy="4798349"/>
          </a:xfrm>
        </p:spPr>
        <p:txBody>
          <a:bodyPr/>
          <a:lstStyle/>
          <a:p>
            <a:r>
              <a:rPr lang="en-US" sz="2800" b="1" dirty="0"/>
              <a:t>Youth ministry</a:t>
            </a:r>
            <a:r>
              <a:rPr lang="en-US" sz="2800" dirty="0"/>
              <a:t> in many congregations will benefit from the appointment of a small group of youth and adults who will give overall direction to the youth ministry of the congregation. </a:t>
            </a:r>
          </a:p>
          <a:p>
            <a:r>
              <a:rPr lang="en-US" sz="2800" dirty="0"/>
              <a:t>Their responsibilities may include selection training and support of leaders; evaluation of the youth ministry program; and interpretation of the youth ministry program to the congregation, its committees, and board.</a:t>
            </a:r>
          </a:p>
          <a:p>
            <a:endParaRPr lang="en-US" dirty="0"/>
          </a:p>
        </p:txBody>
      </p:sp>
    </p:spTree>
    <p:extLst>
      <p:ext uri="{BB962C8B-B14F-4D97-AF65-F5344CB8AC3E}">
        <p14:creationId xmlns:p14="http://schemas.microsoft.com/office/powerpoint/2010/main" val="4027024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CC527-D396-4EB2-B11E-526EC0E97A97}"/>
              </a:ext>
            </a:extLst>
          </p:cNvPr>
          <p:cNvSpPr>
            <a:spLocks noGrp="1"/>
          </p:cNvSpPr>
          <p:nvPr>
            <p:ph type="title"/>
          </p:nvPr>
        </p:nvSpPr>
        <p:spPr>
          <a:xfrm>
            <a:off x="677334" y="609599"/>
            <a:ext cx="8596668" cy="547689"/>
          </a:xfrm>
        </p:spPr>
        <p:txBody>
          <a:bodyPr>
            <a:normAutofit fontScale="90000"/>
          </a:bodyPr>
          <a:lstStyle/>
          <a:p>
            <a:r>
              <a:rPr lang="en-US" b="1" dirty="0"/>
              <a:t>Programs of Special Concern</a:t>
            </a:r>
            <a:endParaRPr lang="en-US" dirty="0"/>
          </a:p>
        </p:txBody>
      </p:sp>
      <p:sp>
        <p:nvSpPr>
          <p:cNvPr id="3" name="Content Placeholder 2">
            <a:extLst>
              <a:ext uri="{FF2B5EF4-FFF2-40B4-BE49-F238E27FC236}">
                <a16:creationId xmlns:a16="http://schemas.microsoft.com/office/drawing/2014/main" id="{1376FA9A-B40F-4BBF-BB95-9CE77F473853}"/>
              </a:ext>
            </a:extLst>
          </p:cNvPr>
          <p:cNvSpPr>
            <a:spLocks noGrp="1"/>
          </p:cNvSpPr>
          <p:nvPr>
            <p:ph idx="1"/>
          </p:nvPr>
        </p:nvSpPr>
        <p:spPr>
          <a:xfrm>
            <a:off x="677334" y="1157289"/>
            <a:ext cx="9338204" cy="4884074"/>
          </a:xfrm>
        </p:spPr>
        <p:txBody>
          <a:bodyPr/>
          <a:lstStyle/>
          <a:p>
            <a:pPr marL="0" indent="0">
              <a:buNone/>
            </a:pPr>
            <a:r>
              <a:rPr lang="en-US" sz="2800" b="1" dirty="0"/>
              <a:t>Youth Empowerment Fund</a:t>
            </a:r>
          </a:p>
          <a:p>
            <a:pPr marL="0" indent="0">
              <a:buNone/>
            </a:pPr>
            <a:r>
              <a:rPr lang="en-US" sz="2800" dirty="0"/>
              <a:t>The Youth Empowerment Fund program for youth stewardship and mission will be planned, implemented, and evaluated by the Youth Council. The purpose of the Youth Empowerment Fund program is: </a:t>
            </a:r>
            <a:r>
              <a:rPr lang="en-US" sz="2800" b="1" i="1" dirty="0"/>
              <a:t>“to educate, involve, and empower youth for stewardship and service in the total life of the Church”</a:t>
            </a:r>
            <a:br>
              <a:rPr lang="en-US" sz="2800" b="1" i="1" dirty="0"/>
            </a:br>
            <a:endParaRPr lang="en-US" sz="2800" b="1" i="1" dirty="0"/>
          </a:p>
        </p:txBody>
      </p:sp>
    </p:spTree>
    <p:extLst>
      <p:ext uri="{BB962C8B-B14F-4D97-AF65-F5344CB8AC3E}">
        <p14:creationId xmlns:p14="http://schemas.microsoft.com/office/powerpoint/2010/main" val="4045928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BFC04-674E-4400-AF92-85F04EC91238}"/>
              </a:ext>
            </a:extLst>
          </p:cNvPr>
          <p:cNvSpPr>
            <a:spLocks noGrp="1"/>
          </p:cNvSpPr>
          <p:nvPr>
            <p:ph type="title"/>
          </p:nvPr>
        </p:nvSpPr>
        <p:spPr>
          <a:xfrm>
            <a:off x="677334" y="100013"/>
            <a:ext cx="8596668" cy="1228725"/>
          </a:xfrm>
        </p:spPr>
        <p:txBody>
          <a:bodyPr/>
          <a:lstStyle/>
          <a:p>
            <a:pPr algn="ctr"/>
            <a:r>
              <a:rPr lang="en-US" b="1" dirty="0"/>
              <a:t>Biblical and Theological </a:t>
            </a:r>
            <a:br>
              <a:rPr lang="en-US" b="1" dirty="0"/>
            </a:br>
            <a:r>
              <a:rPr lang="en-US" b="1" dirty="0"/>
              <a:t>Rationale for Youth Ministry</a:t>
            </a:r>
            <a:endParaRPr lang="en-US" dirty="0"/>
          </a:p>
        </p:txBody>
      </p:sp>
      <p:sp>
        <p:nvSpPr>
          <p:cNvPr id="3" name="Content Placeholder 2">
            <a:extLst>
              <a:ext uri="{FF2B5EF4-FFF2-40B4-BE49-F238E27FC236}">
                <a16:creationId xmlns:a16="http://schemas.microsoft.com/office/drawing/2014/main" id="{89C90F74-9497-434B-97A2-97D39D2EC94E}"/>
              </a:ext>
            </a:extLst>
          </p:cNvPr>
          <p:cNvSpPr>
            <a:spLocks noGrp="1"/>
          </p:cNvSpPr>
          <p:nvPr>
            <p:ph idx="1"/>
          </p:nvPr>
        </p:nvSpPr>
        <p:spPr>
          <a:xfrm>
            <a:off x="677334" y="1600201"/>
            <a:ext cx="8596668" cy="4441162"/>
          </a:xfrm>
        </p:spPr>
        <p:txBody>
          <a:bodyPr>
            <a:normAutofit fontScale="92500" lnSpcReduction="10000"/>
          </a:bodyPr>
          <a:lstStyle/>
          <a:p>
            <a:pPr marL="0" indent="0" fontAlgn="base">
              <a:buNone/>
            </a:pPr>
            <a:r>
              <a:rPr lang="en-US" sz="2800" dirty="0"/>
              <a:t>The basis for youth ministry lies in the nature of the church as the people of God, called into fellowship with God and one another and given in the spirit of Christ to the world for its redemption and reconciliation. The call of Jeremiah (Jeremiah 1:4-9) as God’s prophet and the Apostle Paul’s charge to Timothy to be in ministry (1 Timothy 4:`12-16) provide strong biblical framework for the call of youth to service and leadership for God. This course seeks affirms that its youth are integral members of the people of God. They belong and as members they participate in its whole life, ministry, and mission of the church.</a:t>
            </a:r>
          </a:p>
          <a:p>
            <a:endParaRPr lang="en-US" dirty="0"/>
          </a:p>
        </p:txBody>
      </p:sp>
    </p:spTree>
    <p:extLst>
      <p:ext uri="{BB962C8B-B14F-4D97-AF65-F5344CB8AC3E}">
        <p14:creationId xmlns:p14="http://schemas.microsoft.com/office/powerpoint/2010/main" val="36942311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AC683-E270-4117-BF0A-5C66F921FE1E}"/>
              </a:ext>
            </a:extLst>
          </p:cNvPr>
          <p:cNvSpPr>
            <a:spLocks noGrp="1"/>
          </p:cNvSpPr>
          <p:nvPr>
            <p:ph type="title"/>
          </p:nvPr>
        </p:nvSpPr>
        <p:spPr>
          <a:xfrm>
            <a:off x="677334" y="609600"/>
            <a:ext cx="10424054" cy="1176338"/>
          </a:xfrm>
        </p:spPr>
        <p:txBody>
          <a:bodyPr>
            <a:normAutofit fontScale="90000"/>
          </a:bodyPr>
          <a:lstStyle/>
          <a:p>
            <a:r>
              <a:rPr lang="en-US" b="1" dirty="0"/>
              <a:t>Camp and Conference and </a:t>
            </a:r>
            <a:br>
              <a:rPr lang="en-US" b="1" dirty="0"/>
            </a:br>
            <a:r>
              <a:rPr lang="en-US" b="1" dirty="0"/>
              <a:t>Other Outdoor Ministries</a:t>
            </a:r>
            <a:r>
              <a:rPr lang="en-US" dirty="0"/>
              <a:t> </a:t>
            </a:r>
          </a:p>
        </p:txBody>
      </p:sp>
      <p:sp>
        <p:nvSpPr>
          <p:cNvPr id="3" name="Content Placeholder 2">
            <a:extLst>
              <a:ext uri="{FF2B5EF4-FFF2-40B4-BE49-F238E27FC236}">
                <a16:creationId xmlns:a16="http://schemas.microsoft.com/office/drawing/2014/main" id="{4E8EF69D-3EAA-442A-9AF8-076AC731180A}"/>
              </a:ext>
            </a:extLst>
          </p:cNvPr>
          <p:cNvSpPr>
            <a:spLocks noGrp="1"/>
          </p:cNvSpPr>
          <p:nvPr>
            <p:ph idx="1"/>
          </p:nvPr>
        </p:nvSpPr>
        <p:spPr>
          <a:xfrm>
            <a:off x="677334" y="2314575"/>
            <a:ext cx="8596668" cy="3726788"/>
          </a:xfrm>
        </p:spPr>
        <p:txBody>
          <a:bodyPr>
            <a:normAutofit/>
          </a:bodyPr>
          <a:lstStyle/>
          <a:p>
            <a:pPr marL="0" indent="0">
              <a:buNone/>
            </a:pPr>
            <a:r>
              <a:rPr lang="en-US" sz="2800" dirty="0"/>
              <a:t>Camp and Conference and Other Outdoor Ministries continue to be an important part of the program of youth. </a:t>
            </a:r>
          </a:p>
        </p:txBody>
      </p:sp>
    </p:spTree>
    <p:extLst>
      <p:ext uri="{BB962C8B-B14F-4D97-AF65-F5344CB8AC3E}">
        <p14:creationId xmlns:p14="http://schemas.microsoft.com/office/powerpoint/2010/main" val="38911763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0E73-8B3A-4E72-A502-3DD511F705A0}"/>
              </a:ext>
            </a:extLst>
          </p:cNvPr>
          <p:cNvSpPr>
            <a:spLocks noGrp="1"/>
          </p:cNvSpPr>
          <p:nvPr>
            <p:ph type="title"/>
          </p:nvPr>
        </p:nvSpPr>
        <p:spPr>
          <a:xfrm>
            <a:off x="677334" y="885825"/>
            <a:ext cx="8596668" cy="771525"/>
          </a:xfrm>
        </p:spPr>
        <p:txBody>
          <a:bodyPr>
            <a:normAutofit/>
          </a:bodyPr>
          <a:lstStyle/>
          <a:p>
            <a:r>
              <a:rPr lang="en-US" b="1" dirty="0"/>
              <a:t> Developing Youth Ministry Leaders</a:t>
            </a:r>
            <a:endParaRPr lang="en-US" dirty="0"/>
          </a:p>
        </p:txBody>
      </p:sp>
      <p:sp>
        <p:nvSpPr>
          <p:cNvPr id="3" name="Content Placeholder 2">
            <a:extLst>
              <a:ext uri="{FF2B5EF4-FFF2-40B4-BE49-F238E27FC236}">
                <a16:creationId xmlns:a16="http://schemas.microsoft.com/office/drawing/2014/main" id="{BF87FB7B-7613-4720-8DF1-54E1164D6654}"/>
              </a:ext>
            </a:extLst>
          </p:cNvPr>
          <p:cNvSpPr>
            <a:spLocks noGrp="1"/>
          </p:cNvSpPr>
          <p:nvPr>
            <p:ph idx="1"/>
          </p:nvPr>
        </p:nvSpPr>
        <p:spPr>
          <a:xfrm>
            <a:off x="677334" y="1528763"/>
            <a:ext cx="8596668" cy="5114924"/>
          </a:xfrm>
        </p:spPr>
        <p:txBody>
          <a:bodyPr/>
          <a:lstStyle/>
          <a:p>
            <a:pPr marL="0" indent="0">
              <a:buNone/>
            </a:pPr>
            <a:endParaRPr lang="en-US" sz="2800" dirty="0"/>
          </a:p>
          <a:p>
            <a:pPr marL="0" indent="0">
              <a:buNone/>
            </a:pPr>
            <a:r>
              <a:rPr lang="en-US" sz="2800" dirty="0"/>
              <a:t>Leaders in youth ministry include youth and adults. These leaders need continuing training and support. Leadership in youth ministry calls for a basic and dynamic concept of the ministry of the church, of youth, and of youth ministry in the church. </a:t>
            </a:r>
          </a:p>
          <a:p>
            <a:pPr marL="0" indent="0">
              <a:buNone/>
            </a:pPr>
            <a:r>
              <a:rPr lang="en-US" sz="2800" dirty="0"/>
              <a:t>Training needs to take place with respect to the content of youth ministry, the organization of Christian Youth Fellowship, and the characteristics of youth and youth culture.</a:t>
            </a:r>
          </a:p>
          <a:p>
            <a:endParaRPr lang="en-US" dirty="0"/>
          </a:p>
        </p:txBody>
      </p:sp>
    </p:spTree>
    <p:extLst>
      <p:ext uri="{BB962C8B-B14F-4D97-AF65-F5344CB8AC3E}">
        <p14:creationId xmlns:p14="http://schemas.microsoft.com/office/powerpoint/2010/main" val="750329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9D705-BA04-4D15-A315-AC3AD5B5249F}"/>
              </a:ext>
            </a:extLst>
          </p:cNvPr>
          <p:cNvSpPr>
            <a:spLocks noGrp="1"/>
          </p:cNvSpPr>
          <p:nvPr>
            <p:ph type="title"/>
          </p:nvPr>
        </p:nvSpPr>
        <p:spPr>
          <a:xfrm>
            <a:off x="677334" y="200026"/>
            <a:ext cx="8596668" cy="414338"/>
          </a:xfrm>
        </p:spPr>
        <p:txBody>
          <a:bodyPr>
            <a:normAutofit fontScale="90000"/>
          </a:bodyPr>
          <a:lstStyle/>
          <a:p>
            <a:r>
              <a:rPr lang="en-US" b="1" dirty="0"/>
              <a:t>The Organization of Youth Ministry</a:t>
            </a:r>
            <a:r>
              <a:rPr lang="en-US" dirty="0"/>
              <a:t> </a:t>
            </a:r>
          </a:p>
        </p:txBody>
      </p:sp>
      <p:sp>
        <p:nvSpPr>
          <p:cNvPr id="3" name="Content Placeholder 2">
            <a:extLst>
              <a:ext uri="{FF2B5EF4-FFF2-40B4-BE49-F238E27FC236}">
                <a16:creationId xmlns:a16="http://schemas.microsoft.com/office/drawing/2014/main" id="{68989C0C-320B-454A-9055-239F3869270F}"/>
              </a:ext>
            </a:extLst>
          </p:cNvPr>
          <p:cNvSpPr>
            <a:spLocks noGrp="1"/>
          </p:cNvSpPr>
          <p:nvPr>
            <p:ph idx="1"/>
          </p:nvPr>
        </p:nvSpPr>
        <p:spPr>
          <a:xfrm>
            <a:off x="677334" y="785813"/>
            <a:ext cx="8596668" cy="5255549"/>
          </a:xfrm>
        </p:spPr>
        <p:txBody>
          <a:bodyPr>
            <a:normAutofit/>
          </a:bodyPr>
          <a:lstStyle/>
          <a:p>
            <a:pPr marL="0" indent="0" fontAlgn="base">
              <a:buNone/>
            </a:pPr>
            <a:r>
              <a:rPr lang="en-US" sz="2800" dirty="0"/>
              <a:t>Leader development for youth ministry includes understanding group life and developing skills in organizing and conducting activities consistent with the purposes, goals, and objectives of youth ministry.</a:t>
            </a:r>
          </a:p>
          <a:p>
            <a:pPr marL="0" indent="0" fontAlgn="base">
              <a:buNone/>
            </a:pPr>
            <a:r>
              <a:rPr lang="en-US" sz="2800" dirty="0"/>
              <a:t>Training for leaders in the organization of youth ministry will include at least the following:</a:t>
            </a:r>
          </a:p>
          <a:p>
            <a:pPr marL="0" lvl="0" indent="0" fontAlgn="base">
              <a:buNone/>
            </a:pPr>
            <a:r>
              <a:rPr lang="en-US" sz="2800" b="1" dirty="0"/>
              <a:t>Models for organizing</a:t>
            </a:r>
            <a:r>
              <a:rPr lang="en-US" sz="2800" dirty="0"/>
              <a:t> youth fellowship groups that reflect the variety of congregational and regional situations such as size, location, and racial/ethnic background.</a:t>
            </a:r>
          </a:p>
          <a:p>
            <a:endParaRPr lang="en-US" dirty="0"/>
          </a:p>
        </p:txBody>
      </p:sp>
    </p:spTree>
    <p:extLst>
      <p:ext uri="{BB962C8B-B14F-4D97-AF65-F5344CB8AC3E}">
        <p14:creationId xmlns:p14="http://schemas.microsoft.com/office/powerpoint/2010/main" val="1709191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94F29-E730-43CF-80AE-83F4DBEB8D71}"/>
              </a:ext>
            </a:extLst>
          </p:cNvPr>
          <p:cNvSpPr>
            <a:spLocks noGrp="1"/>
          </p:cNvSpPr>
          <p:nvPr>
            <p:ph type="title"/>
          </p:nvPr>
        </p:nvSpPr>
        <p:spPr>
          <a:xfrm>
            <a:off x="677334" y="171450"/>
            <a:ext cx="8596668" cy="4714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769FA95-79A0-4A26-BDCE-712CF9688203}"/>
              </a:ext>
            </a:extLst>
          </p:cNvPr>
          <p:cNvSpPr>
            <a:spLocks noGrp="1"/>
          </p:cNvSpPr>
          <p:nvPr>
            <p:ph idx="1"/>
          </p:nvPr>
        </p:nvSpPr>
        <p:spPr>
          <a:xfrm>
            <a:off x="677334" y="900113"/>
            <a:ext cx="8596668" cy="5141249"/>
          </a:xfrm>
        </p:spPr>
        <p:txBody>
          <a:bodyPr/>
          <a:lstStyle/>
          <a:p>
            <a:pPr lvl="0" fontAlgn="base"/>
            <a:r>
              <a:rPr lang="en-US" sz="2400" b="1" dirty="0"/>
              <a:t>Personal and group development</a:t>
            </a:r>
            <a:r>
              <a:rPr lang="en-US" sz="2400" dirty="0"/>
              <a:t> skills such as teaching-learning methods, Tools for Bible study, community building, communication, conflict management, interpersonal relations, and intentional decision making.</a:t>
            </a:r>
          </a:p>
          <a:p>
            <a:pPr lvl="0" fontAlgn="base"/>
            <a:r>
              <a:rPr lang="en-US" sz="2400" b="1" dirty="0"/>
              <a:t>“How to” skills</a:t>
            </a:r>
            <a:r>
              <a:rPr lang="en-US" sz="2400" dirty="0"/>
              <a:t> such as planning and designing programs and leading specific activities.</a:t>
            </a:r>
          </a:p>
          <a:p>
            <a:endParaRPr lang="en-US" dirty="0"/>
          </a:p>
        </p:txBody>
      </p:sp>
    </p:spTree>
    <p:extLst>
      <p:ext uri="{BB962C8B-B14F-4D97-AF65-F5344CB8AC3E}">
        <p14:creationId xmlns:p14="http://schemas.microsoft.com/office/powerpoint/2010/main" val="42036297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F6D37-B182-4BED-B5A5-519D5F2E6F7F}"/>
              </a:ext>
            </a:extLst>
          </p:cNvPr>
          <p:cNvSpPr>
            <a:spLocks noGrp="1"/>
          </p:cNvSpPr>
          <p:nvPr>
            <p:ph type="title"/>
          </p:nvPr>
        </p:nvSpPr>
        <p:spPr>
          <a:xfrm>
            <a:off x="677334" y="671512"/>
            <a:ext cx="8596668" cy="1100137"/>
          </a:xfrm>
        </p:spPr>
        <p:txBody>
          <a:bodyPr>
            <a:normAutofit fontScale="90000"/>
          </a:bodyPr>
          <a:lstStyle/>
          <a:p>
            <a:r>
              <a:rPr lang="en-US" b="1" dirty="0"/>
              <a:t>Youth and Youth Culture</a:t>
            </a:r>
            <a:r>
              <a:rPr lang="en-US" dirty="0"/>
              <a:t>   </a:t>
            </a:r>
            <a:br>
              <a:rPr lang="en-US" dirty="0"/>
            </a:br>
            <a:endParaRPr lang="en-US" dirty="0"/>
          </a:p>
        </p:txBody>
      </p:sp>
      <p:sp>
        <p:nvSpPr>
          <p:cNvPr id="3" name="Content Placeholder 2">
            <a:extLst>
              <a:ext uri="{FF2B5EF4-FFF2-40B4-BE49-F238E27FC236}">
                <a16:creationId xmlns:a16="http://schemas.microsoft.com/office/drawing/2014/main" id="{0A10EE0A-A2E4-43FA-9AB5-329419EE1A10}"/>
              </a:ext>
            </a:extLst>
          </p:cNvPr>
          <p:cNvSpPr>
            <a:spLocks noGrp="1"/>
          </p:cNvSpPr>
          <p:nvPr>
            <p:ph idx="1"/>
          </p:nvPr>
        </p:nvSpPr>
        <p:spPr>
          <a:xfrm>
            <a:off x="677334" y="1914525"/>
            <a:ext cx="8596668" cy="4126838"/>
          </a:xfrm>
        </p:spPr>
        <p:txBody>
          <a:bodyPr/>
          <a:lstStyle/>
          <a:p>
            <a:pPr marL="0" indent="0">
              <a:buNone/>
            </a:pPr>
            <a:r>
              <a:rPr lang="en-US" sz="2800" dirty="0"/>
              <a:t>Leaders in youth ministry will benefit from an understanding of youth in relation to their physical, emotional, social cognitive, and spiritual development. In the same way leaders in youth ministry will benefit from an understanding of youth culture and how it affects the lives of youth.</a:t>
            </a:r>
          </a:p>
          <a:p>
            <a:endParaRPr lang="en-US" dirty="0"/>
          </a:p>
        </p:txBody>
      </p:sp>
    </p:spTree>
    <p:extLst>
      <p:ext uri="{BB962C8B-B14F-4D97-AF65-F5344CB8AC3E}">
        <p14:creationId xmlns:p14="http://schemas.microsoft.com/office/powerpoint/2010/main" val="33861202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D5BF-8C5E-4EE6-9000-DE90A4B64632}"/>
              </a:ext>
            </a:extLst>
          </p:cNvPr>
          <p:cNvSpPr>
            <a:spLocks noGrp="1"/>
          </p:cNvSpPr>
          <p:nvPr>
            <p:ph type="title"/>
          </p:nvPr>
        </p:nvSpPr>
        <p:spPr>
          <a:xfrm>
            <a:off x="677334" y="785812"/>
            <a:ext cx="8596668" cy="1000125"/>
          </a:xfrm>
        </p:spPr>
        <p:txBody>
          <a:bodyPr/>
          <a:lstStyle/>
          <a:p>
            <a:r>
              <a:rPr lang="en-US" b="1" dirty="0"/>
              <a:t>Outdoor Ministries</a:t>
            </a:r>
            <a:r>
              <a:rPr lang="en-US" dirty="0"/>
              <a:t> </a:t>
            </a:r>
          </a:p>
        </p:txBody>
      </p:sp>
      <p:sp>
        <p:nvSpPr>
          <p:cNvPr id="3" name="Content Placeholder 2">
            <a:extLst>
              <a:ext uri="{FF2B5EF4-FFF2-40B4-BE49-F238E27FC236}">
                <a16:creationId xmlns:a16="http://schemas.microsoft.com/office/drawing/2014/main" id="{821956A4-AA8D-4FFE-A8F1-1530BE1BD2AA}"/>
              </a:ext>
            </a:extLst>
          </p:cNvPr>
          <p:cNvSpPr>
            <a:spLocks noGrp="1"/>
          </p:cNvSpPr>
          <p:nvPr>
            <p:ph idx="1"/>
          </p:nvPr>
        </p:nvSpPr>
        <p:spPr>
          <a:xfrm>
            <a:off x="677334" y="1985963"/>
            <a:ext cx="8596668" cy="4986336"/>
          </a:xfrm>
        </p:spPr>
        <p:txBody>
          <a:bodyPr/>
          <a:lstStyle/>
          <a:p>
            <a:pPr marL="0" indent="0">
              <a:buNone/>
            </a:pPr>
            <a:r>
              <a:rPr lang="en-US" sz="2800" dirty="0"/>
              <a:t>Leadership gifts of youth and adults are developed in a strong outdoor ministries program, including camp and conference, retreat, and other outdoor ministry programs.</a:t>
            </a:r>
          </a:p>
          <a:p>
            <a:pPr marL="0" indent="0">
              <a:buNone/>
            </a:pPr>
            <a:endParaRPr lang="en-US" sz="2800" dirty="0"/>
          </a:p>
          <a:p>
            <a:pPr marL="0" indent="0">
              <a:buNone/>
            </a:pPr>
            <a:r>
              <a:rPr lang="en-US" sz="2800" dirty="0"/>
              <a:t> A strong camp and conference program will benefit from training opportunities focused on its unique purpose, content, and organization.</a:t>
            </a:r>
          </a:p>
          <a:p>
            <a:endParaRPr lang="en-US" dirty="0"/>
          </a:p>
        </p:txBody>
      </p:sp>
    </p:spTree>
    <p:extLst>
      <p:ext uri="{BB962C8B-B14F-4D97-AF65-F5344CB8AC3E}">
        <p14:creationId xmlns:p14="http://schemas.microsoft.com/office/powerpoint/2010/main" val="3603421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C8CB0-38AB-427D-A002-05097B7AE0C8}"/>
              </a:ext>
            </a:extLst>
          </p:cNvPr>
          <p:cNvSpPr>
            <a:spLocks noGrp="1"/>
          </p:cNvSpPr>
          <p:nvPr>
            <p:ph type="title"/>
          </p:nvPr>
        </p:nvSpPr>
        <p:spPr>
          <a:xfrm>
            <a:off x="677334" y="609600"/>
            <a:ext cx="8596668" cy="619125"/>
          </a:xfrm>
        </p:spPr>
        <p:txBody>
          <a:bodyPr>
            <a:normAutofit fontScale="90000"/>
          </a:bodyPr>
          <a:lstStyle/>
          <a:p>
            <a:r>
              <a:rPr lang="en-US" b="1" dirty="0"/>
              <a:t>Keys to Effective Youth Ministry</a:t>
            </a:r>
            <a:endParaRPr lang="en-US" dirty="0"/>
          </a:p>
        </p:txBody>
      </p:sp>
      <p:sp>
        <p:nvSpPr>
          <p:cNvPr id="3" name="Content Placeholder 2">
            <a:extLst>
              <a:ext uri="{FF2B5EF4-FFF2-40B4-BE49-F238E27FC236}">
                <a16:creationId xmlns:a16="http://schemas.microsoft.com/office/drawing/2014/main" id="{01D8E456-EE19-4CC2-ADB9-FDAAF38AACC8}"/>
              </a:ext>
            </a:extLst>
          </p:cNvPr>
          <p:cNvSpPr>
            <a:spLocks noGrp="1"/>
          </p:cNvSpPr>
          <p:nvPr>
            <p:ph idx="1"/>
          </p:nvPr>
        </p:nvSpPr>
        <p:spPr>
          <a:xfrm>
            <a:off x="677334" y="1228725"/>
            <a:ext cx="8596668" cy="5329238"/>
          </a:xfrm>
        </p:spPr>
        <p:txBody>
          <a:bodyPr>
            <a:normAutofit/>
          </a:bodyPr>
          <a:lstStyle/>
          <a:p>
            <a:pPr marL="0" indent="0">
              <a:buNone/>
            </a:pPr>
            <a:endParaRPr lang="en-US" b="1" dirty="0"/>
          </a:p>
          <a:p>
            <a:pPr marL="0" indent="0">
              <a:buNone/>
            </a:pPr>
            <a:r>
              <a:rPr lang="en-US" sz="2800" b="1" dirty="0">
                <a:solidFill>
                  <a:schemeClr val="accent1"/>
                </a:solidFill>
              </a:rPr>
              <a:t>PRAYER</a:t>
            </a:r>
          </a:p>
          <a:p>
            <a:pPr marL="0" indent="0">
              <a:buNone/>
            </a:pPr>
            <a:r>
              <a:rPr lang="en-US" sz="2800" dirty="0"/>
              <a:t>Unlike many of the lists you read where </a:t>
            </a:r>
            <a:r>
              <a:rPr lang="en-US" sz="2800" b="1" u="sng" dirty="0">
                <a:hlinkClick r:id="rId2"/>
              </a:rPr>
              <a:t>prayer tends to land</a:t>
            </a:r>
            <a:r>
              <a:rPr lang="en-US" sz="2800" dirty="0"/>
              <a:t> at the bottom of the list, I’d suggest that prayer is THE MASTER KEY to being effective in ministry and remaining in ministry for the long haul. Don’t ever underestimate the power of prayer. The conclusion of the missionary’s testimony was a good one… God brought revival to the people he was ministering to after a 16-year wait. Hundreds of people accepted Christ because of his faithfulness and his prayers.</a:t>
            </a:r>
          </a:p>
          <a:p>
            <a:endParaRPr lang="en-US" dirty="0"/>
          </a:p>
        </p:txBody>
      </p:sp>
    </p:spTree>
    <p:extLst>
      <p:ext uri="{BB962C8B-B14F-4D97-AF65-F5344CB8AC3E}">
        <p14:creationId xmlns:p14="http://schemas.microsoft.com/office/powerpoint/2010/main" val="1335420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3BDE5-CB73-4BC5-AF5F-C14B6982F521}"/>
              </a:ext>
            </a:extLst>
          </p:cNvPr>
          <p:cNvSpPr>
            <a:spLocks noGrp="1"/>
          </p:cNvSpPr>
          <p:nvPr>
            <p:ph type="title"/>
          </p:nvPr>
        </p:nvSpPr>
        <p:spPr>
          <a:xfrm>
            <a:off x="677334" y="957263"/>
            <a:ext cx="8596668" cy="814387"/>
          </a:xfrm>
        </p:spPr>
        <p:txBody>
          <a:bodyPr>
            <a:normAutofit fontScale="90000"/>
          </a:bodyPr>
          <a:lstStyle/>
          <a:p>
            <a:r>
              <a:rPr lang="en-US" b="1" dirty="0"/>
              <a:t>DISCIPLE</a:t>
            </a:r>
            <a:br>
              <a:rPr lang="en-US" b="1" dirty="0"/>
            </a:br>
            <a:endParaRPr lang="en-US" dirty="0"/>
          </a:p>
        </p:txBody>
      </p:sp>
      <p:sp>
        <p:nvSpPr>
          <p:cNvPr id="3" name="Content Placeholder 2">
            <a:extLst>
              <a:ext uri="{FF2B5EF4-FFF2-40B4-BE49-F238E27FC236}">
                <a16:creationId xmlns:a16="http://schemas.microsoft.com/office/drawing/2014/main" id="{0EDA2289-B09D-4E1A-B243-807A254226C8}"/>
              </a:ext>
            </a:extLst>
          </p:cNvPr>
          <p:cNvSpPr>
            <a:spLocks noGrp="1"/>
          </p:cNvSpPr>
          <p:nvPr>
            <p:ph idx="1"/>
          </p:nvPr>
        </p:nvSpPr>
        <p:spPr>
          <a:xfrm>
            <a:off x="677334" y="1771650"/>
            <a:ext cx="8596668" cy="4269712"/>
          </a:xfrm>
        </p:spPr>
        <p:txBody>
          <a:bodyPr/>
          <a:lstStyle/>
          <a:p>
            <a:pPr marL="0" indent="0">
              <a:buNone/>
            </a:pPr>
            <a:r>
              <a:rPr lang="en-US" sz="2800" dirty="0"/>
              <a:t>One of the very last commands of Jesus before leaving Earth was for us to “</a:t>
            </a:r>
            <a:r>
              <a:rPr lang="en-US" sz="2800" b="1" u="sng" dirty="0">
                <a:hlinkClick r:id="rId2"/>
              </a:rPr>
              <a:t>go and make disciples</a:t>
            </a:r>
            <a:r>
              <a:rPr lang="en-US" sz="2800" dirty="0"/>
              <a:t>” (</a:t>
            </a:r>
            <a:r>
              <a:rPr lang="en-US" sz="2800" u="sng" dirty="0">
                <a:hlinkClick r:id="rId3"/>
              </a:rPr>
              <a:t>Matt 28:19</a:t>
            </a:r>
            <a:r>
              <a:rPr lang="en-US" sz="2800" dirty="0"/>
              <a:t>). If we follow this command and reach those who don’t know Christ and disciple them, we will be effective because we are doing what Christ told us to do.</a:t>
            </a:r>
          </a:p>
          <a:p>
            <a:endParaRPr lang="en-US" dirty="0"/>
          </a:p>
        </p:txBody>
      </p:sp>
    </p:spTree>
    <p:extLst>
      <p:ext uri="{BB962C8B-B14F-4D97-AF65-F5344CB8AC3E}">
        <p14:creationId xmlns:p14="http://schemas.microsoft.com/office/powerpoint/2010/main" val="329462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114A1-B700-4F01-901B-B3A2F59AE769}"/>
              </a:ext>
            </a:extLst>
          </p:cNvPr>
          <p:cNvSpPr>
            <a:spLocks noGrp="1"/>
          </p:cNvSpPr>
          <p:nvPr>
            <p:ph type="title"/>
          </p:nvPr>
        </p:nvSpPr>
        <p:spPr>
          <a:xfrm>
            <a:off x="677334" y="985838"/>
            <a:ext cx="8596668" cy="944562"/>
          </a:xfrm>
        </p:spPr>
        <p:txBody>
          <a:bodyPr/>
          <a:lstStyle/>
          <a:p>
            <a:r>
              <a:rPr lang="en-US" b="1" dirty="0"/>
              <a:t>SHARE</a:t>
            </a:r>
            <a:endParaRPr lang="en-US" dirty="0"/>
          </a:p>
        </p:txBody>
      </p:sp>
      <p:sp>
        <p:nvSpPr>
          <p:cNvPr id="3" name="Content Placeholder 2">
            <a:extLst>
              <a:ext uri="{FF2B5EF4-FFF2-40B4-BE49-F238E27FC236}">
                <a16:creationId xmlns:a16="http://schemas.microsoft.com/office/drawing/2014/main" id="{D574F7D3-6EC8-490C-B2F4-4994076EE928}"/>
              </a:ext>
            </a:extLst>
          </p:cNvPr>
          <p:cNvSpPr>
            <a:spLocks noGrp="1"/>
          </p:cNvSpPr>
          <p:nvPr>
            <p:ph idx="1"/>
          </p:nvPr>
        </p:nvSpPr>
        <p:spPr/>
        <p:txBody>
          <a:bodyPr/>
          <a:lstStyle/>
          <a:p>
            <a:pPr marL="0" indent="0">
              <a:buNone/>
            </a:pPr>
            <a:r>
              <a:rPr lang="en-US" sz="2800" dirty="0"/>
              <a:t>Look for opportunities in your church or organization to create some intergenerational experiences to bring youth and adults together for Bible study, fellowship and worship. Also, don’t hesitate to lend yourself to other ministries within your church or organization. Sharing your gifts and heart with others outside of your student ministry will only help you.</a:t>
            </a:r>
          </a:p>
          <a:p>
            <a:endParaRPr lang="en-US" dirty="0"/>
          </a:p>
        </p:txBody>
      </p:sp>
    </p:spTree>
    <p:extLst>
      <p:ext uri="{BB962C8B-B14F-4D97-AF65-F5344CB8AC3E}">
        <p14:creationId xmlns:p14="http://schemas.microsoft.com/office/powerpoint/2010/main" val="17928769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5EF3F-8E6F-455D-9C92-0001ECC665EC}"/>
              </a:ext>
            </a:extLst>
          </p:cNvPr>
          <p:cNvSpPr>
            <a:spLocks noGrp="1"/>
          </p:cNvSpPr>
          <p:nvPr>
            <p:ph type="title"/>
          </p:nvPr>
        </p:nvSpPr>
        <p:spPr>
          <a:xfrm>
            <a:off x="677334" y="171450"/>
            <a:ext cx="8596668" cy="3000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D1A7012-9F37-4A42-998A-20536D117667}"/>
              </a:ext>
            </a:extLst>
          </p:cNvPr>
          <p:cNvSpPr>
            <a:spLocks noGrp="1"/>
          </p:cNvSpPr>
          <p:nvPr>
            <p:ph idx="1"/>
          </p:nvPr>
        </p:nvSpPr>
        <p:spPr>
          <a:xfrm>
            <a:off x="677334" y="914400"/>
            <a:ext cx="8596668" cy="5943599"/>
          </a:xfrm>
        </p:spPr>
        <p:txBody>
          <a:bodyPr/>
          <a:lstStyle/>
          <a:p>
            <a:pPr marL="0" indent="0">
              <a:buNone/>
            </a:pPr>
            <a:r>
              <a:rPr lang="en-US" sz="2400" b="1" dirty="0">
                <a:solidFill>
                  <a:schemeClr val="accent1"/>
                </a:solidFill>
              </a:rPr>
              <a:t>TEAM</a:t>
            </a:r>
            <a:r>
              <a:rPr lang="en-US" sz="2400" dirty="0">
                <a:solidFill>
                  <a:schemeClr val="accent1"/>
                </a:solidFill>
              </a:rPr>
              <a:t> </a:t>
            </a:r>
            <a:r>
              <a:rPr lang="en-US" sz="2400" dirty="0"/>
              <a:t>– Youth workers increase their effectiveness when they </a:t>
            </a:r>
            <a:r>
              <a:rPr lang="en-US" sz="2400" b="1" u="sng" dirty="0">
                <a:hlinkClick r:id="rId2"/>
              </a:rPr>
              <a:t>work as a team</a:t>
            </a:r>
            <a:r>
              <a:rPr lang="en-US" sz="2400" dirty="0"/>
              <a:t>. You may have heard it said “it takes a village to raise a child.” I believe it takes a village to make an effective youth ministry: volunteers, student leaders, parents, etc.</a:t>
            </a:r>
          </a:p>
          <a:p>
            <a:endParaRPr lang="en-US" dirty="0"/>
          </a:p>
        </p:txBody>
      </p:sp>
    </p:spTree>
    <p:extLst>
      <p:ext uri="{BB962C8B-B14F-4D97-AF65-F5344CB8AC3E}">
        <p14:creationId xmlns:p14="http://schemas.microsoft.com/office/powerpoint/2010/main" val="3807707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017CF-ED66-4878-928B-3AD7E589866D}"/>
              </a:ext>
            </a:extLst>
          </p:cNvPr>
          <p:cNvSpPr>
            <a:spLocks noGrp="1"/>
          </p:cNvSpPr>
          <p:nvPr>
            <p:ph type="title"/>
          </p:nvPr>
        </p:nvSpPr>
        <p:spPr>
          <a:xfrm>
            <a:off x="677334" y="371476"/>
            <a:ext cx="8596668" cy="44516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F345D2D-3C1F-42FB-98A0-F68BDBB8212D}"/>
              </a:ext>
            </a:extLst>
          </p:cNvPr>
          <p:cNvSpPr>
            <a:spLocks noGrp="1"/>
          </p:cNvSpPr>
          <p:nvPr>
            <p:ph idx="1"/>
          </p:nvPr>
        </p:nvSpPr>
        <p:spPr>
          <a:xfrm>
            <a:off x="677334" y="1357313"/>
            <a:ext cx="8596668" cy="3457575"/>
          </a:xfrm>
        </p:spPr>
        <p:txBody>
          <a:bodyPr/>
          <a:lstStyle/>
          <a:p>
            <a:pPr marL="0" indent="0">
              <a:buNone/>
            </a:pPr>
            <a:r>
              <a:rPr lang="en-US" sz="2800" dirty="0"/>
              <a:t>Youth are involved in the whole life of the people of God at the same time they find their primary identity with a part of the people of God, their peers. Youth are called into fellowship and empowered for mission as participants in the whole church and </a:t>
            </a:r>
            <a:r>
              <a:rPr lang="en-US" sz="2800" b="1" i="1" dirty="0"/>
              <a:t>in</a:t>
            </a:r>
            <a:r>
              <a:rPr lang="en-US" sz="2800" dirty="0"/>
              <a:t> their peer manifestation of “church”.</a:t>
            </a:r>
          </a:p>
          <a:p>
            <a:endParaRPr lang="en-US" dirty="0"/>
          </a:p>
        </p:txBody>
      </p:sp>
    </p:spTree>
    <p:extLst>
      <p:ext uri="{BB962C8B-B14F-4D97-AF65-F5344CB8AC3E}">
        <p14:creationId xmlns:p14="http://schemas.microsoft.com/office/powerpoint/2010/main" val="39256805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5C08-3124-46C9-A5C9-A9FB36D4B450}"/>
              </a:ext>
            </a:extLst>
          </p:cNvPr>
          <p:cNvSpPr>
            <a:spLocks noGrp="1"/>
          </p:cNvSpPr>
          <p:nvPr>
            <p:ph type="title"/>
          </p:nvPr>
        </p:nvSpPr>
        <p:spPr>
          <a:xfrm>
            <a:off x="677334" y="816638"/>
            <a:ext cx="8596668" cy="1113762"/>
          </a:xfrm>
        </p:spPr>
        <p:txBody>
          <a:bodyPr/>
          <a:lstStyle/>
          <a:p>
            <a:r>
              <a:rPr lang="en-US" b="1" dirty="0"/>
              <a:t>VISION</a:t>
            </a:r>
            <a:endParaRPr lang="en-US" dirty="0"/>
          </a:p>
        </p:txBody>
      </p:sp>
      <p:sp>
        <p:nvSpPr>
          <p:cNvPr id="3" name="Content Placeholder 2">
            <a:extLst>
              <a:ext uri="{FF2B5EF4-FFF2-40B4-BE49-F238E27FC236}">
                <a16:creationId xmlns:a16="http://schemas.microsoft.com/office/drawing/2014/main" id="{DAAB8E16-FCA5-46AB-96A4-9379EB6921B5}"/>
              </a:ext>
            </a:extLst>
          </p:cNvPr>
          <p:cNvSpPr>
            <a:spLocks noGrp="1"/>
          </p:cNvSpPr>
          <p:nvPr>
            <p:ph idx="1"/>
          </p:nvPr>
        </p:nvSpPr>
        <p:spPr/>
        <p:txBody>
          <a:bodyPr/>
          <a:lstStyle/>
          <a:p>
            <a:pPr marL="0" indent="0">
              <a:buNone/>
            </a:pPr>
            <a:r>
              <a:rPr lang="en-US" sz="2800" dirty="0"/>
              <a:t>You become more effective when you are clear in the vision to the people I partner with and those I minister to. </a:t>
            </a:r>
          </a:p>
          <a:p>
            <a:pPr marL="0" indent="0">
              <a:buNone/>
            </a:pPr>
            <a:r>
              <a:rPr lang="en-US" sz="2800" dirty="0"/>
              <a:t>The scriptures say “</a:t>
            </a:r>
            <a:r>
              <a:rPr lang="en-US" sz="2800" i="1" dirty="0"/>
              <a:t>where there is no vision the people perish” (Prov 29:18)</a:t>
            </a:r>
            <a:r>
              <a:rPr lang="en-US" sz="2800" dirty="0"/>
              <a:t>. </a:t>
            </a:r>
          </a:p>
          <a:p>
            <a:pPr marL="0" indent="0">
              <a:buNone/>
            </a:pPr>
            <a:r>
              <a:rPr lang="en-US" sz="2800" dirty="0"/>
              <a:t>If you want to be effective in ministry, make sure that you communicate where you are going and how you plan to get there.</a:t>
            </a:r>
          </a:p>
          <a:p>
            <a:pPr marL="0" indent="0">
              <a:buNone/>
            </a:pPr>
            <a:endParaRPr lang="en-US" dirty="0"/>
          </a:p>
        </p:txBody>
      </p:sp>
    </p:spTree>
    <p:extLst>
      <p:ext uri="{BB962C8B-B14F-4D97-AF65-F5344CB8AC3E}">
        <p14:creationId xmlns:p14="http://schemas.microsoft.com/office/powerpoint/2010/main" val="11691133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88F87-88C0-4A86-B7B2-C7A353CE9E02}"/>
              </a:ext>
            </a:extLst>
          </p:cNvPr>
          <p:cNvSpPr>
            <a:spLocks noGrp="1"/>
          </p:cNvSpPr>
          <p:nvPr>
            <p:ph type="title"/>
          </p:nvPr>
        </p:nvSpPr>
        <p:spPr>
          <a:xfrm>
            <a:off x="677334" y="385762"/>
            <a:ext cx="8596668" cy="942974"/>
          </a:xfrm>
        </p:spPr>
        <p:txBody>
          <a:bodyPr>
            <a:normAutofit/>
          </a:bodyPr>
          <a:lstStyle/>
          <a:p>
            <a:r>
              <a:rPr lang="en-US" b="1" dirty="0"/>
              <a:t>RESEARCH</a:t>
            </a:r>
            <a:r>
              <a:rPr lang="en-US" dirty="0"/>
              <a:t> </a:t>
            </a:r>
          </a:p>
        </p:txBody>
      </p:sp>
      <p:sp>
        <p:nvSpPr>
          <p:cNvPr id="3" name="Content Placeholder 2">
            <a:extLst>
              <a:ext uri="{FF2B5EF4-FFF2-40B4-BE49-F238E27FC236}">
                <a16:creationId xmlns:a16="http://schemas.microsoft.com/office/drawing/2014/main" id="{1B548D0C-BCBC-4D69-9B1B-8EE3DBD766CB}"/>
              </a:ext>
            </a:extLst>
          </p:cNvPr>
          <p:cNvSpPr>
            <a:spLocks noGrp="1"/>
          </p:cNvSpPr>
          <p:nvPr>
            <p:ph idx="1"/>
          </p:nvPr>
        </p:nvSpPr>
        <p:spPr>
          <a:xfrm>
            <a:off x="677334" y="1014413"/>
            <a:ext cx="8596668" cy="5457825"/>
          </a:xfrm>
        </p:spPr>
        <p:txBody>
          <a:bodyPr/>
          <a:lstStyle/>
          <a:p>
            <a:pPr marL="0" indent="0">
              <a:buNone/>
            </a:pPr>
            <a:r>
              <a:rPr lang="en-US" sz="2800" dirty="0"/>
              <a:t>Knowing your audience and the culture you are reaching helps bring clarity to your vision and work in youth ministry. </a:t>
            </a:r>
          </a:p>
          <a:p>
            <a:pPr marL="0" indent="0">
              <a:buNone/>
            </a:pPr>
            <a:r>
              <a:rPr lang="en-US" sz="2800" dirty="0"/>
              <a:t>Today’s youths are in a subculture all of their own. In order for you to be effective in ministry you need to understand this culture. You help bridge the gap between their world and the world of youth ministry. Your research of the culture will help you stay relevant and it will equip you to teach students how to reach their friends.</a:t>
            </a:r>
          </a:p>
          <a:p>
            <a:endParaRPr lang="en-US" dirty="0"/>
          </a:p>
        </p:txBody>
      </p:sp>
    </p:spTree>
    <p:extLst>
      <p:ext uri="{BB962C8B-B14F-4D97-AF65-F5344CB8AC3E}">
        <p14:creationId xmlns:p14="http://schemas.microsoft.com/office/powerpoint/2010/main" val="29252076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F10AF-8528-4ED3-A6CA-2A87328D604F}"/>
              </a:ext>
            </a:extLst>
          </p:cNvPr>
          <p:cNvSpPr>
            <a:spLocks noGrp="1"/>
          </p:cNvSpPr>
          <p:nvPr>
            <p:ph type="title"/>
          </p:nvPr>
        </p:nvSpPr>
        <p:spPr>
          <a:xfrm>
            <a:off x="677334" y="585787"/>
            <a:ext cx="8596668" cy="700087"/>
          </a:xfrm>
        </p:spPr>
        <p:txBody>
          <a:bodyPr>
            <a:normAutofit/>
          </a:bodyPr>
          <a:lstStyle/>
          <a:p>
            <a:r>
              <a:rPr lang="en-US" b="1" dirty="0"/>
              <a:t>ADMINISTRATION</a:t>
            </a:r>
            <a:endParaRPr lang="en-US" dirty="0"/>
          </a:p>
        </p:txBody>
      </p:sp>
      <p:sp>
        <p:nvSpPr>
          <p:cNvPr id="3" name="Content Placeholder 2">
            <a:extLst>
              <a:ext uri="{FF2B5EF4-FFF2-40B4-BE49-F238E27FC236}">
                <a16:creationId xmlns:a16="http://schemas.microsoft.com/office/drawing/2014/main" id="{7766E00C-A6C4-474E-A88C-F6339191C8ED}"/>
              </a:ext>
            </a:extLst>
          </p:cNvPr>
          <p:cNvSpPr>
            <a:spLocks noGrp="1"/>
          </p:cNvSpPr>
          <p:nvPr>
            <p:ph idx="1"/>
          </p:nvPr>
        </p:nvSpPr>
        <p:spPr>
          <a:xfrm>
            <a:off x="677334" y="1757363"/>
            <a:ext cx="8596668" cy="4284000"/>
          </a:xfrm>
        </p:spPr>
        <p:txBody>
          <a:bodyPr/>
          <a:lstStyle/>
          <a:p>
            <a:pPr marL="0" indent="0">
              <a:buNone/>
            </a:pPr>
            <a:r>
              <a:rPr lang="en-US" sz="2800" dirty="0"/>
              <a:t>Youth workers are leaders. The work requires that you lead, manage and give vision to the ministry to which you have been called. It doesn’t mean that your greatest gift is “</a:t>
            </a:r>
            <a:r>
              <a:rPr lang="en-US" sz="2800" b="1" u="sng" dirty="0">
                <a:hlinkClick r:id="rId2"/>
              </a:rPr>
              <a:t>administration</a:t>
            </a:r>
            <a:r>
              <a:rPr lang="en-US" sz="2800" dirty="0"/>
              <a:t>.” It may mean recruiting people around you to help you manage the ministry God has given you, which will position you to be effective.</a:t>
            </a:r>
          </a:p>
          <a:p>
            <a:endParaRPr lang="en-US" dirty="0"/>
          </a:p>
        </p:txBody>
      </p:sp>
    </p:spTree>
    <p:extLst>
      <p:ext uri="{BB962C8B-B14F-4D97-AF65-F5344CB8AC3E}">
        <p14:creationId xmlns:p14="http://schemas.microsoft.com/office/powerpoint/2010/main" val="20533679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3F56-2E8B-4C4C-B371-AB40D0324954}"/>
              </a:ext>
            </a:extLst>
          </p:cNvPr>
          <p:cNvSpPr>
            <a:spLocks noGrp="1"/>
          </p:cNvSpPr>
          <p:nvPr>
            <p:ph type="title"/>
          </p:nvPr>
        </p:nvSpPr>
        <p:spPr>
          <a:xfrm>
            <a:off x="677334" y="835818"/>
            <a:ext cx="8596668" cy="1214438"/>
          </a:xfrm>
        </p:spPr>
        <p:txBody>
          <a:bodyPr>
            <a:normAutofit/>
          </a:bodyPr>
          <a:lstStyle/>
          <a:p>
            <a:r>
              <a:rPr lang="en-US" b="1" dirty="0"/>
              <a:t>MENTOR</a:t>
            </a:r>
            <a:endParaRPr lang="en-US" dirty="0"/>
          </a:p>
        </p:txBody>
      </p:sp>
      <p:sp>
        <p:nvSpPr>
          <p:cNvPr id="3" name="Content Placeholder 2">
            <a:extLst>
              <a:ext uri="{FF2B5EF4-FFF2-40B4-BE49-F238E27FC236}">
                <a16:creationId xmlns:a16="http://schemas.microsoft.com/office/drawing/2014/main" id="{25E3F16C-C308-4DE8-821E-DBBE912E3215}"/>
              </a:ext>
            </a:extLst>
          </p:cNvPr>
          <p:cNvSpPr>
            <a:spLocks noGrp="1"/>
          </p:cNvSpPr>
          <p:nvPr>
            <p:ph idx="1"/>
          </p:nvPr>
        </p:nvSpPr>
        <p:spPr>
          <a:xfrm>
            <a:off x="677334" y="1443037"/>
            <a:ext cx="8596668" cy="5057775"/>
          </a:xfrm>
        </p:spPr>
        <p:txBody>
          <a:bodyPr/>
          <a:lstStyle/>
          <a:p>
            <a:endParaRPr lang="en-US" dirty="0"/>
          </a:p>
          <a:p>
            <a:pPr marL="0" indent="0">
              <a:buNone/>
            </a:pPr>
            <a:r>
              <a:rPr lang="en-US" sz="2800" dirty="0"/>
              <a:t>One of the best decisions you may ever make was to ask someone to mentor you. You need someone in your life to coach you, be your cheerleader and your prayer partner. A great mentor will do this for you…and you will be better for having him or her in your life.</a:t>
            </a:r>
          </a:p>
          <a:p>
            <a:endParaRPr lang="en-US" dirty="0"/>
          </a:p>
        </p:txBody>
      </p:sp>
    </p:spTree>
    <p:extLst>
      <p:ext uri="{BB962C8B-B14F-4D97-AF65-F5344CB8AC3E}">
        <p14:creationId xmlns:p14="http://schemas.microsoft.com/office/powerpoint/2010/main" val="34832511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92F90-A765-4149-B74A-F0A4176F421B}"/>
              </a:ext>
            </a:extLst>
          </p:cNvPr>
          <p:cNvSpPr>
            <a:spLocks noGrp="1"/>
          </p:cNvSpPr>
          <p:nvPr>
            <p:ph type="title"/>
          </p:nvPr>
        </p:nvSpPr>
        <p:spPr>
          <a:xfrm>
            <a:off x="677333" y="1042987"/>
            <a:ext cx="8596668" cy="942975"/>
          </a:xfrm>
        </p:spPr>
        <p:txBody>
          <a:bodyPr>
            <a:normAutofit/>
          </a:bodyPr>
          <a:lstStyle/>
          <a:p>
            <a:r>
              <a:rPr lang="en-US" b="1" dirty="0"/>
              <a:t>NETWORK</a:t>
            </a:r>
            <a:endParaRPr lang="en-US" dirty="0"/>
          </a:p>
        </p:txBody>
      </p:sp>
      <p:sp>
        <p:nvSpPr>
          <p:cNvPr id="3" name="Content Placeholder 2">
            <a:extLst>
              <a:ext uri="{FF2B5EF4-FFF2-40B4-BE49-F238E27FC236}">
                <a16:creationId xmlns:a16="http://schemas.microsoft.com/office/drawing/2014/main" id="{78C2761D-DADF-4499-AD55-A5AA960A56B5}"/>
              </a:ext>
            </a:extLst>
          </p:cNvPr>
          <p:cNvSpPr>
            <a:spLocks noGrp="1"/>
          </p:cNvSpPr>
          <p:nvPr>
            <p:ph idx="1"/>
          </p:nvPr>
        </p:nvSpPr>
        <p:spPr>
          <a:xfrm>
            <a:off x="677333" y="2343150"/>
            <a:ext cx="8966729" cy="4629150"/>
          </a:xfrm>
        </p:spPr>
        <p:txBody>
          <a:bodyPr/>
          <a:lstStyle/>
          <a:p>
            <a:pPr marL="0" indent="0">
              <a:buNone/>
            </a:pPr>
            <a:r>
              <a:rPr lang="en-US" sz="2800" dirty="0"/>
              <a:t>Youth workers are like solders in battle trenches. Youth Ministry is not a field for lone rangers. If you are connected with other youth workers and connect regularly to share ideas and pray for each other you will be more effective than going it alone.</a:t>
            </a:r>
          </a:p>
          <a:p>
            <a:pPr marL="0" indent="0">
              <a:buNone/>
            </a:pPr>
            <a:endParaRPr lang="en-US" sz="2400" dirty="0"/>
          </a:p>
          <a:p>
            <a:endParaRPr lang="en-US" dirty="0"/>
          </a:p>
        </p:txBody>
      </p:sp>
    </p:spTree>
    <p:extLst>
      <p:ext uri="{BB962C8B-B14F-4D97-AF65-F5344CB8AC3E}">
        <p14:creationId xmlns:p14="http://schemas.microsoft.com/office/powerpoint/2010/main" val="18584030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582E5-9504-4AB9-8114-A0D235C0D301}"/>
              </a:ext>
            </a:extLst>
          </p:cNvPr>
          <p:cNvSpPr>
            <a:spLocks noGrp="1"/>
          </p:cNvSpPr>
          <p:nvPr>
            <p:ph type="title"/>
          </p:nvPr>
        </p:nvSpPr>
        <p:spPr/>
        <p:txBody>
          <a:bodyPr/>
          <a:lstStyle/>
          <a:p>
            <a:r>
              <a:rPr lang="en-US" b="1" dirty="0"/>
              <a:t>DEVELOPMENT</a:t>
            </a:r>
            <a:endParaRPr lang="en-US" dirty="0"/>
          </a:p>
        </p:txBody>
      </p:sp>
      <p:sp>
        <p:nvSpPr>
          <p:cNvPr id="3" name="Content Placeholder 2">
            <a:extLst>
              <a:ext uri="{FF2B5EF4-FFF2-40B4-BE49-F238E27FC236}">
                <a16:creationId xmlns:a16="http://schemas.microsoft.com/office/drawing/2014/main" id="{5D7A2289-EB4B-442D-803C-92071EAC3151}"/>
              </a:ext>
            </a:extLst>
          </p:cNvPr>
          <p:cNvSpPr>
            <a:spLocks noGrp="1"/>
          </p:cNvSpPr>
          <p:nvPr>
            <p:ph idx="1"/>
          </p:nvPr>
        </p:nvSpPr>
        <p:spPr/>
        <p:txBody>
          <a:bodyPr/>
          <a:lstStyle/>
          <a:p>
            <a:pPr marL="0" indent="0">
              <a:buNone/>
            </a:pPr>
            <a:r>
              <a:rPr lang="en-US" sz="2800" dirty="0"/>
              <a:t>If you want to be effective you must have the ability to be a lifelong learner. A healthy youth ministry is led by someone who invests in their own personal development. They read books and blogs, interact with others, acquire new resources, and learn new ways of practicing ministry.</a:t>
            </a:r>
          </a:p>
          <a:p>
            <a:endParaRPr lang="en-US" dirty="0"/>
          </a:p>
        </p:txBody>
      </p:sp>
    </p:spTree>
    <p:extLst>
      <p:ext uri="{BB962C8B-B14F-4D97-AF65-F5344CB8AC3E}">
        <p14:creationId xmlns:p14="http://schemas.microsoft.com/office/powerpoint/2010/main" val="23040542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18D81-C3FB-4E13-AC94-100C9A461FE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442FC54-8566-4860-96F3-15DCF29B8021}"/>
              </a:ext>
            </a:extLst>
          </p:cNvPr>
          <p:cNvSpPr>
            <a:spLocks noGrp="1"/>
          </p:cNvSpPr>
          <p:nvPr>
            <p:ph idx="1"/>
          </p:nvPr>
        </p:nvSpPr>
        <p:spPr/>
        <p:txBody>
          <a:bodyPr/>
          <a:lstStyle/>
          <a:p>
            <a:pPr marL="0" indent="0" algn="ctr">
              <a:buNone/>
            </a:pPr>
            <a:r>
              <a:rPr lang="en-US" sz="4000" b="1" dirty="0">
                <a:solidFill>
                  <a:schemeClr val="accent1"/>
                </a:solidFill>
              </a:rPr>
              <a:t>Mind the Generational Gap: Reuniting Generations in Our Churches</a:t>
            </a:r>
            <a:r>
              <a:rPr lang="en-US" b="1" dirty="0"/>
              <a:t>.</a:t>
            </a:r>
            <a:endParaRPr lang="en-US" dirty="0"/>
          </a:p>
        </p:txBody>
      </p:sp>
    </p:spTree>
    <p:extLst>
      <p:ext uri="{BB962C8B-B14F-4D97-AF65-F5344CB8AC3E}">
        <p14:creationId xmlns:p14="http://schemas.microsoft.com/office/powerpoint/2010/main" val="1672466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7929E-2086-402C-B07A-24EB52D45E63}"/>
              </a:ext>
            </a:extLst>
          </p:cNvPr>
          <p:cNvSpPr>
            <a:spLocks noGrp="1"/>
          </p:cNvSpPr>
          <p:nvPr>
            <p:ph type="title"/>
          </p:nvPr>
        </p:nvSpPr>
        <p:spPr/>
        <p:txBody>
          <a:bodyPr>
            <a:normAutofit/>
          </a:bodyPr>
          <a:lstStyle/>
          <a:p>
            <a:br>
              <a:rPr lang="en-US" dirty="0"/>
            </a:br>
            <a:endParaRPr lang="en-US" dirty="0"/>
          </a:p>
        </p:txBody>
      </p:sp>
      <p:pic>
        <p:nvPicPr>
          <p:cNvPr id="4" name="Content Placeholder 3" descr="Mind the Gap: Reuniting Generations in Our Churches">
            <a:hlinkClick r:id="rId2"/>
            <a:extLst>
              <a:ext uri="{FF2B5EF4-FFF2-40B4-BE49-F238E27FC236}">
                <a16:creationId xmlns:a16="http://schemas.microsoft.com/office/drawing/2014/main" id="{A21AC23F-286C-4B26-A5A6-202E1CEB1913}"/>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85876" y="1817688"/>
            <a:ext cx="7029449" cy="3881437"/>
          </a:xfrm>
          <a:prstGeom prst="rect">
            <a:avLst/>
          </a:prstGeom>
          <a:noFill/>
          <a:ln>
            <a:noFill/>
          </a:ln>
        </p:spPr>
      </p:pic>
    </p:spTree>
    <p:extLst>
      <p:ext uri="{BB962C8B-B14F-4D97-AF65-F5344CB8AC3E}">
        <p14:creationId xmlns:p14="http://schemas.microsoft.com/office/powerpoint/2010/main" val="3666654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0244-7918-4155-85ED-A93174DD1C19}"/>
              </a:ext>
            </a:extLst>
          </p:cNvPr>
          <p:cNvSpPr>
            <a:spLocks noGrp="1"/>
          </p:cNvSpPr>
          <p:nvPr>
            <p:ph type="title"/>
          </p:nvPr>
        </p:nvSpPr>
        <p:spPr>
          <a:xfrm>
            <a:off x="677334" y="609600"/>
            <a:ext cx="8596668" cy="3190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34F86CC-C6D7-4443-97EF-9311A2326C82}"/>
              </a:ext>
            </a:extLst>
          </p:cNvPr>
          <p:cNvSpPr>
            <a:spLocks noGrp="1"/>
          </p:cNvSpPr>
          <p:nvPr>
            <p:ph idx="1"/>
          </p:nvPr>
        </p:nvSpPr>
        <p:spPr>
          <a:xfrm>
            <a:off x="677334" y="1685925"/>
            <a:ext cx="8596668" cy="4355438"/>
          </a:xfrm>
        </p:spPr>
        <p:txBody>
          <a:bodyPr>
            <a:normAutofit/>
          </a:bodyPr>
          <a:lstStyle/>
          <a:p>
            <a:pPr marL="0" indent="0">
              <a:buNone/>
            </a:pPr>
            <a:r>
              <a:rPr lang="en-US" sz="2800" dirty="0"/>
              <a:t>Recently there’s been a return to cross-generational and intergenerational communities and contexts with reuniting generations in our </a:t>
            </a:r>
            <a:r>
              <a:rPr lang="en-US" sz="2800" b="1" dirty="0">
                <a:hlinkClick r:id="rId2"/>
              </a:rPr>
              <a:t>generations</a:t>
            </a:r>
            <a:r>
              <a:rPr lang="en-US" sz="2800" dirty="0"/>
              <a:t>. This is mostly because of the research being done on the importance of multigenerational community.</a:t>
            </a:r>
          </a:p>
        </p:txBody>
      </p:sp>
    </p:spTree>
    <p:extLst>
      <p:ext uri="{BB962C8B-B14F-4D97-AF65-F5344CB8AC3E}">
        <p14:creationId xmlns:p14="http://schemas.microsoft.com/office/powerpoint/2010/main" val="10010517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AEFA5-69D8-4966-A53F-158D30D0A13F}"/>
              </a:ext>
            </a:extLst>
          </p:cNvPr>
          <p:cNvSpPr>
            <a:spLocks noGrp="1"/>
          </p:cNvSpPr>
          <p:nvPr>
            <p:ph type="title"/>
          </p:nvPr>
        </p:nvSpPr>
        <p:spPr>
          <a:xfrm>
            <a:off x="677334" y="157163"/>
            <a:ext cx="8596668" cy="1443037"/>
          </a:xfrm>
        </p:spPr>
        <p:txBody>
          <a:bodyPr>
            <a:normAutofit fontScale="90000"/>
          </a:bodyPr>
          <a:lstStyle/>
          <a:p>
            <a:pPr algn="ctr"/>
            <a:r>
              <a:rPr lang="en-US" b="1" dirty="0"/>
              <a:t>Steps To Building An </a:t>
            </a:r>
            <a:br>
              <a:rPr lang="en-US" b="1" dirty="0"/>
            </a:br>
            <a:r>
              <a:rPr lang="en-US" b="1" dirty="0"/>
              <a:t>Effective Youth Ministry</a:t>
            </a:r>
            <a:br>
              <a:rPr lang="en-US" b="1" dirty="0"/>
            </a:br>
            <a:endParaRPr lang="en-US" dirty="0"/>
          </a:p>
        </p:txBody>
      </p:sp>
      <p:sp>
        <p:nvSpPr>
          <p:cNvPr id="3" name="Content Placeholder 2">
            <a:extLst>
              <a:ext uri="{FF2B5EF4-FFF2-40B4-BE49-F238E27FC236}">
                <a16:creationId xmlns:a16="http://schemas.microsoft.com/office/drawing/2014/main" id="{304DA490-E306-4638-80F0-5A75177B3E16}"/>
              </a:ext>
            </a:extLst>
          </p:cNvPr>
          <p:cNvSpPr>
            <a:spLocks noGrp="1"/>
          </p:cNvSpPr>
          <p:nvPr>
            <p:ph idx="1"/>
          </p:nvPr>
        </p:nvSpPr>
        <p:spPr>
          <a:xfrm>
            <a:off x="677334" y="1328738"/>
            <a:ext cx="9623954" cy="5257800"/>
          </a:xfrm>
        </p:spPr>
        <p:txBody>
          <a:bodyPr>
            <a:normAutofit lnSpcReduction="10000"/>
          </a:bodyPr>
          <a:lstStyle/>
          <a:p>
            <a:pPr marL="0" indent="0">
              <a:buNone/>
            </a:pPr>
            <a:r>
              <a:rPr lang="en-US" sz="2800" dirty="0"/>
              <a:t>Do you feel the Lord calling you to some sort of youth ministry—leading a youth group, taking young people on mission trips or running a camp ministry?</a:t>
            </a:r>
          </a:p>
          <a:p>
            <a:pPr marL="0" indent="0">
              <a:buNone/>
            </a:pPr>
            <a:r>
              <a:rPr lang="en-US" sz="2800" dirty="0"/>
              <a:t>Youth ministry is an exciting, wide-open field. But going into it without preparation is kind of like charging into a dense forest without a map. The best of intentions won’t keep you from walking in circles, unable to really get anywhere.</a:t>
            </a:r>
          </a:p>
          <a:p>
            <a:pPr marL="0" indent="0">
              <a:buNone/>
            </a:pPr>
            <a:r>
              <a:rPr lang="en-US" sz="2800" dirty="0"/>
              <a:t>What you need is a map and a good compass to get you where you want to go. Read on to learn how to get pointed in the right direction as you prepare to build an effective youth ministry.</a:t>
            </a:r>
          </a:p>
          <a:p>
            <a:endParaRPr lang="en-US" dirty="0"/>
          </a:p>
        </p:txBody>
      </p:sp>
    </p:spTree>
    <p:extLst>
      <p:ext uri="{BB962C8B-B14F-4D97-AF65-F5344CB8AC3E}">
        <p14:creationId xmlns:p14="http://schemas.microsoft.com/office/powerpoint/2010/main" val="3747796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827B9-9342-46FC-AD93-E3BBE0D53733}"/>
              </a:ext>
            </a:extLst>
          </p:cNvPr>
          <p:cNvSpPr>
            <a:spLocks noGrp="1"/>
          </p:cNvSpPr>
          <p:nvPr>
            <p:ph type="title"/>
          </p:nvPr>
        </p:nvSpPr>
        <p:spPr>
          <a:xfrm>
            <a:off x="677334" y="214314"/>
            <a:ext cx="8596668" cy="37147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8C2232D-9BF2-4214-8BD6-2F832E2F06E0}"/>
              </a:ext>
            </a:extLst>
          </p:cNvPr>
          <p:cNvSpPr>
            <a:spLocks noGrp="1"/>
          </p:cNvSpPr>
          <p:nvPr>
            <p:ph idx="1"/>
          </p:nvPr>
        </p:nvSpPr>
        <p:spPr>
          <a:xfrm>
            <a:off x="677334" y="814388"/>
            <a:ext cx="8596668" cy="5226975"/>
          </a:xfrm>
        </p:spPr>
        <p:txBody>
          <a:bodyPr>
            <a:normAutofit fontScale="92500" lnSpcReduction="10000"/>
          </a:bodyPr>
          <a:lstStyle/>
          <a:p>
            <a:pPr fontAlgn="base"/>
            <a:r>
              <a:rPr lang="en-US" sz="2800" b="1" dirty="0"/>
              <a:t>C. Practical Rationale for Youth Ministry</a:t>
            </a:r>
            <a:br>
              <a:rPr lang="en-US" sz="2800" dirty="0"/>
            </a:br>
            <a:r>
              <a:rPr lang="en-US" sz="2800" dirty="0"/>
              <a:t>The purpose of youth ministry in the Christian Church in the Nineties and beyond is to enable youth to participate in the fellowship and mission of the whole people of God through involvement in the whole life of the church and in peer groups at all manifestations of the church. This dual purpose will be achieved by integration of the fellowship and empowerment models that are our heritage—an embracing of wholeness that the nature and mission of the church and the developmental needs and tasks of adolescence mandate. The youth ministry affirms and responds – out of a Christian perspective – to the widely acknowledged needs of youths for:</a:t>
            </a:r>
          </a:p>
          <a:p>
            <a:endParaRPr lang="en-US" dirty="0"/>
          </a:p>
        </p:txBody>
      </p:sp>
    </p:spTree>
    <p:extLst>
      <p:ext uri="{BB962C8B-B14F-4D97-AF65-F5344CB8AC3E}">
        <p14:creationId xmlns:p14="http://schemas.microsoft.com/office/powerpoint/2010/main" val="9267212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201A8-85AC-4FFB-9AA1-44BBD0EDE8BE}"/>
              </a:ext>
            </a:extLst>
          </p:cNvPr>
          <p:cNvSpPr>
            <a:spLocks noGrp="1"/>
          </p:cNvSpPr>
          <p:nvPr>
            <p:ph type="title"/>
          </p:nvPr>
        </p:nvSpPr>
        <p:spPr>
          <a:xfrm>
            <a:off x="677334" y="609600"/>
            <a:ext cx="8596668" cy="690563"/>
          </a:xfrm>
        </p:spPr>
        <p:txBody>
          <a:bodyPr>
            <a:normAutofit fontScale="90000"/>
          </a:bodyPr>
          <a:lstStyle/>
          <a:p>
            <a:r>
              <a:rPr lang="en-US" b="1" dirty="0"/>
              <a:t>Choose your youth ministry path.</a:t>
            </a:r>
            <a:br>
              <a:rPr lang="en-US" b="1" dirty="0"/>
            </a:br>
            <a:endParaRPr lang="en-US" dirty="0"/>
          </a:p>
        </p:txBody>
      </p:sp>
      <p:sp>
        <p:nvSpPr>
          <p:cNvPr id="3" name="Content Placeholder 2">
            <a:extLst>
              <a:ext uri="{FF2B5EF4-FFF2-40B4-BE49-F238E27FC236}">
                <a16:creationId xmlns:a16="http://schemas.microsoft.com/office/drawing/2014/main" id="{CEFA4606-36D5-487E-B24E-C7452D5AAFEA}"/>
              </a:ext>
            </a:extLst>
          </p:cNvPr>
          <p:cNvSpPr>
            <a:spLocks noGrp="1"/>
          </p:cNvSpPr>
          <p:nvPr>
            <p:ph idx="1"/>
          </p:nvPr>
        </p:nvSpPr>
        <p:spPr>
          <a:xfrm>
            <a:off x="677334" y="1300163"/>
            <a:ext cx="9852554" cy="5200650"/>
          </a:xfrm>
        </p:spPr>
        <p:txBody>
          <a:bodyPr>
            <a:noAutofit/>
          </a:bodyPr>
          <a:lstStyle/>
          <a:p>
            <a:r>
              <a:rPr lang="en-US" sz="2800" dirty="0"/>
              <a:t>What vision has God given you for working with youth? There are many contexts in which you can minister to young people. Here are just a few examples:</a:t>
            </a:r>
          </a:p>
        </p:txBody>
      </p:sp>
    </p:spTree>
    <p:extLst>
      <p:ext uri="{BB962C8B-B14F-4D97-AF65-F5344CB8AC3E}">
        <p14:creationId xmlns:p14="http://schemas.microsoft.com/office/powerpoint/2010/main" val="27537094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4F27F-E73E-448E-83DE-A05EF17B6A6E}"/>
              </a:ext>
            </a:extLst>
          </p:cNvPr>
          <p:cNvSpPr>
            <a:spLocks noGrp="1"/>
          </p:cNvSpPr>
          <p:nvPr>
            <p:ph type="title"/>
          </p:nvPr>
        </p:nvSpPr>
        <p:spPr/>
        <p:txBody>
          <a:bodyPr/>
          <a:lstStyle/>
          <a:p>
            <a:r>
              <a:rPr lang="en-US" b="1" dirty="0"/>
              <a:t>In Your Local Church</a:t>
            </a:r>
            <a:br>
              <a:rPr lang="en-US" b="1" dirty="0"/>
            </a:br>
            <a:endParaRPr lang="en-US" dirty="0"/>
          </a:p>
        </p:txBody>
      </p:sp>
      <p:sp>
        <p:nvSpPr>
          <p:cNvPr id="3" name="Content Placeholder 2">
            <a:extLst>
              <a:ext uri="{FF2B5EF4-FFF2-40B4-BE49-F238E27FC236}">
                <a16:creationId xmlns:a16="http://schemas.microsoft.com/office/drawing/2014/main" id="{09CAC03D-7DF5-4693-8D26-8709C08D33AF}"/>
              </a:ext>
            </a:extLst>
          </p:cNvPr>
          <p:cNvSpPr>
            <a:spLocks noGrp="1"/>
          </p:cNvSpPr>
          <p:nvPr>
            <p:ph idx="1"/>
          </p:nvPr>
        </p:nvSpPr>
        <p:spPr/>
        <p:txBody>
          <a:bodyPr/>
          <a:lstStyle/>
          <a:p>
            <a:pPr marL="0" indent="0">
              <a:buNone/>
            </a:pPr>
            <a:r>
              <a:rPr lang="en-US" sz="2800" dirty="0"/>
              <a:t>This is probably the first to come to mind if you were in a youth group yourself. As a youth pastor working for a church, you’ll often interact with teens inside the church walls. Even when you go out into the community for service projects, outreach or fun activities, the church will be your hub.</a:t>
            </a:r>
          </a:p>
          <a:p>
            <a:endParaRPr lang="en-US" dirty="0"/>
          </a:p>
        </p:txBody>
      </p:sp>
    </p:spTree>
    <p:extLst>
      <p:ext uri="{BB962C8B-B14F-4D97-AF65-F5344CB8AC3E}">
        <p14:creationId xmlns:p14="http://schemas.microsoft.com/office/powerpoint/2010/main" val="32953189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52D03-D63B-40C7-A8E7-BB17C7C25970}"/>
              </a:ext>
            </a:extLst>
          </p:cNvPr>
          <p:cNvSpPr>
            <a:spLocks noGrp="1"/>
          </p:cNvSpPr>
          <p:nvPr>
            <p:ph type="title"/>
          </p:nvPr>
        </p:nvSpPr>
        <p:spPr/>
        <p:txBody>
          <a:bodyPr/>
          <a:lstStyle/>
          <a:p>
            <a:r>
              <a:rPr lang="en-US" b="1" dirty="0"/>
              <a:t>Camp Ministry</a:t>
            </a:r>
            <a:br>
              <a:rPr lang="en-US" b="1" dirty="0"/>
            </a:br>
            <a:endParaRPr lang="en-US" dirty="0"/>
          </a:p>
        </p:txBody>
      </p:sp>
      <p:sp>
        <p:nvSpPr>
          <p:cNvPr id="3" name="Content Placeholder 2">
            <a:extLst>
              <a:ext uri="{FF2B5EF4-FFF2-40B4-BE49-F238E27FC236}">
                <a16:creationId xmlns:a16="http://schemas.microsoft.com/office/drawing/2014/main" id="{374BDC06-0438-4259-A579-A580285C964D}"/>
              </a:ext>
            </a:extLst>
          </p:cNvPr>
          <p:cNvSpPr>
            <a:spLocks noGrp="1"/>
          </p:cNvSpPr>
          <p:nvPr>
            <p:ph idx="1"/>
          </p:nvPr>
        </p:nvSpPr>
        <p:spPr/>
        <p:txBody>
          <a:bodyPr/>
          <a:lstStyle/>
          <a:p>
            <a:pPr marL="0" indent="0">
              <a:buNone/>
            </a:pPr>
            <a:r>
              <a:rPr lang="en-US" sz="2800" dirty="0"/>
              <a:t>By contrast, camping ministries can be largely independent. Worship, Bible studies, learning activities and games happen in the context of God’s creation. If you love the outdoors, a camp ministry might be perfect for you.</a:t>
            </a:r>
          </a:p>
          <a:p>
            <a:endParaRPr lang="en-US" dirty="0"/>
          </a:p>
        </p:txBody>
      </p:sp>
    </p:spTree>
    <p:extLst>
      <p:ext uri="{BB962C8B-B14F-4D97-AF65-F5344CB8AC3E}">
        <p14:creationId xmlns:p14="http://schemas.microsoft.com/office/powerpoint/2010/main" val="36575630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A80D4-50EA-473C-B74C-DE1ECF73EDA2}"/>
              </a:ext>
            </a:extLst>
          </p:cNvPr>
          <p:cNvSpPr>
            <a:spLocks noGrp="1"/>
          </p:cNvSpPr>
          <p:nvPr>
            <p:ph type="title"/>
          </p:nvPr>
        </p:nvSpPr>
        <p:spPr/>
        <p:txBody>
          <a:bodyPr/>
          <a:lstStyle/>
          <a:p>
            <a:r>
              <a:rPr lang="en-US" b="1" dirty="0"/>
              <a:t>Intercultural Youth Ministry</a:t>
            </a:r>
            <a:br>
              <a:rPr lang="en-US" b="1" dirty="0"/>
            </a:br>
            <a:endParaRPr lang="en-US" dirty="0"/>
          </a:p>
        </p:txBody>
      </p:sp>
      <p:sp>
        <p:nvSpPr>
          <p:cNvPr id="3" name="Content Placeholder 2">
            <a:extLst>
              <a:ext uri="{FF2B5EF4-FFF2-40B4-BE49-F238E27FC236}">
                <a16:creationId xmlns:a16="http://schemas.microsoft.com/office/drawing/2014/main" id="{3ADFF720-D27C-4F3D-9192-D731CAA15028}"/>
              </a:ext>
            </a:extLst>
          </p:cNvPr>
          <p:cNvSpPr>
            <a:spLocks noGrp="1"/>
          </p:cNvSpPr>
          <p:nvPr>
            <p:ph idx="1"/>
          </p:nvPr>
        </p:nvSpPr>
        <p:spPr/>
        <p:txBody>
          <a:bodyPr/>
          <a:lstStyle/>
          <a:p>
            <a:pPr marL="0" indent="0">
              <a:buNone/>
            </a:pPr>
            <a:r>
              <a:rPr lang="en-US" sz="2800" dirty="0"/>
              <a:t>You might see yourself working with young people abroad, in places like South America or Africa. Or, perhaps you see yourself working with students from other countries who are studying right in your neighborhood. Either way, building relationships across cultures requires understanding the challenges of intercultural dialogue.</a:t>
            </a:r>
          </a:p>
          <a:p>
            <a:endParaRPr lang="en-US" dirty="0"/>
          </a:p>
        </p:txBody>
      </p:sp>
    </p:spTree>
    <p:extLst>
      <p:ext uri="{BB962C8B-B14F-4D97-AF65-F5344CB8AC3E}">
        <p14:creationId xmlns:p14="http://schemas.microsoft.com/office/powerpoint/2010/main" val="11747836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C289E-AFB4-4BEC-AF16-8D37C6525ED3}"/>
              </a:ext>
            </a:extLst>
          </p:cNvPr>
          <p:cNvSpPr>
            <a:spLocks noGrp="1"/>
          </p:cNvSpPr>
          <p:nvPr>
            <p:ph type="title"/>
          </p:nvPr>
        </p:nvSpPr>
        <p:spPr>
          <a:xfrm>
            <a:off x="677334" y="609600"/>
            <a:ext cx="9109604" cy="1133475"/>
          </a:xfrm>
        </p:spPr>
        <p:txBody>
          <a:bodyPr>
            <a:normAutofit fontScale="90000"/>
          </a:bodyPr>
          <a:lstStyle/>
          <a:p>
            <a:r>
              <a:rPr lang="en-US" b="1" dirty="0"/>
              <a:t>Commence a training and</a:t>
            </a:r>
            <a:br>
              <a:rPr lang="en-US" b="1" dirty="0"/>
            </a:br>
            <a:r>
              <a:rPr lang="en-US" b="1" dirty="0"/>
              <a:t>equipping </a:t>
            </a:r>
            <a:r>
              <a:rPr lang="en-US" b="1" dirty="0" err="1"/>
              <a:t>programme</a:t>
            </a:r>
            <a:r>
              <a:rPr lang="en-US" b="1" dirty="0"/>
              <a:t>.</a:t>
            </a:r>
            <a:endParaRPr lang="en-US" dirty="0"/>
          </a:p>
        </p:txBody>
      </p:sp>
      <p:sp>
        <p:nvSpPr>
          <p:cNvPr id="3" name="Content Placeholder 2">
            <a:extLst>
              <a:ext uri="{FF2B5EF4-FFF2-40B4-BE49-F238E27FC236}">
                <a16:creationId xmlns:a16="http://schemas.microsoft.com/office/drawing/2014/main" id="{BB5CB17D-655D-4523-8136-5003026BEEA3}"/>
              </a:ext>
            </a:extLst>
          </p:cNvPr>
          <p:cNvSpPr>
            <a:spLocks noGrp="1"/>
          </p:cNvSpPr>
          <p:nvPr>
            <p:ph idx="1"/>
          </p:nvPr>
        </p:nvSpPr>
        <p:spPr>
          <a:xfrm>
            <a:off x="677334" y="1528763"/>
            <a:ext cx="8596668" cy="4886325"/>
          </a:xfrm>
        </p:spPr>
        <p:txBody>
          <a:bodyPr>
            <a:normAutofit/>
          </a:bodyPr>
          <a:lstStyle/>
          <a:p>
            <a:pPr marL="0" indent="0">
              <a:buNone/>
            </a:pPr>
            <a:endParaRPr lang="en-US" b="1" dirty="0"/>
          </a:p>
          <a:p>
            <a:pPr marL="0" indent="0">
              <a:buNone/>
            </a:pPr>
            <a:r>
              <a:rPr lang="en-US" sz="2800" dirty="0"/>
              <a:t>Being successful in youth ministry begins with a firm educational foundation. After you have sought the Lord’s direction and a general idea of a path to pursue (which He may prompt you to change later!), you can focus your college experience.</a:t>
            </a:r>
          </a:p>
          <a:p>
            <a:endParaRPr lang="en-US" dirty="0"/>
          </a:p>
        </p:txBody>
      </p:sp>
    </p:spTree>
    <p:extLst>
      <p:ext uri="{BB962C8B-B14F-4D97-AF65-F5344CB8AC3E}">
        <p14:creationId xmlns:p14="http://schemas.microsoft.com/office/powerpoint/2010/main" val="12779009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B81F6-DF46-423C-8F6B-BD2F7552E93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BE6DF5B-0FA8-42DA-9E38-F622A2BB1368}"/>
              </a:ext>
            </a:extLst>
          </p:cNvPr>
          <p:cNvSpPr>
            <a:spLocks noGrp="1"/>
          </p:cNvSpPr>
          <p:nvPr>
            <p:ph idx="1"/>
          </p:nvPr>
        </p:nvSpPr>
        <p:spPr/>
        <p:txBody>
          <a:bodyPr/>
          <a:lstStyle/>
          <a:p>
            <a:r>
              <a:rPr lang="en-US" sz="2800" dirty="0"/>
              <a:t>A degree in Bible and theology will give you a foundation in interpreting the Word of God and applying it to your life. Then, coursework specific to your chosen field of Christian ministries will provide you with the tools you need to communicate those truths effectively to young people as you build a youth ministry.</a:t>
            </a:r>
          </a:p>
          <a:p>
            <a:endParaRPr lang="en-US" dirty="0"/>
          </a:p>
        </p:txBody>
      </p:sp>
    </p:spTree>
    <p:extLst>
      <p:ext uri="{BB962C8B-B14F-4D97-AF65-F5344CB8AC3E}">
        <p14:creationId xmlns:p14="http://schemas.microsoft.com/office/powerpoint/2010/main" val="24390957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05005-4CD4-4FD4-8F4C-79468F90A778}"/>
              </a:ext>
            </a:extLst>
          </p:cNvPr>
          <p:cNvSpPr>
            <a:spLocks noGrp="1"/>
          </p:cNvSpPr>
          <p:nvPr>
            <p:ph type="title"/>
          </p:nvPr>
        </p:nvSpPr>
        <p:spPr>
          <a:xfrm>
            <a:off x="677333" y="585788"/>
            <a:ext cx="8909579" cy="914399"/>
          </a:xfrm>
        </p:spPr>
        <p:txBody>
          <a:bodyPr>
            <a:normAutofit fontScale="90000"/>
          </a:bodyPr>
          <a:lstStyle/>
          <a:p>
            <a:r>
              <a:rPr lang="en-US" b="1" dirty="0"/>
              <a:t>Learn about youth needs in your context.</a:t>
            </a:r>
            <a:br>
              <a:rPr lang="en-US" b="1" dirty="0"/>
            </a:br>
            <a:endParaRPr lang="en-US" dirty="0"/>
          </a:p>
        </p:txBody>
      </p:sp>
      <p:sp>
        <p:nvSpPr>
          <p:cNvPr id="3" name="Content Placeholder 2">
            <a:extLst>
              <a:ext uri="{FF2B5EF4-FFF2-40B4-BE49-F238E27FC236}">
                <a16:creationId xmlns:a16="http://schemas.microsoft.com/office/drawing/2014/main" id="{41A92CC7-930B-4429-A1E6-8FFE35558947}"/>
              </a:ext>
            </a:extLst>
          </p:cNvPr>
          <p:cNvSpPr>
            <a:spLocks noGrp="1"/>
          </p:cNvSpPr>
          <p:nvPr>
            <p:ph idx="1"/>
          </p:nvPr>
        </p:nvSpPr>
        <p:spPr>
          <a:xfrm>
            <a:off x="677334" y="1385889"/>
            <a:ext cx="8596668" cy="4655474"/>
          </a:xfrm>
        </p:spPr>
        <p:txBody>
          <a:bodyPr>
            <a:normAutofit lnSpcReduction="10000"/>
          </a:bodyPr>
          <a:lstStyle/>
          <a:p>
            <a:pPr marL="0" indent="0">
              <a:buNone/>
            </a:pPr>
            <a:r>
              <a:rPr lang="en-US" sz="2400" dirty="0"/>
              <a:t>Are you going to serve young people in your hometown? Then your studies should involve understanding the socio-economic challenges youth and their families face there. Everyone doesn’t have the same experience growing up in the same town. You’ll need to broaden your perspective of the place you think you know.</a:t>
            </a:r>
          </a:p>
          <a:p>
            <a:pPr marL="0" indent="0">
              <a:buNone/>
            </a:pPr>
            <a:r>
              <a:rPr lang="en-US" sz="2400" dirty="0"/>
              <a:t>The point is, wherever you plan to serve, understand that place. This is equally important if you plan to serve overseas, where the challenges young people face may be quite different from your own struggles as a teenager. </a:t>
            </a:r>
          </a:p>
          <a:p>
            <a:pPr marL="0" indent="0">
              <a:buNone/>
            </a:pPr>
            <a:r>
              <a:rPr lang="en-US" sz="2400" dirty="0"/>
              <a:t>When possible, make plans to travel there to see the culture firsthand and interact with the people you hope to minister to. </a:t>
            </a:r>
          </a:p>
          <a:p>
            <a:endParaRPr lang="en-US" dirty="0"/>
          </a:p>
        </p:txBody>
      </p:sp>
    </p:spTree>
    <p:extLst>
      <p:ext uri="{BB962C8B-B14F-4D97-AF65-F5344CB8AC3E}">
        <p14:creationId xmlns:p14="http://schemas.microsoft.com/office/powerpoint/2010/main" val="23941420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C65EC-5647-408F-9578-C7F05DA20194}"/>
              </a:ext>
            </a:extLst>
          </p:cNvPr>
          <p:cNvSpPr>
            <a:spLocks noGrp="1"/>
          </p:cNvSpPr>
          <p:nvPr>
            <p:ph type="title"/>
          </p:nvPr>
        </p:nvSpPr>
        <p:spPr>
          <a:xfrm>
            <a:off x="677334" y="200025"/>
            <a:ext cx="8596668" cy="616613"/>
          </a:xfrm>
        </p:spPr>
        <p:txBody>
          <a:bodyPr>
            <a:normAutofit fontScale="90000"/>
          </a:bodyPr>
          <a:lstStyle/>
          <a:p>
            <a:r>
              <a:rPr lang="en-US" b="1" dirty="0"/>
              <a:t>Prepare yourself.</a:t>
            </a:r>
            <a:br>
              <a:rPr lang="en-US" b="1" dirty="0"/>
            </a:br>
            <a:endParaRPr lang="en-US" dirty="0"/>
          </a:p>
        </p:txBody>
      </p:sp>
      <p:sp>
        <p:nvSpPr>
          <p:cNvPr id="3" name="Content Placeholder 2">
            <a:extLst>
              <a:ext uri="{FF2B5EF4-FFF2-40B4-BE49-F238E27FC236}">
                <a16:creationId xmlns:a16="http://schemas.microsoft.com/office/drawing/2014/main" id="{4CB0FD66-348A-4EDF-8E49-3FC6B4F49C13}"/>
              </a:ext>
            </a:extLst>
          </p:cNvPr>
          <p:cNvSpPr>
            <a:spLocks noGrp="1"/>
          </p:cNvSpPr>
          <p:nvPr>
            <p:ph idx="1"/>
          </p:nvPr>
        </p:nvSpPr>
        <p:spPr>
          <a:xfrm>
            <a:off x="677334" y="816639"/>
            <a:ext cx="8596668" cy="5841336"/>
          </a:xfrm>
        </p:spPr>
        <p:txBody>
          <a:bodyPr>
            <a:normAutofit/>
          </a:bodyPr>
          <a:lstStyle/>
          <a:p>
            <a:r>
              <a:rPr lang="en-US" sz="2000" b="1" dirty="0"/>
              <a:t> </a:t>
            </a:r>
            <a:r>
              <a:rPr lang="en-US" sz="2400" b="1" dirty="0"/>
              <a:t>Seek the advice of people who have done youth ministry.</a:t>
            </a:r>
          </a:p>
          <a:p>
            <a:pPr marL="0" indent="0">
              <a:buNone/>
            </a:pPr>
            <a:r>
              <a:rPr lang="en-US" sz="2400" dirty="0"/>
              <a:t> Going into this with rose-colored glasses won’t help anybody—you or the young people. You’ll be better off after asking lots of questions about the challenges you’ll face </a:t>
            </a:r>
            <a:r>
              <a:rPr lang="en-US" sz="2400" i="1" dirty="0"/>
              <a:t>and</a:t>
            </a:r>
            <a:r>
              <a:rPr lang="en-US" sz="2400" dirty="0"/>
              <a:t> the joys you’ll experience!</a:t>
            </a:r>
          </a:p>
          <a:p>
            <a:pPr marL="0" indent="0">
              <a:buNone/>
            </a:pPr>
            <a:r>
              <a:rPr lang="en-US" sz="2400" dirty="0"/>
              <a:t>Also, it’s a good idea to </a:t>
            </a:r>
            <a:r>
              <a:rPr lang="en-US" sz="2400" b="1" dirty="0"/>
              <a:t>meet with a mental health counselor</a:t>
            </a:r>
            <a:r>
              <a:rPr lang="en-US" sz="2400" dirty="0"/>
              <a:t>. Even the healthiest person will find ministry taxing at times, and a counselor will be able to teach you techniques to manage stress and anxiety. You’ll be able to pass on what you’ve learned to the youth you serve, too.</a:t>
            </a:r>
          </a:p>
          <a:p>
            <a:pPr marL="0" indent="0">
              <a:buNone/>
            </a:pPr>
            <a:r>
              <a:rPr lang="en-US" sz="2400" b="1" dirty="0"/>
              <a:t>Talk to your own pastor</a:t>
            </a:r>
            <a:r>
              <a:rPr lang="en-US" sz="2400" dirty="0"/>
              <a:t> about your aspirations. Ask for prayer support.</a:t>
            </a:r>
          </a:p>
          <a:p>
            <a:endParaRPr lang="en-US" dirty="0"/>
          </a:p>
        </p:txBody>
      </p:sp>
    </p:spTree>
    <p:extLst>
      <p:ext uri="{BB962C8B-B14F-4D97-AF65-F5344CB8AC3E}">
        <p14:creationId xmlns:p14="http://schemas.microsoft.com/office/powerpoint/2010/main" val="41689296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77A9A-E541-4173-A121-DB964BE84BA9}"/>
              </a:ext>
            </a:extLst>
          </p:cNvPr>
          <p:cNvSpPr>
            <a:spLocks noGrp="1"/>
          </p:cNvSpPr>
          <p:nvPr>
            <p:ph type="title"/>
          </p:nvPr>
        </p:nvSpPr>
        <p:spPr>
          <a:xfrm>
            <a:off x="677334" y="371474"/>
            <a:ext cx="8596668" cy="1014413"/>
          </a:xfrm>
        </p:spPr>
        <p:txBody>
          <a:bodyPr>
            <a:normAutofit fontScale="90000"/>
          </a:bodyPr>
          <a:lstStyle/>
          <a:p>
            <a:r>
              <a:rPr lang="en-US" b="1" dirty="0"/>
              <a:t>Lay the ground rules.</a:t>
            </a:r>
            <a:br>
              <a:rPr lang="en-US" sz="1600" b="1" dirty="0"/>
            </a:br>
            <a:endParaRPr lang="en-US" dirty="0"/>
          </a:p>
        </p:txBody>
      </p:sp>
      <p:sp>
        <p:nvSpPr>
          <p:cNvPr id="3" name="Content Placeholder 2">
            <a:extLst>
              <a:ext uri="{FF2B5EF4-FFF2-40B4-BE49-F238E27FC236}">
                <a16:creationId xmlns:a16="http://schemas.microsoft.com/office/drawing/2014/main" id="{40249CBB-EF17-4D1D-BD2F-245FFB9C1871}"/>
              </a:ext>
            </a:extLst>
          </p:cNvPr>
          <p:cNvSpPr>
            <a:spLocks noGrp="1"/>
          </p:cNvSpPr>
          <p:nvPr>
            <p:ph idx="1"/>
          </p:nvPr>
        </p:nvSpPr>
        <p:spPr>
          <a:xfrm>
            <a:off x="677334" y="1743075"/>
            <a:ext cx="8596668" cy="4743450"/>
          </a:xfrm>
        </p:spPr>
        <p:txBody>
          <a:bodyPr>
            <a:normAutofit/>
          </a:bodyPr>
          <a:lstStyle/>
          <a:p>
            <a:pPr marL="0" indent="0">
              <a:buNone/>
            </a:pPr>
            <a:r>
              <a:rPr lang="en-US" sz="2800" dirty="0"/>
              <a:t>As you prepare to meet with young people for the first time as the ministry leader, think about how you’ll </a:t>
            </a:r>
            <a:r>
              <a:rPr lang="en-US" sz="2800" b="1" dirty="0"/>
              <a:t>create an environment for growth</a:t>
            </a:r>
            <a:r>
              <a:rPr lang="en-US" sz="2800" dirty="0"/>
              <a:t>.</a:t>
            </a:r>
          </a:p>
          <a:p>
            <a:pPr lvl="1"/>
            <a:r>
              <a:rPr lang="en-US" sz="2800" dirty="0"/>
              <a:t>How often will you meet and when?</a:t>
            </a:r>
          </a:p>
          <a:p>
            <a:pPr lvl="1"/>
            <a:r>
              <a:rPr lang="en-US" sz="2800" dirty="0"/>
              <a:t>What will your expectations be for behavior?</a:t>
            </a:r>
          </a:p>
          <a:p>
            <a:pPr lvl="1"/>
            <a:r>
              <a:rPr lang="en-US" sz="2800" dirty="0"/>
              <a:t>How will you handle consequences be for misbehavior?</a:t>
            </a:r>
          </a:p>
          <a:p>
            <a:pPr lvl="1"/>
            <a:r>
              <a:rPr lang="en-US" sz="2800" dirty="0"/>
              <a:t>What goals do you expect everyone to work toward?</a:t>
            </a:r>
          </a:p>
          <a:p>
            <a:endParaRPr lang="en-US" dirty="0"/>
          </a:p>
        </p:txBody>
      </p:sp>
    </p:spTree>
    <p:extLst>
      <p:ext uri="{BB962C8B-B14F-4D97-AF65-F5344CB8AC3E}">
        <p14:creationId xmlns:p14="http://schemas.microsoft.com/office/powerpoint/2010/main" val="21164197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19F06-2A36-44EF-B8A1-3F8397681436}"/>
              </a:ext>
            </a:extLst>
          </p:cNvPr>
          <p:cNvSpPr>
            <a:spLocks noGrp="1"/>
          </p:cNvSpPr>
          <p:nvPr>
            <p:ph type="title"/>
          </p:nvPr>
        </p:nvSpPr>
        <p:spPr>
          <a:xfrm>
            <a:off x="677334" y="1"/>
            <a:ext cx="8596668" cy="3429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C9947A7-7127-49B1-B175-F6DFE0008037}"/>
              </a:ext>
            </a:extLst>
          </p:cNvPr>
          <p:cNvSpPr>
            <a:spLocks noGrp="1"/>
          </p:cNvSpPr>
          <p:nvPr>
            <p:ph idx="1"/>
          </p:nvPr>
        </p:nvSpPr>
        <p:spPr>
          <a:xfrm>
            <a:off x="677334" y="528638"/>
            <a:ext cx="8596668" cy="5772150"/>
          </a:xfrm>
        </p:spPr>
        <p:txBody>
          <a:bodyPr>
            <a:normAutofit/>
          </a:bodyPr>
          <a:lstStyle/>
          <a:p>
            <a:pPr marL="0" indent="0">
              <a:buNone/>
            </a:pPr>
            <a:r>
              <a:rPr lang="en-US" sz="2800" dirty="0"/>
              <a:t>Once you’ve established minimum expectations for mutual respect and safety while in your care, and after you’ve articulated a purpose for the group, you can invite input on the rest.</a:t>
            </a:r>
          </a:p>
          <a:p>
            <a:pPr marL="0" indent="0">
              <a:buNone/>
            </a:pPr>
            <a:endParaRPr lang="en-US" sz="2800" dirty="0"/>
          </a:p>
          <a:p>
            <a:pPr marL="0" indent="0">
              <a:buNone/>
            </a:pPr>
            <a:r>
              <a:rPr lang="en-US" sz="2800" dirty="0"/>
              <a:t>Maybe you’re planning certain activities like Bible study and worship, but outside of that, what are you open to doing? You’ll need to encourage them to contribute if you want buy-in. Seeing their ideas come alive will give them a sense of ownership in the group’s identity, and that will keep them engaged.</a:t>
            </a:r>
          </a:p>
          <a:p>
            <a:endParaRPr lang="en-US" dirty="0"/>
          </a:p>
        </p:txBody>
      </p:sp>
    </p:spTree>
    <p:extLst>
      <p:ext uri="{BB962C8B-B14F-4D97-AF65-F5344CB8AC3E}">
        <p14:creationId xmlns:p14="http://schemas.microsoft.com/office/powerpoint/2010/main" val="3085773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8D4D9-DEC0-4A80-9BDB-F1A38491247C}"/>
              </a:ext>
            </a:extLst>
          </p:cNvPr>
          <p:cNvSpPr>
            <a:spLocks noGrp="1"/>
          </p:cNvSpPr>
          <p:nvPr>
            <p:ph type="title"/>
          </p:nvPr>
        </p:nvSpPr>
        <p:spPr>
          <a:xfrm>
            <a:off x="677334" y="300038"/>
            <a:ext cx="8596668" cy="5166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266B400-1EA4-48C4-B2A5-B49866495216}"/>
              </a:ext>
            </a:extLst>
          </p:cNvPr>
          <p:cNvSpPr>
            <a:spLocks noGrp="1"/>
          </p:cNvSpPr>
          <p:nvPr>
            <p:ph idx="1"/>
          </p:nvPr>
        </p:nvSpPr>
        <p:spPr>
          <a:xfrm>
            <a:off x="677334" y="714374"/>
            <a:ext cx="9495366" cy="5843587"/>
          </a:xfrm>
        </p:spPr>
        <p:txBody>
          <a:bodyPr>
            <a:normAutofit fontScale="25000" lnSpcReduction="20000"/>
          </a:bodyPr>
          <a:lstStyle/>
          <a:p>
            <a:pPr lvl="0" fontAlgn="base"/>
            <a:r>
              <a:rPr lang="en-US" sz="11200" dirty="0"/>
              <a:t>A redeeming, positive sense of self-image, self-worth, and purpose in life;</a:t>
            </a:r>
            <a:br>
              <a:rPr lang="en-US" sz="11200" dirty="0"/>
            </a:br>
            <a:r>
              <a:rPr lang="en-US" sz="11200" dirty="0"/>
              <a:t>acceptance and unconditional love;</a:t>
            </a:r>
          </a:p>
          <a:p>
            <a:pPr lvl="0" fontAlgn="base"/>
            <a:r>
              <a:rPr lang="en-US" sz="11200" dirty="0"/>
              <a:t>Discovery and celebration of hope and joy in living;</a:t>
            </a:r>
          </a:p>
          <a:p>
            <a:pPr lvl="0" fontAlgn="base"/>
            <a:r>
              <a:rPr lang="en-US" sz="11200" dirty="0"/>
              <a:t>Freedom to entrust and give self to others;</a:t>
            </a:r>
          </a:p>
          <a:p>
            <a:pPr lvl="0" fontAlgn="base"/>
            <a:r>
              <a:rPr lang="en-US" sz="11200" dirty="0"/>
              <a:t>Clarification and development of a meaningful and dependable system of values and beliefs;</a:t>
            </a:r>
          </a:p>
          <a:p>
            <a:pPr lvl="0" fontAlgn="base"/>
            <a:r>
              <a:rPr lang="en-US" sz="11200" dirty="0"/>
              <a:t>Opportunities for expression of growing social consciousness and idealism;</a:t>
            </a:r>
          </a:p>
          <a:p>
            <a:pPr lvl="0" fontAlgn="base"/>
            <a:r>
              <a:rPr lang="en-US" sz="11200" dirty="0"/>
              <a:t>Opportunities to exercise responsibility, and leadership and service;</a:t>
            </a:r>
          </a:p>
          <a:p>
            <a:pPr lvl="0" fontAlgn="base"/>
            <a:r>
              <a:rPr lang="en-US" sz="11200" dirty="0"/>
              <a:t>Significant peer relationships and groups;</a:t>
            </a:r>
          </a:p>
          <a:p>
            <a:pPr lvl="0" fontAlgn="base"/>
            <a:r>
              <a:rPr lang="en-US" sz="11200" dirty="0"/>
              <a:t>Positive role models</a:t>
            </a:r>
          </a:p>
          <a:p>
            <a:endParaRPr lang="en-US" dirty="0"/>
          </a:p>
        </p:txBody>
      </p:sp>
    </p:spTree>
    <p:extLst>
      <p:ext uri="{BB962C8B-B14F-4D97-AF65-F5344CB8AC3E}">
        <p14:creationId xmlns:p14="http://schemas.microsoft.com/office/powerpoint/2010/main" val="133437374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A9690-343E-4BB8-8C0F-1653BE1656CB}"/>
              </a:ext>
            </a:extLst>
          </p:cNvPr>
          <p:cNvSpPr>
            <a:spLocks noGrp="1"/>
          </p:cNvSpPr>
          <p:nvPr>
            <p:ph type="title"/>
          </p:nvPr>
        </p:nvSpPr>
        <p:spPr>
          <a:xfrm>
            <a:off x="677334" y="671513"/>
            <a:ext cx="8596668" cy="1028700"/>
          </a:xfrm>
        </p:spPr>
        <p:txBody>
          <a:bodyPr>
            <a:normAutofit fontScale="90000"/>
          </a:bodyPr>
          <a:lstStyle/>
          <a:p>
            <a:r>
              <a:rPr lang="en-US" b="1" dirty="0"/>
              <a:t>Get creative.</a:t>
            </a:r>
            <a:br>
              <a:rPr lang="en-US" sz="1600" b="1" dirty="0"/>
            </a:br>
            <a:endParaRPr lang="en-US" dirty="0"/>
          </a:p>
        </p:txBody>
      </p:sp>
      <p:sp>
        <p:nvSpPr>
          <p:cNvPr id="3" name="Content Placeholder 2">
            <a:extLst>
              <a:ext uri="{FF2B5EF4-FFF2-40B4-BE49-F238E27FC236}">
                <a16:creationId xmlns:a16="http://schemas.microsoft.com/office/drawing/2014/main" id="{6E060465-AECE-44F2-82F4-4A321CDB6DA8}"/>
              </a:ext>
            </a:extLst>
          </p:cNvPr>
          <p:cNvSpPr>
            <a:spLocks noGrp="1"/>
          </p:cNvSpPr>
          <p:nvPr>
            <p:ph idx="1"/>
          </p:nvPr>
        </p:nvSpPr>
        <p:spPr>
          <a:xfrm>
            <a:off x="677334" y="1900238"/>
            <a:ext cx="8596668" cy="4141124"/>
          </a:xfrm>
        </p:spPr>
        <p:txBody>
          <a:bodyPr/>
          <a:lstStyle/>
          <a:p>
            <a:pPr marL="0" indent="0">
              <a:buNone/>
            </a:pPr>
            <a:r>
              <a:rPr lang="en-US" sz="2800" dirty="0"/>
              <a:t>If God has given you a vision for explosive growth one day, you’ll need to do some work to create it! You’ll get great ideas on </a:t>
            </a:r>
            <a:r>
              <a:rPr lang="en-US" sz="2800" b="1" dirty="0"/>
              <a:t>how to attract youth.</a:t>
            </a:r>
            <a:r>
              <a:rPr lang="en-US" sz="2800" dirty="0"/>
              <a:t> </a:t>
            </a:r>
          </a:p>
          <a:p>
            <a:pPr marL="0" indent="0">
              <a:buNone/>
            </a:pPr>
            <a:r>
              <a:rPr lang="en-US" sz="2800" dirty="0"/>
              <a:t>But ultimately, you’ll need to use your God-given creativity to reach kids. You’ll create programs like:</a:t>
            </a:r>
          </a:p>
          <a:p>
            <a:pPr marL="0" lvl="0" indent="0">
              <a:buNone/>
            </a:pPr>
            <a:r>
              <a:rPr lang="en-US" sz="2800" dirty="0"/>
              <a:t> </a:t>
            </a:r>
          </a:p>
          <a:p>
            <a:endParaRPr lang="en-US" dirty="0"/>
          </a:p>
        </p:txBody>
      </p:sp>
    </p:spTree>
    <p:extLst>
      <p:ext uri="{BB962C8B-B14F-4D97-AF65-F5344CB8AC3E}">
        <p14:creationId xmlns:p14="http://schemas.microsoft.com/office/powerpoint/2010/main" val="24587004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075EA-1D3C-4609-ADF3-16BE40F233BF}"/>
              </a:ext>
            </a:extLst>
          </p:cNvPr>
          <p:cNvSpPr>
            <a:spLocks noGrp="1"/>
          </p:cNvSpPr>
          <p:nvPr>
            <p:ph type="title"/>
          </p:nvPr>
        </p:nvSpPr>
        <p:spPr>
          <a:xfrm>
            <a:off x="677334" y="609600"/>
            <a:ext cx="8596668" cy="6191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D13896-2CFD-4889-8E9E-0D5CFB625078}"/>
              </a:ext>
            </a:extLst>
          </p:cNvPr>
          <p:cNvSpPr>
            <a:spLocks noGrp="1"/>
          </p:cNvSpPr>
          <p:nvPr>
            <p:ph idx="1"/>
          </p:nvPr>
        </p:nvSpPr>
        <p:spPr>
          <a:xfrm>
            <a:off x="677334" y="1085851"/>
            <a:ext cx="8596668" cy="4955512"/>
          </a:xfrm>
        </p:spPr>
        <p:txBody>
          <a:bodyPr>
            <a:noAutofit/>
          </a:bodyPr>
          <a:lstStyle/>
          <a:p>
            <a:pPr marL="457200" lvl="1" indent="0">
              <a:buNone/>
            </a:pPr>
            <a:r>
              <a:rPr lang="en-US" sz="2800" dirty="0"/>
              <a:t>Tutoring for students struggling academically</a:t>
            </a:r>
          </a:p>
          <a:p>
            <a:pPr marL="457200" lvl="1" indent="0">
              <a:buNone/>
            </a:pPr>
            <a:r>
              <a:rPr lang="en-US" sz="2800" dirty="0"/>
              <a:t>Intramural sports</a:t>
            </a:r>
          </a:p>
          <a:p>
            <a:pPr marL="457200" lvl="1" indent="0">
              <a:buNone/>
            </a:pPr>
            <a:r>
              <a:rPr lang="en-US" sz="2800" dirty="0"/>
              <a:t>Service projects open to unchurched teens</a:t>
            </a:r>
          </a:p>
          <a:p>
            <a:pPr marL="457200" lvl="1" indent="0">
              <a:buNone/>
            </a:pPr>
            <a:r>
              <a:rPr lang="en-US" sz="2800" dirty="0"/>
              <a:t>Support groups for teens struggling with addiction</a:t>
            </a:r>
          </a:p>
          <a:p>
            <a:pPr marL="0" indent="0">
              <a:buNone/>
            </a:pPr>
            <a:r>
              <a:rPr lang="en-US" sz="2800" dirty="0"/>
              <a:t>Whatever it takes to reach kids who need to know the love of Jesus Christ, you and all who support you will do it!</a:t>
            </a:r>
          </a:p>
        </p:txBody>
      </p:sp>
    </p:spTree>
    <p:extLst>
      <p:ext uri="{BB962C8B-B14F-4D97-AF65-F5344CB8AC3E}">
        <p14:creationId xmlns:p14="http://schemas.microsoft.com/office/powerpoint/2010/main" val="21499363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30518-F337-4ED9-B58E-1D88AF39F9C7}"/>
              </a:ext>
            </a:extLst>
          </p:cNvPr>
          <p:cNvSpPr>
            <a:spLocks noGrp="1"/>
          </p:cNvSpPr>
          <p:nvPr>
            <p:ph type="title"/>
          </p:nvPr>
        </p:nvSpPr>
        <p:spPr>
          <a:xfrm>
            <a:off x="677334" y="157164"/>
            <a:ext cx="8596668" cy="785812"/>
          </a:xfrm>
        </p:spPr>
        <p:txBody>
          <a:bodyPr>
            <a:normAutofit fontScale="90000"/>
          </a:bodyPr>
          <a:lstStyle/>
          <a:p>
            <a:r>
              <a:rPr lang="en-US" b="1" dirty="0"/>
              <a:t> Go one on one.</a:t>
            </a:r>
            <a:br>
              <a:rPr lang="en-US" b="1" dirty="0"/>
            </a:br>
            <a:endParaRPr lang="en-US" dirty="0"/>
          </a:p>
        </p:txBody>
      </p:sp>
      <p:sp>
        <p:nvSpPr>
          <p:cNvPr id="3" name="Content Placeholder 2">
            <a:extLst>
              <a:ext uri="{FF2B5EF4-FFF2-40B4-BE49-F238E27FC236}">
                <a16:creationId xmlns:a16="http://schemas.microsoft.com/office/drawing/2014/main" id="{DAAEC7D0-D4CF-4167-9A0F-6EDB1C99FDEC}"/>
              </a:ext>
            </a:extLst>
          </p:cNvPr>
          <p:cNvSpPr>
            <a:spLocks noGrp="1"/>
          </p:cNvSpPr>
          <p:nvPr>
            <p:ph idx="1"/>
          </p:nvPr>
        </p:nvSpPr>
        <p:spPr>
          <a:xfrm>
            <a:off x="677334" y="1100139"/>
            <a:ext cx="8596668" cy="5600698"/>
          </a:xfrm>
        </p:spPr>
        <p:txBody>
          <a:bodyPr>
            <a:normAutofit lnSpcReduction="10000"/>
          </a:bodyPr>
          <a:lstStyle/>
          <a:p>
            <a:pPr marL="0" indent="0">
              <a:buNone/>
            </a:pPr>
            <a:r>
              <a:rPr lang="en-US" sz="2800" dirty="0"/>
              <a:t>As you study youth ministry, you’ll also learn how important it is to bond with teens and their families individually. Some will need this more than others. But you will need to make time to get one on one with those you serve.</a:t>
            </a:r>
          </a:p>
          <a:p>
            <a:pPr marL="0" indent="0">
              <a:buNone/>
            </a:pPr>
            <a:endParaRPr lang="en-US" sz="2800" dirty="0"/>
          </a:p>
          <a:p>
            <a:pPr marL="0" indent="0">
              <a:buNone/>
            </a:pPr>
            <a:r>
              <a:rPr lang="en-US" sz="2800" dirty="0"/>
              <a:t>When you engage with youth one on one, you become more than a teacher. You become a mentor or kind of an older sibling. It gives you opportunities to ask more personalized questions. It gives them the space to answer those questions and to ask their own. This </a:t>
            </a:r>
            <a:r>
              <a:rPr lang="en-US" sz="2800" b="1" dirty="0"/>
              <a:t>discipleship</a:t>
            </a:r>
            <a:r>
              <a:rPr lang="en-US" sz="2800" dirty="0"/>
              <a:t> is an essential part of the ministry.</a:t>
            </a:r>
          </a:p>
          <a:p>
            <a:endParaRPr lang="en-US" dirty="0"/>
          </a:p>
        </p:txBody>
      </p:sp>
    </p:spTree>
    <p:extLst>
      <p:ext uri="{BB962C8B-B14F-4D97-AF65-F5344CB8AC3E}">
        <p14:creationId xmlns:p14="http://schemas.microsoft.com/office/powerpoint/2010/main" val="13982645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CC962-5589-49A2-855E-9EFD5857CF96}"/>
              </a:ext>
            </a:extLst>
          </p:cNvPr>
          <p:cNvSpPr>
            <a:spLocks noGrp="1"/>
          </p:cNvSpPr>
          <p:nvPr>
            <p:ph type="title"/>
          </p:nvPr>
        </p:nvSpPr>
        <p:spPr>
          <a:xfrm>
            <a:off x="677334" y="609600"/>
            <a:ext cx="8596668" cy="51911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1C1A881-4452-4387-90D6-FC1455044E6E}"/>
              </a:ext>
            </a:extLst>
          </p:cNvPr>
          <p:cNvSpPr>
            <a:spLocks noGrp="1"/>
          </p:cNvSpPr>
          <p:nvPr>
            <p:ph idx="1"/>
          </p:nvPr>
        </p:nvSpPr>
        <p:spPr>
          <a:xfrm>
            <a:off x="677334" y="1571625"/>
            <a:ext cx="8596668" cy="4469737"/>
          </a:xfrm>
        </p:spPr>
        <p:txBody>
          <a:bodyPr/>
          <a:lstStyle/>
          <a:p>
            <a:pPr marL="0" indent="0">
              <a:buNone/>
            </a:pPr>
            <a:r>
              <a:rPr lang="en-US" sz="2800" dirty="0"/>
              <a:t>When you engage with parents and guardians one on one, you become a parenting partner. You can encourage parents in this role, cheer them on as they do their best for their children. And you can give them insight into how they can connect what their teens are learning in youth group to family life.</a:t>
            </a:r>
          </a:p>
          <a:p>
            <a:endParaRPr lang="en-US" dirty="0"/>
          </a:p>
        </p:txBody>
      </p:sp>
    </p:spTree>
    <p:extLst>
      <p:ext uri="{BB962C8B-B14F-4D97-AF65-F5344CB8AC3E}">
        <p14:creationId xmlns:p14="http://schemas.microsoft.com/office/powerpoint/2010/main" val="35724361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A9A50-7890-4D77-8A80-F59CFFAC04A4}"/>
              </a:ext>
            </a:extLst>
          </p:cNvPr>
          <p:cNvSpPr>
            <a:spLocks noGrp="1"/>
          </p:cNvSpPr>
          <p:nvPr>
            <p:ph type="title"/>
          </p:nvPr>
        </p:nvSpPr>
        <p:spPr>
          <a:xfrm>
            <a:off x="677334" y="214313"/>
            <a:ext cx="8596668" cy="602325"/>
          </a:xfrm>
        </p:spPr>
        <p:txBody>
          <a:bodyPr>
            <a:normAutofit fontScale="90000"/>
          </a:bodyPr>
          <a:lstStyle/>
          <a:p>
            <a:r>
              <a:rPr lang="en-US" b="1" dirty="0"/>
              <a:t>Be present in the schools.</a:t>
            </a:r>
            <a:br>
              <a:rPr lang="en-US" b="1" dirty="0"/>
            </a:br>
            <a:endParaRPr lang="en-US" dirty="0"/>
          </a:p>
        </p:txBody>
      </p:sp>
      <p:sp>
        <p:nvSpPr>
          <p:cNvPr id="3" name="Content Placeholder 2">
            <a:extLst>
              <a:ext uri="{FF2B5EF4-FFF2-40B4-BE49-F238E27FC236}">
                <a16:creationId xmlns:a16="http://schemas.microsoft.com/office/drawing/2014/main" id="{24D120C9-F9AD-45D3-9983-75E501CD48A6}"/>
              </a:ext>
            </a:extLst>
          </p:cNvPr>
          <p:cNvSpPr>
            <a:spLocks noGrp="1"/>
          </p:cNvSpPr>
          <p:nvPr>
            <p:ph idx="1"/>
          </p:nvPr>
        </p:nvSpPr>
        <p:spPr>
          <a:xfrm>
            <a:off x="677334" y="1042988"/>
            <a:ext cx="8596668" cy="5486399"/>
          </a:xfrm>
        </p:spPr>
        <p:txBody>
          <a:bodyPr>
            <a:normAutofit lnSpcReduction="10000"/>
          </a:bodyPr>
          <a:lstStyle/>
          <a:p>
            <a:r>
              <a:rPr lang="en-US" sz="2800" dirty="0"/>
              <a:t>Youth ministry can become ineffective when young people see it as something separate from “real life.” If youth group is just a thing they do on Sunday night, it loses its importance to them. That’s why you’ll learn in your college program how to </a:t>
            </a:r>
            <a:r>
              <a:rPr lang="en-US" sz="2800" b="1" dirty="0"/>
              <a:t>take your ministry to them, and how to help them serve, too</a:t>
            </a:r>
            <a:r>
              <a:rPr lang="en-US" sz="2800" dirty="0"/>
              <a:t>.</a:t>
            </a:r>
          </a:p>
          <a:p>
            <a:r>
              <a:rPr lang="en-US" sz="2800" dirty="0"/>
              <a:t>This requires </a:t>
            </a:r>
            <a:r>
              <a:rPr lang="en-US" sz="2800" u="sng" dirty="0">
                <a:hlinkClick r:id="rId2"/>
              </a:rPr>
              <a:t>partnering with schools</a:t>
            </a:r>
            <a:r>
              <a:rPr lang="en-US" sz="2800" dirty="0"/>
              <a:t>. Administrators and teachers need to see your presence as a benefit to the students. They’ll need to get to know and trust you before they’ll allow you to offer a Bible study on school grounds, for example</a:t>
            </a:r>
            <a:r>
              <a:rPr lang="en-US" dirty="0"/>
              <a:t>. </a:t>
            </a:r>
          </a:p>
          <a:p>
            <a:endParaRPr lang="en-US" dirty="0"/>
          </a:p>
        </p:txBody>
      </p:sp>
    </p:spTree>
    <p:extLst>
      <p:ext uri="{BB962C8B-B14F-4D97-AF65-F5344CB8AC3E}">
        <p14:creationId xmlns:p14="http://schemas.microsoft.com/office/powerpoint/2010/main" val="15597841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372E-AE03-4BBB-942C-900B1A52E69B}"/>
              </a:ext>
            </a:extLst>
          </p:cNvPr>
          <p:cNvSpPr>
            <a:spLocks noGrp="1"/>
          </p:cNvSpPr>
          <p:nvPr>
            <p:ph type="title"/>
          </p:nvPr>
        </p:nvSpPr>
        <p:spPr>
          <a:xfrm>
            <a:off x="677334" y="571499"/>
            <a:ext cx="8596668" cy="1014413"/>
          </a:xfrm>
        </p:spPr>
        <p:txBody>
          <a:bodyPr>
            <a:normAutofit fontScale="90000"/>
          </a:bodyPr>
          <a:lstStyle/>
          <a:p>
            <a:r>
              <a:rPr lang="en-US" b="1" dirty="0"/>
              <a:t>Partner with the church.</a:t>
            </a:r>
            <a:br>
              <a:rPr lang="en-US" b="1" dirty="0"/>
            </a:br>
            <a:endParaRPr lang="en-US" dirty="0"/>
          </a:p>
        </p:txBody>
      </p:sp>
      <p:sp>
        <p:nvSpPr>
          <p:cNvPr id="3" name="Content Placeholder 2">
            <a:extLst>
              <a:ext uri="{FF2B5EF4-FFF2-40B4-BE49-F238E27FC236}">
                <a16:creationId xmlns:a16="http://schemas.microsoft.com/office/drawing/2014/main" id="{7B343732-B741-4275-9485-A8DC66C0D57F}"/>
              </a:ext>
            </a:extLst>
          </p:cNvPr>
          <p:cNvSpPr>
            <a:spLocks noGrp="1"/>
          </p:cNvSpPr>
          <p:nvPr>
            <p:ph idx="1"/>
          </p:nvPr>
        </p:nvSpPr>
        <p:spPr>
          <a:xfrm>
            <a:off x="677334" y="1585911"/>
            <a:ext cx="8596668" cy="5014913"/>
          </a:xfrm>
        </p:spPr>
        <p:txBody>
          <a:bodyPr>
            <a:normAutofit/>
          </a:bodyPr>
          <a:lstStyle/>
          <a:p>
            <a:pPr marL="0" indent="0">
              <a:buNone/>
            </a:pPr>
            <a:r>
              <a:rPr lang="en-US" sz="2800" dirty="0"/>
              <a:t>This one may seem obvious, but it’s far more important than new youth ministers tend to realize. Your degree program will help you understand the reality of church partnerships and how it can make all the difference in how successful you are.</a:t>
            </a:r>
          </a:p>
          <a:p>
            <a:pPr marL="0" indent="0">
              <a:buNone/>
            </a:pPr>
            <a:r>
              <a:rPr lang="en-US" sz="2800" dirty="0"/>
              <a:t>Your youth ministry program will not be an island. Even if it’s not literally in a church building, you will be a part of the church in some way. That means you’ll need to </a:t>
            </a:r>
            <a:r>
              <a:rPr lang="en-US" sz="2800" b="1" dirty="0"/>
              <a:t>learn how to listen to other church leaders</a:t>
            </a:r>
            <a:r>
              <a:rPr lang="en-US" sz="2800" dirty="0"/>
              <a:t>, how to promote your ideas to them persuasively and how to gain agreement.</a:t>
            </a:r>
          </a:p>
          <a:p>
            <a:endParaRPr lang="en-US" dirty="0"/>
          </a:p>
        </p:txBody>
      </p:sp>
    </p:spTree>
    <p:extLst>
      <p:ext uri="{BB962C8B-B14F-4D97-AF65-F5344CB8AC3E}">
        <p14:creationId xmlns:p14="http://schemas.microsoft.com/office/powerpoint/2010/main" val="4089941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D82DF-AFA9-46E9-967A-EE5238FF3D04}"/>
              </a:ext>
            </a:extLst>
          </p:cNvPr>
          <p:cNvSpPr>
            <a:spLocks noGrp="1"/>
          </p:cNvSpPr>
          <p:nvPr>
            <p:ph type="title"/>
          </p:nvPr>
        </p:nvSpPr>
        <p:spPr>
          <a:xfrm>
            <a:off x="677334" y="185738"/>
            <a:ext cx="8596668" cy="1200151"/>
          </a:xfrm>
        </p:spPr>
        <p:txBody>
          <a:bodyPr>
            <a:normAutofit/>
          </a:bodyPr>
          <a:lstStyle/>
          <a:p>
            <a:endParaRPr lang="en-US" dirty="0"/>
          </a:p>
        </p:txBody>
      </p:sp>
      <p:sp>
        <p:nvSpPr>
          <p:cNvPr id="3" name="Content Placeholder 2">
            <a:extLst>
              <a:ext uri="{FF2B5EF4-FFF2-40B4-BE49-F238E27FC236}">
                <a16:creationId xmlns:a16="http://schemas.microsoft.com/office/drawing/2014/main" id="{4F6E6972-FE8F-408B-A2FC-6FB6A2055A37}"/>
              </a:ext>
            </a:extLst>
          </p:cNvPr>
          <p:cNvSpPr>
            <a:spLocks noGrp="1"/>
          </p:cNvSpPr>
          <p:nvPr>
            <p:ph idx="1"/>
          </p:nvPr>
        </p:nvSpPr>
        <p:spPr>
          <a:xfrm>
            <a:off x="677334" y="1657351"/>
            <a:ext cx="8596668" cy="4384012"/>
          </a:xfrm>
        </p:spPr>
        <p:txBody>
          <a:bodyPr/>
          <a:lstStyle/>
          <a:p>
            <a:pPr marL="0" indent="0" algn="ctr">
              <a:buNone/>
            </a:pPr>
            <a:r>
              <a:rPr lang="en-US" sz="4000" b="1" dirty="0">
                <a:solidFill>
                  <a:schemeClr val="accent1"/>
                </a:solidFill>
              </a:rPr>
              <a:t>Youth Group Activities</a:t>
            </a:r>
          </a:p>
          <a:p>
            <a:pPr marL="0" indent="0" algn="ctr">
              <a:buNone/>
            </a:pPr>
            <a:r>
              <a:rPr lang="en-US" sz="4000" b="1" dirty="0">
                <a:solidFill>
                  <a:schemeClr val="accent1"/>
                </a:solidFill>
              </a:rPr>
              <a:t> and Outings Christian youths </a:t>
            </a:r>
          </a:p>
          <a:p>
            <a:pPr marL="0" indent="0" algn="ctr">
              <a:buNone/>
            </a:pPr>
            <a:r>
              <a:rPr lang="en-US" sz="4000" b="1" dirty="0">
                <a:solidFill>
                  <a:schemeClr val="accent1"/>
                </a:solidFill>
              </a:rPr>
              <a:t>Love to Do</a:t>
            </a:r>
            <a:br>
              <a:rPr lang="en-US" b="1" dirty="0"/>
            </a:br>
            <a:endParaRPr lang="en-US" dirty="0"/>
          </a:p>
        </p:txBody>
      </p:sp>
    </p:spTree>
    <p:extLst>
      <p:ext uri="{BB962C8B-B14F-4D97-AF65-F5344CB8AC3E}">
        <p14:creationId xmlns:p14="http://schemas.microsoft.com/office/powerpoint/2010/main" val="37815562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9220-D665-4252-A5BF-495B5AD0B13E}"/>
              </a:ext>
            </a:extLst>
          </p:cNvPr>
          <p:cNvSpPr>
            <a:spLocks noGrp="1"/>
          </p:cNvSpPr>
          <p:nvPr>
            <p:ph type="title"/>
          </p:nvPr>
        </p:nvSpPr>
        <p:spPr>
          <a:xfrm>
            <a:off x="677334" y="609600"/>
            <a:ext cx="8596668" cy="1004888"/>
          </a:xfrm>
        </p:spPr>
        <p:txBody>
          <a:bodyPr>
            <a:normAutofit fontScale="90000"/>
          </a:bodyPr>
          <a:lstStyle/>
          <a:p>
            <a:r>
              <a:rPr lang="en-US" b="1" dirty="0"/>
              <a:t>Service Projects</a:t>
            </a:r>
            <a:br>
              <a:rPr lang="en-US" b="1" dirty="0"/>
            </a:br>
            <a:endParaRPr lang="en-US" dirty="0"/>
          </a:p>
        </p:txBody>
      </p:sp>
      <p:sp>
        <p:nvSpPr>
          <p:cNvPr id="3" name="Content Placeholder 2">
            <a:extLst>
              <a:ext uri="{FF2B5EF4-FFF2-40B4-BE49-F238E27FC236}">
                <a16:creationId xmlns:a16="http://schemas.microsoft.com/office/drawing/2014/main" id="{0BAD8C5E-11B1-4638-B30E-EAF2823BF860}"/>
              </a:ext>
            </a:extLst>
          </p:cNvPr>
          <p:cNvSpPr>
            <a:spLocks noGrp="1"/>
          </p:cNvSpPr>
          <p:nvPr>
            <p:ph idx="1"/>
          </p:nvPr>
        </p:nvSpPr>
        <p:spPr>
          <a:xfrm>
            <a:off x="677334" y="1614489"/>
            <a:ext cx="8596668" cy="4943474"/>
          </a:xfrm>
        </p:spPr>
        <p:txBody>
          <a:bodyPr>
            <a:normAutofit/>
          </a:bodyPr>
          <a:lstStyle/>
          <a:p>
            <a:pPr marL="0" indent="0" fontAlgn="base">
              <a:buNone/>
            </a:pPr>
            <a:r>
              <a:rPr lang="en-US" sz="2600" dirty="0"/>
              <a:t>Nothing clearly teaches "love your neighbor" more than getting out in the community and helping others. Projects can be as small or as big as you want to make them, such as raking leaves for seniors in the fall or doing odd jobs for them around their house; volunteering at the soup kitchen, women's shelter, or food pantry; delivering food or gifts to shut-ins or the homeless; organizing holiday gift drives on behalf of those incarcerated to send to their children; serving as aides in low primary-grades classrooms; or even pitching in with charities building houses in IDP camps etc</a:t>
            </a:r>
            <a:r>
              <a:rPr lang="en-US" sz="2400" dirty="0"/>
              <a:t>.</a:t>
            </a:r>
          </a:p>
          <a:p>
            <a:endParaRPr lang="en-US" dirty="0"/>
          </a:p>
        </p:txBody>
      </p:sp>
    </p:spTree>
    <p:extLst>
      <p:ext uri="{BB962C8B-B14F-4D97-AF65-F5344CB8AC3E}">
        <p14:creationId xmlns:p14="http://schemas.microsoft.com/office/powerpoint/2010/main" val="29060624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1E3C1-2128-4F05-9B24-23BC5636133E}"/>
              </a:ext>
            </a:extLst>
          </p:cNvPr>
          <p:cNvSpPr>
            <a:spLocks noGrp="1"/>
          </p:cNvSpPr>
          <p:nvPr>
            <p:ph type="title"/>
          </p:nvPr>
        </p:nvSpPr>
        <p:spPr>
          <a:xfrm>
            <a:off x="677334" y="300038"/>
            <a:ext cx="8596668" cy="516600"/>
          </a:xfrm>
        </p:spPr>
        <p:txBody>
          <a:bodyPr>
            <a:normAutofit fontScale="90000"/>
          </a:bodyPr>
          <a:lstStyle/>
          <a:p>
            <a:r>
              <a:rPr lang="en-US" b="1" dirty="0"/>
              <a:t>Big City</a:t>
            </a:r>
            <a:br>
              <a:rPr lang="en-US" b="1" dirty="0"/>
            </a:br>
            <a:endParaRPr lang="en-US" dirty="0"/>
          </a:p>
        </p:txBody>
      </p:sp>
      <p:sp>
        <p:nvSpPr>
          <p:cNvPr id="3" name="Content Placeholder 2">
            <a:extLst>
              <a:ext uri="{FF2B5EF4-FFF2-40B4-BE49-F238E27FC236}">
                <a16:creationId xmlns:a16="http://schemas.microsoft.com/office/drawing/2014/main" id="{6982A80D-84C6-4428-AD22-4E00E2970246}"/>
              </a:ext>
            </a:extLst>
          </p:cNvPr>
          <p:cNvSpPr>
            <a:spLocks noGrp="1"/>
          </p:cNvSpPr>
          <p:nvPr>
            <p:ph idx="1"/>
          </p:nvPr>
        </p:nvSpPr>
        <p:spPr>
          <a:xfrm>
            <a:off x="677334" y="1057275"/>
            <a:ext cx="9166754" cy="5300663"/>
          </a:xfrm>
        </p:spPr>
        <p:txBody>
          <a:bodyPr>
            <a:normAutofit/>
          </a:bodyPr>
          <a:lstStyle/>
          <a:p>
            <a:pPr marL="0" indent="0" fontAlgn="base">
              <a:buNone/>
            </a:pPr>
            <a:r>
              <a:rPr lang="en-US" sz="2800" dirty="0"/>
              <a:t>If you live in a suburban or rural area, a trip to the "Big City" might be an unexpected highlight for Christian youths. Design a scavenger hunt or geocaching, giving youths clues to find certain places or people. To keep students safe and on schedule, you may want to assign groups and chaperones, set boundaries for exploration, and designate meeting places and times. To keep the hunt confined, it could be designed to find artworks or exhibits in a museum, giving students a new way to see themes and use critical thinking and creativity.</a:t>
            </a:r>
          </a:p>
          <a:p>
            <a:endParaRPr lang="en-US" dirty="0"/>
          </a:p>
        </p:txBody>
      </p:sp>
    </p:spTree>
    <p:extLst>
      <p:ext uri="{BB962C8B-B14F-4D97-AF65-F5344CB8AC3E}">
        <p14:creationId xmlns:p14="http://schemas.microsoft.com/office/powerpoint/2010/main" val="6111964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F3EE6-3362-42DF-B13B-D90782EF1784}"/>
              </a:ext>
            </a:extLst>
          </p:cNvPr>
          <p:cNvSpPr>
            <a:spLocks noGrp="1"/>
          </p:cNvSpPr>
          <p:nvPr>
            <p:ph type="title"/>
          </p:nvPr>
        </p:nvSpPr>
        <p:spPr>
          <a:xfrm>
            <a:off x="677334" y="342899"/>
            <a:ext cx="8596668" cy="1057276"/>
          </a:xfrm>
        </p:spPr>
        <p:txBody>
          <a:bodyPr>
            <a:normAutofit fontScale="90000"/>
          </a:bodyPr>
          <a:lstStyle/>
          <a:p>
            <a:r>
              <a:rPr lang="en-US" sz="4000" b="1" dirty="0"/>
              <a:t>Camping</a:t>
            </a:r>
            <a:br>
              <a:rPr lang="en-US" b="1" dirty="0"/>
            </a:br>
            <a:endParaRPr lang="en-US" dirty="0"/>
          </a:p>
        </p:txBody>
      </p:sp>
      <p:sp>
        <p:nvSpPr>
          <p:cNvPr id="3" name="Content Placeholder 2">
            <a:extLst>
              <a:ext uri="{FF2B5EF4-FFF2-40B4-BE49-F238E27FC236}">
                <a16:creationId xmlns:a16="http://schemas.microsoft.com/office/drawing/2014/main" id="{50F6A47A-1EA5-43A6-8EB8-9092801E02D3}"/>
              </a:ext>
            </a:extLst>
          </p:cNvPr>
          <p:cNvSpPr>
            <a:spLocks noGrp="1"/>
          </p:cNvSpPr>
          <p:nvPr>
            <p:ph idx="1"/>
          </p:nvPr>
        </p:nvSpPr>
        <p:spPr>
          <a:xfrm>
            <a:off x="677333" y="1400174"/>
            <a:ext cx="9366779" cy="5457826"/>
          </a:xfrm>
        </p:spPr>
        <p:txBody>
          <a:bodyPr>
            <a:normAutofit/>
          </a:bodyPr>
          <a:lstStyle/>
          <a:p>
            <a:pPr fontAlgn="base"/>
            <a:r>
              <a:rPr lang="en-US" sz="2400" dirty="0"/>
              <a:t>Depending on your preference, consider renting cabins for your students or camping the old-fashioned way in tents. Unless, of course, you prefer "glamping." Either way, time experiencing nature, appreciating and reflecting on the beauty of creation is time well spent, whether it's through nature hikes, kayak excursions, or just laying out under the stars.</a:t>
            </a:r>
          </a:p>
          <a:p>
            <a:pPr fontAlgn="base"/>
            <a:r>
              <a:rPr lang="en-US" sz="2400" dirty="0"/>
              <a:t>This youth group activity involves careful planning to be sure you take all of the appropriate equipment, supplies, and food needed for the duration. Pack extras or do a group inventory before leaving. Many campgrounds and Christian retreats offer rental equipment, group meals, and other facilities.</a:t>
            </a:r>
          </a:p>
          <a:p>
            <a:pPr marL="0" indent="0">
              <a:buNone/>
            </a:pPr>
            <a:endParaRPr lang="en-US" b="1" dirty="0"/>
          </a:p>
        </p:txBody>
      </p:sp>
    </p:spTree>
    <p:extLst>
      <p:ext uri="{BB962C8B-B14F-4D97-AF65-F5344CB8AC3E}">
        <p14:creationId xmlns:p14="http://schemas.microsoft.com/office/powerpoint/2010/main" val="1905625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D23A2-EEFD-41F3-9581-0D211A2A7620}"/>
              </a:ext>
            </a:extLst>
          </p:cNvPr>
          <p:cNvSpPr>
            <a:spLocks noGrp="1"/>
          </p:cNvSpPr>
          <p:nvPr>
            <p:ph type="title"/>
          </p:nvPr>
        </p:nvSpPr>
        <p:spPr>
          <a:xfrm>
            <a:off x="677334" y="0"/>
            <a:ext cx="8596668" cy="3000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2A76B82-487E-445E-9DCF-E2EB5B0BA5C4}"/>
              </a:ext>
            </a:extLst>
          </p:cNvPr>
          <p:cNvSpPr>
            <a:spLocks noGrp="1"/>
          </p:cNvSpPr>
          <p:nvPr>
            <p:ph idx="1"/>
          </p:nvPr>
        </p:nvSpPr>
        <p:spPr>
          <a:xfrm>
            <a:off x="677334" y="300038"/>
            <a:ext cx="8596668" cy="6257924"/>
          </a:xfrm>
        </p:spPr>
        <p:txBody>
          <a:bodyPr>
            <a:normAutofit/>
          </a:bodyPr>
          <a:lstStyle/>
          <a:p>
            <a:pPr marL="0" lvl="0" indent="0" fontAlgn="base">
              <a:buNone/>
            </a:pPr>
            <a:endParaRPr lang="en-US" dirty="0"/>
          </a:p>
          <a:p>
            <a:pPr marL="0" indent="0" fontAlgn="base">
              <a:buNone/>
            </a:pPr>
            <a:r>
              <a:rPr lang="en-US" sz="3000" dirty="0"/>
              <a:t>Youth ministry should affirms and builds on the church’s desire that its youth:</a:t>
            </a:r>
          </a:p>
          <a:p>
            <a:pPr lvl="0" fontAlgn="base"/>
            <a:r>
              <a:rPr lang="en-US" sz="3000" dirty="0"/>
              <a:t>Affirm themselves as persons of worth and hope as they are nurtured to experience, understand, and articulate the Christian faith both within the church and the world;</a:t>
            </a:r>
          </a:p>
          <a:p>
            <a:pPr lvl="0" fontAlgn="base"/>
            <a:r>
              <a:rPr lang="en-US" sz="3000" dirty="0"/>
              <a:t>Develop stable and enduring relationships with other Christian youth and adults in contexts in which relationships, responsibility, content, leadership, and ownership are intentional and shared.</a:t>
            </a:r>
          </a:p>
          <a:p>
            <a:endParaRPr lang="en-US" dirty="0"/>
          </a:p>
        </p:txBody>
      </p:sp>
    </p:spTree>
    <p:extLst>
      <p:ext uri="{BB962C8B-B14F-4D97-AF65-F5344CB8AC3E}">
        <p14:creationId xmlns:p14="http://schemas.microsoft.com/office/powerpoint/2010/main" val="24530556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26715-44CA-49A9-8785-C18B47C979D3}"/>
              </a:ext>
            </a:extLst>
          </p:cNvPr>
          <p:cNvSpPr>
            <a:spLocks noGrp="1"/>
          </p:cNvSpPr>
          <p:nvPr>
            <p:ph type="title"/>
          </p:nvPr>
        </p:nvSpPr>
        <p:spPr>
          <a:xfrm>
            <a:off x="677334" y="609600"/>
            <a:ext cx="8596668" cy="490538"/>
          </a:xfrm>
        </p:spPr>
        <p:txBody>
          <a:bodyPr>
            <a:normAutofit fontScale="90000"/>
          </a:bodyPr>
          <a:lstStyle/>
          <a:p>
            <a:r>
              <a:rPr lang="en-US" b="1" dirty="0"/>
              <a:t>Dinner and a Movie</a:t>
            </a:r>
            <a:br>
              <a:rPr lang="en-US" b="1" dirty="0"/>
            </a:br>
            <a:endParaRPr lang="en-US" dirty="0"/>
          </a:p>
        </p:txBody>
      </p:sp>
      <p:sp>
        <p:nvSpPr>
          <p:cNvPr id="3" name="Content Placeholder 2">
            <a:extLst>
              <a:ext uri="{FF2B5EF4-FFF2-40B4-BE49-F238E27FC236}">
                <a16:creationId xmlns:a16="http://schemas.microsoft.com/office/drawing/2014/main" id="{82448122-41C4-414E-930A-959815C4E7A8}"/>
              </a:ext>
            </a:extLst>
          </p:cNvPr>
          <p:cNvSpPr>
            <a:spLocks noGrp="1"/>
          </p:cNvSpPr>
          <p:nvPr>
            <p:ph idx="1"/>
          </p:nvPr>
        </p:nvSpPr>
        <p:spPr>
          <a:xfrm>
            <a:off x="677333" y="1228725"/>
            <a:ext cx="9981141" cy="5514975"/>
          </a:xfrm>
        </p:spPr>
        <p:txBody>
          <a:bodyPr>
            <a:normAutofit lnSpcReduction="10000"/>
          </a:bodyPr>
          <a:lstStyle/>
          <a:p>
            <a:pPr marL="0" indent="0" fontAlgn="base">
              <a:buNone/>
            </a:pPr>
            <a:r>
              <a:rPr lang="en-US" sz="2800" dirty="0"/>
              <a:t>Here's an easy hang-out to throw together that teens find inviting. Pick up some pizza and popcorn, choose a movie and a meeting place, talk, eat, and enjoy the show in good company. </a:t>
            </a:r>
            <a:r>
              <a:rPr lang="en-US" sz="2800" u="sng" dirty="0">
                <a:hlinkClick r:id="rId2"/>
              </a:rPr>
              <a:t>Choose a film</a:t>
            </a:r>
            <a:r>
              <a:rPr lang="en-US" sz="2800" dirty="0"/>
              <a:t> that will appeal to a wide range of teens.</a:t>
            </a:r>
          </a:p>
          <a:p>
            <a:pPr marL="0" indent="0" fontAlgn="base">
              <a:buNone/>
            </a:pPr>
            <a:r>
              <a:rPr lang="en-US" sz="2800" b="1" dirty="0">
                <a:solidFill>
                  <a:schemeClr val="accent1"/>
                </a:solidFill>
              </a:rPr>
              <a:t>Comedy Clubs</a:t>
            </a:r>
          </a:p>
          <a:p>
            <a:pPr marL="0" indent="0" fontAlgn="base">
              <a:buNone/>
            </a:pPr>
            <a:r>
              <a:rPr lang="en-US" sz="2800" dirty="0"/>
              <a:t>The Bible says </a:t>
            </a:r>
            <a:r>
              <a:rPr lang="en-US" sz="2800" u="sng" dirty="0">
                <a:hlinkClick r:id="rId3"/>
              </a:rPr>
              <a:t>laughter is good medicine</a:t>
            </a:r>
            <a:r>
              <a:rPr lang="en-US" sz="2800" dirty="0"/>
              <a:t>, and most teens would say amen. A trip to a comedy club can be a great time of making memories as a group. Some clubs cater to young audiences, offering clean comedy routines. Check with the club to see if they host events for youth groups or have comedians who use only family-friendly, age-appropriate material.</a:t>
            </a:r>
          </a:p>
          <a:p>
            <a:endParaRPr lang="en-US" dirty="0"/>
          </a:p>
        </p:txBody>
      </p:sp>
    </p:spTree>
    <p:extLst>
      <p:ext uri="{BB962C8B-B14F-4D97-AF65-F5344CB8AC3E}">
        <p14:creationId xmlns:p14="http://schemas.microsoft.com/office/powerpoint/2010/main" val="30767821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A804-F437-40BA-A956-1B605B378E78}"/>
              </a:ext>
            </a:extLst>
          </p:cNvPr>
          <p:cNvSpPr>
            <a:spLocks noGrp="1"/>
          </p:cNvSpPr>
          <p:nvPr>
            <p:ph type="title"/>
          </p:nvPr>
        </p:nvSpPr>
        <p:spPr>
          <a:xfrm>
            <a:off x="677334" y="257176"/>
            <a:ext cx="8596668" cy="785812"/>
          </a:xfrm>
        </p:spPr>
        <p:txBody>
          <a:bodyPr>
            <a:normAutofit/>
          </a:bodyPr>
          <a:lstStyle/>
          <a:p>
            <a:r>
              <a:rPr lang="en-US" dirty="0"/>
              <a:t>YOUTH MINISTRY MODELS</a:t>
            </a:r>
          </a:p>
        </p:txBody>
      </p:sp>
      <p:sp>
        <p:nvSpPr>
          <p:cNvPr id="3" name="Content Placeholder 2">
            <a:extLst>
              <a:ext uri="{FF2B5EF4-FFF2-40B4-BE49-F238E27FC236}">
                <a16:creationId xmlns:a16="http://schemas.microsoft.com/office/drawing/2014/main" id="{5083A53F-8421-439B-BC5B-55365EBC7579}"/>
              </a:ext>
            </a:extLst>
          </p:cNvPr>
          <p:cNvSpPr>
            <a:spLocks noGrp="1"/>
          </p:cNvSpPr>
          <p:nvPr>
            <p:ph idx="1"/>
          </p:nvPr>
        </p:nvSpPr>
        <p:spPr>
          <a:xfrm>
            <a:off x="477308" y="1243013"/>
            <a:ext cx="9352491" cy="4357687"/>
          </a:xfrm>
        </p:spPr>
        <p:txBody>
          <a:bodyPr>
            <a:normAutofit/>
          </a:bodyPr>
          <a:lstStyle/>
          <a:p>
            <a:pPr marL="0" indent="0" fontAlgn="base">
              <a:buNone/>
            </a:pPr>
            <a:r>
              <a:rPr lang="en-US" sz="2800" b="1" dirty="0">
                <a:solidFill>
                  <a:schemeClr val="accent1"/>
                </a:solidFill>
              </a:rPr>
              <a:t>1. The Funnel Model</a:t>
            </a:r>
          </a:p>
          <a:p>
            <a:pPr fontAlgn="base"/>
            <a:r>
              <a:rPr lang="en-US" sz="2800" dirty="0"/>
              <a:t>The Funnel Model –The idea is to run several specific projects with different focuses and to funnel people through them as they mature and learn.</a:t>
            </a:r>
          </a:p>
          <a:p>
            <a:pPr fontAlgn="base"/>
            <a:r>
              <a:rPr lang="en-US" sz="2800" dirty="0"/>
              <a:t>The idea is to slowly move people through the projects at a comfortable and accessible pace so they can first feel comfortable, then hear the gospel and accept it.</a:t>
            </a:r>
          </a:p>
          <a:p>
            <a:endParaRPr lang="en-US" dirty="0"/>
          </a:p>
        </p:txBody>
      </p:sp>
    </p:spTree>
    <p:extLst>
      <p:ext uri="{BB962C8B-B14F-4D97-AF65-F5344CB8AC3E}">
        <p14:creationId xmlns:p14="http://schemas.microsoft.com/office/powerpoint/2010/main" val="34814625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6D89D-D6EE-496C-B222-1A4C54FCE6CD}"/>
              </a:ext>
            </a:extLst>
          </p:cNvPr>
          <p:cNvSpPr>
            <a:spLocks noGrp="1"/>
          </p:cNvSpPr>
          <p:nvPr>
            <p:ph type="title"/>
          </p:nvPr>
        </p:nvSpPr>
        <p:spPr>
          <a:xfrm>
            <a:off x="677334" y="214313"/>
            <a:ext cx="8596668" cy="60232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2CE38A9-ABAE-4155-9636-B70C19DE1064}"/>
              </a:ext>
            </a:extLst>
          </p:cNvPr>
          <p:cNvSpPr>
            <a:spLocks noGrp="1"/>
          </p:cNvSpPr>
          <p:nvPr>
            <p:ph idx="1"/>
          </p:nvPr>
        </p:nvSpPr>
        <p:spPr>
          <a:xfrm>
            <a:off x="677334" y="1028701"/>
            <a:ext cx="8596668" cy="5012662"/>
          </a:xfrm>
        </p:spPr>
        <p:txBody>
          <a:bodyPr/>
          <a:lstStyle/>
          <a:p>
            <a:pPr fontAlgn="base"/>
            <a:r>
              <a:rPr lang="en-US" sz="2800" dirty="0"/>
              <a:t>This is probably what most youth groups use. If you have three projects, such as a large youth club, a mid weak smaller group and Sunday morning Bible study, and you have a goal to eventually see youth club attendees come to the Bible study, then you’re probably using this yourself.</a:t>
            </a:r>
          </a:p>
          <a:p>
            <a:pPr fontAlgn="base"/>
            <a:r>
              <a:rPr lang="en-US" sz="2800" dirty="0"/>
              <a:t>Take care to not play bait and switch by being honest in every stage with your intentions to share Jesus.</a:t>
            </a:r>
          </a:p>
          <a:p>
            <a:endParaRPr lang="en-US" dirty="0"/>
          </a:p>
        </p:txBody>
      </p:sp>
    </p:spTree>
    <p:extLst>
      <p:ext uri="{BB962C8B-B14F-4D97-AF65-F5344CB8AC3E}">
        <p14:creationId xmlns:p14="http://schemas.microsoft.com/office/powerpoint/2010/main" val="40723924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78064-0958-4CF5-BB85-4F7B68C5A09A}"/>
              </a:ext>
            </a:extLst>
          </p:cNvPr>
          <p:cNvSpPr>
            <a:spLocks noGrp="1"/>
          </p:cNvSpPr>
          <p:nvPr>
            <p:ph type="title"/>
          </p:nvPr>
        </p:nvSpPr>
        <p:spPr>
          <a:xfrm>
            <a:off x="677334" y="609600"/>
            <a:ext cx="8596668" cy="490538"/>
          </a:xfrm>
        </p:spPr>
        <p:txBody>
          <a:bodyPr>
            <a:normAutofit fontScale="90000"/>
          </a:bodyPr>
          <a:lstStyle/>
          <a:p>
            <a:r>
              <a:rPr lang="en-US" dirty="0"/>
              <a:t>2. The Hour Class or Full Circle Model</a:t>
            </a:r>
          </a:p>
        </p:txBody>
      </p:sp>
      <p:sp>
        <p:nvSpPr>
          <p:cNvPr id="3" name="Content Placeholder 2">
            <a:extLst>
              <a:ext uri="{FF2B5EF4-FFF2-40B4-BE49-F238E27FC236}">
                <a16:creationId xmlns:a16="http://schemas.microsoft.com/office/drawing/2014/main" id="{2F5D6F9F-737A-41C1-A269-913C251D7E7C}"/>
              </a:ext>
            </a:extLst>
          </p:cNvPr>
          <p:cNvSpPr>
            <a:spLocks noGrp="1"/>
          </p:cNvSpPr>
          <p:nvPr>
            <p:ph idx="1"/>
          </p:nvPr>
        </p:nvSpPr>
        <p:spPr>
          <a:xfrm>
            <a:off x="677333" y="1257300"/>
            <a:ext cx="9181041" cy="5386387"/>
          </a:xfrm>
        </p:spPr>
        <p:txBody>
          <a:bodyPr/>
          <a:lstStyle/>
          <a:p>
            <a:pPr fontAlgn="base"/>
            <a:r>
              <a:rPr lang="en-US" sz="2800" dirty="0"/>
              <a:t>This is a slightly more modern variation on the funnel model. As the hourglass shape would suggest, once you funnel them into the point you then equip them to be the evangelists and team leaders of the initial projects – thus taking them full circle.</a:t>
            </a:r>
          </a:p>
          <a:p>
            <a:pPr fontAlgn="base"/>
            <a:r>
              <a:rPr lang="en-US" sz="2800" dirty="0"/>
              <a:t>The trap here is a closed circle that has only limited appeal and limited application – thus gets smaller over time.</a:t>
            </a:r>
          </a:p>
          <a:p>
            <a:endParaRPr lang="en-US" dirty="0"/>
          </a:p>
        </p:txBody>
      </p:sp>
    </p:spTree>
    <p:extLst>
      <p:ext uri="{BB962C8B-B14F-4D97-AF65-F5344CB8AC3E}">
        <p14:creationId xmlns:p14="http://schemas.microsoft.com/office/powerpoint/2010/main" val="6988506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2023C-7FE2-4B24-A5DB-10DC4303C666}"/>
              </a:ext>
            </a:extLst>
          </p:cNvPr>
          <p:cNvSpPr>
            <a:spLocks noGrp="1"/>
          </p:cNvSpPr>
          <p:nvPr>
            <p:ph type="title"/>
          </p:nvPr>
        </p:nvSpPr>
        <p:spPr>
          <a:xfrm>
            <a:off x="677334" y="609600"/>
            <a:ext cx="8596668" cy="804863"/>
          </a:xfrm>
        </p:spPr>
        <p:txBody>
          <a:bodyPr>
            <a:normAutofit fontScale="90000"/>
          </a:bodyPr>
          <a:lstStyle/>
          <a:p>
            <a:r>
              <a:rPr lang="en-US" b="1" dirty="0"/>
              <a:t>3. The Incarnational Model</a:t>
            </a:r>
            <a:br>
              <a:rPr lang="en-US" b="1" dirty="0"/>
            </a:br>
            <a:endParaRPr lang="en-US" dirty="0"/>
          </a:p>
        </p:txBody>
      </p:sp>
      <p:sp>
        <p:nvSpPr>
          <p:cNvPr id="3" name="Content Placeholder 2">
            <a:extLst>
              <a:ext uri="{FF2B5EF4-FFF2-40B4-BE49-F238E27FC236}">
                <a16:creationId xmlns:a16="http://schemas.microsoft.com/office/drawing/2014/main" id="{C3EDD9CF-212B-45A2-9302-45DDFACE87D7}"/>
              </a:ext>
            </a:extLst>
          </p:cNvPr>
          <p:cNvSpPr>
            <a:spLocks noGrp="1"/>
          </p:cNvSpPr>
          <p:nvPr>
            <p:ph idx="1"/>
          </p:nvPr>
        </p:nvSpPr>
        <p:spPr>
          <a:xfrm>
            <a:off x="677334" y="1414463"/>
            <a:ext cx="8596668" cy="4626899"/>
          </a:xfrm>
        </p:spPr>
        <p:txBody>
          <a:bodyPr/>
          <a:lstStyle/>
          <a:p>
            <a:pPr marL="0" indent="0" fontAlgn="base">
              <a:buNone/>
            </a:pPr>
            <a:r>
              <a:rPr lang="en-US" sz="2800" dirty="0"/>
              <a:t>The incarnation was God becoming man in Jesus and living among us. In the same way the youth worker immerses themselves in the lives and culture of young people as a way of living among them.</a:t>
            </a:r>
          </a:p>
          <a:p>
            <a:pPr marL="0" indent="0" fontAlgn="base">
              <a:buNone/>
            </a:pPr>
            <a:r>
              <a:rPr lang="en-US" sz="2800" dirty="0"/>
              <a:t>This is a very widely used model and is driven by the compassionate idea that we need to be involved in every aspect of young people’s lives and look for every opportunity to speak gospel truth. Obviously watch out for safeguarding issues!</a:t>
            </a:r>
          </a:p>
          <a:p>
            <a:endParaRPr lang="en-US" dirty="0"/>
          </a:p>
        </p:txBody>
      </p:sp>
    </p:spTree>
    <p:extLst>
      <p:ext uri="{BB962C8B-B14F-4D97-AF65-F5344CB8AC3E}">
        <p14:creationId xmlns:p14="http://schemas.microsoft.com/office/powerpoint/2010/main" val="410716838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70920-8E1E-4A00-B853-8C8C4C1D4B29}"/>
              </a:ext>
            </a:extLst>
          </p:cNvPr>
          <p:cNvSpPr>
            <a:spLocks noGrp="1"/>
          </p:cNvSpPr>
          <p:nvPr>
            <p:ph type="title"/>
          </p:nvPr>
        </p:nvSpPr>
        <p:spPr>
          <a:xfrm>
            <a:off x="677334" y="609600"/>
            <a:ext cx="8596668" cy="590550"/>
          </a:xfrm>
        </p:spPr>
        <p:txBody>
          <a:bodyPr>
            <a:normAutofit fontScale="90000"/>
          </a:bodyPr>
          <a:lstStyle/>
          <a:p>
            <a:r>
              <a:rPr lang="en-US" b="1" dirty="0"/>
              <a:t>4. The Cell Model</a:t>
            </a:r>
            <a:br>
              <a:rPr lang="en-US" b="1" dirty="0"/>
            </a:br>
            <a:endParaRPr lang="en-US" dirty="0"/>
          </a:p>
        </p:txBody>
      </p:sp>
      <p:sp>
        <p:nvSpPr>
          <p:cNvPr id="3" name="Content Placeholder 2">
            <a:extLst>
              <a:ext uri="{FF2B5EF4-FFF2-40B4-BE49-F238E27FC236}">
                <a16:creationId xmlns:a16="http://schemas.microsoft.com/office/drawing/2014/main" id="{2BA12C46-9843-4129-B159-37B09835039F}"/>
              </a:ext>
            </a:extLst>
          </p:cNvPr>
          <p:cNvSpPr>
            <a:spLocks noGrp="1"/>
          </p:cNvSpPr>
          <p:nvPr>
            <p:ph idx="1"/>
          </p:nvPr>
        </p:nvSpPr>
        <p:spPr>
          <a:xfrm>
            <a:off x="677334" y="1457325"/>
            <a:ext cx="8596668" cy="4584037"/>
          </a:xfrm>
        </p:spPr>
        <p:txBody>
          <a:bodyPr/>
          <a:lstStyle/>
          <a:p>
            <a:pPr marL="0" indent="0" fontAlgn="base">
              <a:buNone/>
            </a:pPr>
            <a:r>
              <a:rPr lang="en-US" sz="2400" dirty="0"/>
              <a:t>Organic cells split and multiply – as do Cell Models of youth work. The idea is to start off with one small group and to put all your energy and resources into making that work. It inevitably grows (because of your care and attention) and gets big enough to split into two groups. These groups continue to grow and split exponentially, and your ministry grows.</a:t>
            </a:r>
          </a:p>
          <a:p>
            <a:pPr marL="0" indent="0" fontAlgn="base">
              <a:buNone/>
            </a:pPr>
            <a:r>
              <a:rPr lang="en-US" sz="2400" dirty="0"/>
              <a:t>If not fully committed to this model then it’s easy to end up taking a side road and end up blurring into another model. The key is to make sure that you are constantly multiplying resources and training people to take on leadership roles</a:t>
            </a:r>
            <a:r>
              <a:rPr lang="en-US" dirty="0"/>
              <a:t>.</a:t>
            </a:r>
          </a:p>
          <a:p>
            <a:endParaRPr lang="en-US" dirty="0"/>
          </a:p>
        </p:txBody>
      </p:sp>
    </p:spTree>
    <p:extLst>
      <p:ext uri="{BB962C8B-B14F-4D97-AF65-F5344CB8AC3E}">
        <p14:creationId xmlns:p14="http://schemas.microsoft.com/office/powerpoint/2010/main" val="24633327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8F45-4727-4591-A259-38EC6CF3CFDE}"/>
              </a:ext>
            </a:extLst>
          </p:cNvPr>
          <p:cNvSpPr>
            <a:spLocks noGrp="1"/>
          </p:cNvSpPr>
          <p:nvPr>
            <p:ph type="title"/>
          </p:nvPr>
        </p:nvSpPr>
        <p:spPr>
          <a:xfrm>
            <a:off x="677334" y="609600"/>
            <a:ext cx="8596668" cy="690563"/>
          </a:xfrm>
        </p:spPr>
        <p:txBody>
          <a:bodyPr>
            <a:normAutofit fontScale="90000"/>
          </a:bodyPr>
          <a:lstStyle/>
          <a:p>
            <a:r>
              <a:rPr lang="en-US" b="1" dirty="0"/>
              <a:t>5. The Hub Model</a:t>
            </a:r>
            <a:br>
              <a:rPr lang="en-US" b="1" dirty="0"/>
            </a:br>
            <a:endParaRPr lang="en-US" dirty="0"/>
          </a:p>
        </p:txBody>
      </p:sp>
      <p:sp>
        <p:nvSpPr>
          <p:cNvPr id="3" name="Content Placeholder 2">
            <a:extLst>
              <a:ext uri="{FF2B5EF4-FFF2-40B4-BE49-F238E27FC236}">
                <a16:creationId xmlns:a16="http://schemas.microsoft.com/office/drawing/2014/main" id="{3994A1BF-B33A-4915-8C86-A79499DF9548}"/>
              </a:ext>
            </a:extLst>
          </p:cNvPr>
          <p:cNvSpPr>
            <a:spLocks noGrp="1"/>
          </p:cNvSpPr>
          <p:nvPr>
            <p:ph idx="1"/>
          </p:nvPr>
        </p:nvSpPr>
        <p:spPr>
          <a:xfrm>
            <a:off x="677334" y="1300163"/>
            <a:ext cx="8596668" cy="4741199"/>
          </a:xfrm>
        </p:spPr>
        <p:txBody>
          <a:bodyPr/>
          <a:lstStyle/>
          <a:p>
            <a:pPr marL="0" indent="0" fontAlgn="base">
              <a:buNone/>
            </a:pPr>
            <a:endParaRPr lang="en-US" dirty="0"/>
          </a:p>
          <a:p>
            <a:pPr marL="0" indent="0" fontAlgn="base">
              <a:buNone/>
            </a:pPr>
            <a:r>
              <a:rPr lang="en-US" sz="2800" dirty="0"/>
              <a:t>All projects and ministries effectively flow into and out of one central hub. This could be a youth gathering, drop in club, or established </a:t>
            </a:r>
            <a:r>
              <a:rPr lang="en-US" sz="2800" dirty="0" err="1"/>
              <a:t>centre</a:t>
            </a:r>
            <a:r>
              <a:rPr lang="en-US" sz="2800" dirty="0"/>
              <a:t>. I used to run a high street youth cafe which did just this.</a:t>
            </a:r>
          </a:p>
          <a:p>
            <a:pPr marL="0" indent="0" fontAlgn="base">
              <a:buNone/>
            </a:pPr>
            <a:r>
              <a:rPr lang="en-US" sz="2800" dirty="0"/>
              <a:t>A Hub Model is one of the best ways of creating community, but it can also be a stretch on your resources when you inevitably need to branch out into other areas.</a:t>
            </a:r>
          </a:p>
          <a:p>
            <a:endParaRPr lang="en-US" dirty="0"/>
          </a:p>
        </p:txBody>
      </p:sp>
    </p:spTree>
    <p:extLst>
      <p:ext uri="{BB962C8B-B14F-4D97-AF65-F5344CB8AC3E}">
        <p14:creationId xmlns:p14="http://schemas.microsoft.com/office/powerpoint/2010/main" val="6009128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B1F87-0F96-4749-8D30-4AC30F4BEC58}"/>
              </a:ext>
            </a:extLst>
          </p:cNvPr>
          <p:cNvSpPr>
            <a:spLocks noGrp="1"/>
          </p:cNvSpPr>
          <p:nvPr>
            <p:ph type="title"/>
          </p:nvPr>
        </p:nvSpPr>
        <p:spPr>
          <a:xfrm>
            <a:off x="677334" y="609600"/>
            <a:ext cx="8596668" cy="704850"/>
          </a:xfrm>
        </p:spPr>
        <p:txBody>
          <a:bodyPr>
            <a:normAutofit fontScale="90000"/>
          </a:bodyPr>
          <a:lstStyle/>
          <a:p>
            <a:r>
              <a:rPr lang="en-US" b="1" dirty="0"/>
              <a:t>6. The Grassroots Model</a:t>
            </a:r>
            <a:br>
              <a:rPr lang="en-US" b="1" dirty="0"/>
            </a:br>
            <a:endParaRPr lang="en-US" dirty="0"/>
          </a:p>
        </p:txBody>
      </p:sp>
      <p:sp>
        <p:nvSpPr>
          <p:cNvPr id="3" name="Content Placeholder 2">
            <a:extLst>
              <a:ext uri="{FF2B5EF4-FFF2-40B4-BE49-F238E27FC236}">
                <a16:creationId xmlns:a16="http://schemas.microsoft.com/office/drawing/2014/main" id="{DA5FF546-DC95-46EB-82BC-0099B450143C}"/>
              </a:ext>
            </a:extLst>
          </p:cNvPr>
          <p:cNvSpPr>
            <a:spLocks noGrp="1"/>
          </p:cNvSpPr>
          <p:nvPr>
            <p:ph idx="1"/>
          </p:nvPr>
        </p:nvSpPr>
        <p:spPr>
          <a:xfrm>
            <a:off x="677334" y="1514475"/>
            <a:ext cx="8596668" cy="4526887"/>
          </a:xfrm>
        </p:spPr>
        <p:txBody>
          <a:bodyPr/>
          <a:lstStyle/>
          <a:p>
            <a:pPr marL="0" indent="0" fontAlgn="base">
              <a:buNone/>
            </a:pPr>
            <a:r>
              <a:rPr lang="en-US" sz="2800" dirty="0"/>
              <a:t>Very effective in smaller churches! You simply pour all your energy into discipling and equipping a few young people who you are already connected with (most likely though church families), then train them to be incarnational peer evangelists in their schools.</a:t>
            </a:r>
          </a:p>
          <a:p>
            <a:pPr marL="0" indent="0" fontAlgn="base">
              <a:buNone/>
            </a:pPr>
            <a:r>
              <a:rPr lang="en-US" sz="2800" dirty="0"/>
              <a:t>Make sure that these young people are well supported, and be prepared to create something for them to bring friends to.</a:t>
            </a:r>
          </a:p>
          <a:p>
            <a:endParaRPr lang="en-US" dirty="0"/>
          </a:p>
        </p:txBody>
      </p:sp>
    </p:spTree>
    <p:extLst>
      <p:ext uri="{BB962C8B-B14F-4D97-AF65-F5344CB8AC3E}">
        <p14:creationId xmlns:p14="http://schemas.microsoft.com/office/powerpoint/2010/main" val="231724800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DA5AC-794C-4F41-A491-BFCAF7F396DA}"/>
              </a:ext>
            </a:extLst>
          </p:cNvPr>
          <p:cNvSpPr>
            <a:spLocks noGrp="1"/>
          </p:cNvSpPr>
          <p:nvPr>
            <p:ph type="title"/>
          </p:nvPr>
        </p:nvSpPr>
        <p:spPr>
          <a:xfrm>
            <a:off x="677334" y="257175"/>
            <a:ext cx="8596668" cy="771525"/>
          </a:xfrm>
        </p:spPr>
        <p:txBody>
          <a:bodyPr>
            <a:normAutofit fontScale="90000"/>
          </a:bodyPr>
          <a:lstStyle/>
          <a:p>
            <a:r>
              <a:rPr lang="en-US" b="1" dirty="0"/>
              <a:t>7. The Institutional Model</a:t>
            </a:r>
            <a:br>
              <a:rPr lang="en-US" b="1" dirty="0"/>
            </a:br>
            <a:endParaRPr lang="en-US" dirty="0"/>
          </a:p>
        </p:txBody>
      </p:sp>
      <p:sp>
        <p:nvSpPr>
          <p:cNvPr id="3" name="Content Placeholder 2">
            <a:extLst>
              <a:ext uri="{FF2B5EF4-FFF2-40B4-BE49-F238E27FC236}">
                <a16:creationId xmlns:a16="http://schemas.microsoft.com/office/drawing/2014/main" id="{5EFFDFDB-C2A7-4C17-8317-ACCEC8519083}"/>
              </a:ext>
            </a:extLst>
          </p:cNvPr>
          <p:cNvSpPr>
            <a:spLocks noGrp="1"/>
          </p:cNvSpPr>
          <p:nvPr>
            <p:ph idx="1"/>
          </p:nvPr>
        </p:nvSpPr>
        <p:spPr>
          <a:xfrm>
            <a:off x="677334" y="1143001"/>
            <a:ext cx="8596668" cy="4898362"/>
          </a:xfrm>
        </p:spPr>
        <p:txBody>
          <a:bodyPr>
            <a:normAutofit lnSpcReduction="10000"/>
          </a:bodyPr>
          <a:lstStyle/>
          <a:p>
            <a:pPr fontAlgn="base"/>
            <a:r>
              <a:rPr lang="en-US" sz="2800" dirty="0"/>
              <a:t>The institutional model relies on basing ministry around an already established institution. Usually this will be a school, but it could easily be a library, community </a:t>
            </a:r>
            <a:r>
              <a:rPr lang="en-US" sz="2800" dirty="0" err="1"/>
              <a:t>centre</a:t>
            </a:r>
            <a:r>
              <a:rPr lang="en-US" sz="2800" dirty="0"/>
              <a:t>, sports team or scout troop.</a:t>
            </a:r>
          </a:p>
          <a:p>
            <a:pPr fontAlgn="base"/>
            <a:r>
              <a:rPr lang="en-US" sz="2800" dirty="0"/>
              <a:t>The idea is to serve the needs of the institution first, then sow into it with Gospel truths, thus cultivating a Christian culture from within.</a:t>
            </a:r>
          </a:p>
          <a:p>
            <a:pPr fontAlgn="base"/>
            <a:r>
              <a:rPr lang="en-US" sz="2800" dirty="0"/>
              <a:t>Care needs to be taken that you are </a:t>
            </a:r>
            <a:r>
              <a:rPr lang="en-US" sz="2800" dirty="0" err="1"/>
              <a:t>honouring</a:t>
            </a:r>
            <a:r>
              <a:rPr lang="en-US" sz="2800" dirty="0"/>
              <a:t> the institution by being transparent and servant-hearted.</a:t>
            </a:r>
          </a:p>
          <a:p>
            <a:endParaRPr lang="en-US" dirty="0"/>
          </a:p>
        </p:txBody>
      </p:sp>
    </p:spTree>
    <p:extLst>
      <p:ext uri="{BB962C8B-B14F-4D97-AF65-F5344CB8AC3E}">
        <p14:creationId xmlns:p14="http://schemas.microsoft.com/office/powerpoint/2010/main" val="147158491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5388-4E13-4CDC-A68C-CCE69CF12710}"/>
              </a:ext>
            </a:extLst>
          </p:cNvPr>
          <p:cNvSpPr>
            <a:spLocks noGrp="1"/>
          </p:cNvSpPr>
          <p:nvPr>
            <p:ph type="title"/>
          </p:nvPr>
        </p:nvSpPr>
        <p:spPr>
          <a:xfrm>
            <a:off x="677334" y="242888"/>
            <a:ext cx="8596668" cy="573750"/>
          </a:xfrm>
        </p:spPr>
        <p:txBody>
          <a:bodyPr>
            <a:normAutofit fontScale="90000"/>
          </a:bodyPr>
          <a:lstStyle/>
          <a:p>
            <a:r>
              <a:rPr lang="en-US" b="1" dirty="0"/>
              <a:t>8. The Enterprise Model</a:t>
            </a:r>
            <a:br>
              <a:rPr lang="en-US" b="1" dirty="0"/>
            </a:br>
            <a:endParaRPr lang="en-US" dirty="0"/>
          </a:p>
        </p:txBody>
      </p:sp>
      <p:sp>
        <p:nvSpPr>
          <p:cNvPr id="3" name="Content Placeholder 2">
            <a:extLst>
              <a:ext uri="{FF2B5EF4-FFF2-40B4-BE49-F238E27FC236}">
                <a16:creationId xmlns:a16="http://schemas.microsoft.com/office/drawing/2014/main" id="{61E1AC7C-C969-4E13-B133-219F9A6F9204}"/>
              </a:ext>
            </a:extLst>
          </p:cNvPr>
          <p:cNvSpPr>
            <a:spLocks noGrp="1"/>
          </p:cNvSpPr>
          <p:nvPr>
            <p:ph idx="1"/>
          </p:nvPr>
        </p:nvSpPr>
        <p:spPr>
          <a:xfrm>
            <a:off x="677334" y="1028701"/>
            <a:ext cx="8596668" cy="5012662"/>
          </a:xfrm>
        </p:spPr>
        <p:txBody>
          <a:bodyPr>
            <a:normAutofit lnSpcReduction="10000"/>
          </a:bodyPr>
          <a:lstStyle/>
          <a:p>
            <a:pPr fontAlgn="base"/>
            <a:r>
              <a:rPr lang="en-US" sz="2800" dirty="0"/>
              <a:t>These often work well as social enterprises or social projects. You take an easy business model such as cafe, charity shop or community service project and then develop a Christian ethos into it. You then use young people to staff it as a way of doing vocational training. You use Christian business principles and share the Gospel through the work.</a:t>
            </a:r>
          </a:p>
          <a:p>
            <a:pPr fontAlgn="base"/>
            <a:r>
              <a:rPr lang="en-US" sz="2800" dirty="0"/>
              <a:t>If done properly, this can be an incredibly powerful self-sustaining model. Done badly, it will drain your resources and will not be able to compete in a local market.</a:t>
            </a:r>
          </a:p>
          <a:p>
            <a:endParaRPr lang="en-US" dirty="0"/>
          </a:p>
        </p:txBody>
      </p:sp>
    </p:spTree>
    <p:extLst>
      <p:ext uri="{BB962C8B-B14F-4D97-AF65-F5344CB8AC3E}">
        <p14:creationId xmlns:p14="http://schemas.microsoft.com/office/powerpoint/2010/main" val="138503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991B4-C497-4A44-A3CE-BEFB664853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1F407F-DCAD-4D4D-A756-34AB7E2A3E61}"/>
              </a:ext>
            </a:extLst>
          </p:cNvPr>
          <p:cNvSpPr>
            <a:spLocks noGrp="1"/>
          </p:cNvSpPr>
          <p:nvPr>
            <p:ph idx="1"/>
          </p:nvPr>
        </p:nvSpPr>
        <p:spPr/>
        <p:txBody>
          <a:bodyPr/>
          <a:lstStyle/>
          <a:p>
            <a:r>
              <a:rPr lang="en-US" sz="2800" dirty="0"/>
              <a:t>Find vision, freedom, opportunity, encouragement, and support to move forward and establish themselves as members of the people of God, in response to the emerging realities of this age in which God calls us to faithfulness, fellowship, and service.</a:t>
            </a:r>
          </a:p>
          <a:p>
            <a:endParaRPr lang="en-US" dirty="0"/>
          </a:p>
        </p:txBody>
      </p:sp>
    </p:spTree>
    <p:extLst>
      <p:ext uri="{BB962C8B-B14F-4D97-AF65-F5344CB8AC3E}">
        <p14:creationId xmlns:p14="http://schemas.microsoft.com/office/powerpoint/2010/main" val="14063857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4D717-3C44-4900-B3F5-92AE020BF968}"/>
              </a:ext>
            </a:extLst>
          </p:cNvPr>
          <p:cNvSpPr>
            <a:spLocks noGrp="1"/>
          </p:cNvSpPr>
          <p:nvPr>
            <p:ph type="title"/>
          </p:nvPr>
        </p:nvSpPr>
        <p:spPr>
          <a:xfrm>
            <a:off x="677334" y="285750"/>
            <a:ext cx="8596668" cy="530888"/>
          </a:xfrm>
        </p:spPr>
        <p:txBody>
          <a:bodyPr>
            <a:normAutofit fontScale="90000"/>
          </a:bodyPr>
          <a:lstStyle/>
          <a:p>
            <a:r>
              <a:rPr lang="en-US" b="1" dirty="0"/>
              <a:t>9. The Equip Model</a:t>
            </a:r>
            <a:br>
              <a:rPr lang="en-US" b="1" dirty="0"/>
            </a:br>
            <a:endParaRPr lang="en-US" dirty="0"/>
          </a:p>
        </p:txBody>
      </p:sp>
      <p:sp>
        <p:nvSpPr>
          <p:cNvPr id="3" name="Content Placeholder 2">
            <a:extLst>
              <a:ext uri="{FF2B5EF4-FFF2-40B4-BE49-F238E27FC236}">
                <a16:creationId xmlns:a16="http://schemas.microsoft.com/office/drawing/2014/main" id="{381D10D2-B883-429B-BAB7-792E5DD3D544}"/>
              </a:ext>
            </a:extLst>
          </p:cNvPr>
          <p:cNvSpPr>
            <a:spLocks noGrp="1"/>
          </p:cNvSpPr>
          <p:nvPr>
            <p:ph idx="1"/>
          </p:nvPr>
        </p:nvSpPr>
        <p:spPr>
          <a:xfrm>
            <a:off x="677334" y="1000125"/>
            <a:ext cx="8596668" cy="5041237"/>
          </a:xfrm>
        </p:spPr>
        <p:txBody>
          <a:bodyPr>
            <a:normAutofit/>
          </a:bodyPr>
          <a:lstStyle/>
          <a:p>
            <a:pPr fontAlgn="base"/>
            <a:r>
              <a:rPr lang="en-US" sz="2800" dirty="0"/>
              <a:t>Ideally suited to rural areas where young people turn 18 and leave, The Equip Model is purely focused on preparing them for adulthood. Rather than trying to connect young people to the church community for the long haul, you teach them what they will need to successfully find a healthy church community later. This model has a lot of footfall, and can awkwardly need reinventing every year.</a:t>
            </a:r>
          </a:p>
          <a:p>
            <a:endParaRPr lang="en-US" dirty="0"/>
          </a:p>
        </p:txBody>
      </p:sp>
    </p:spTree>
    <p:extLst>
      <p:ext uri="{BB962C8B-B14F-4D97-AF65-F5344CB8AC3E}">
        <p14:creationId xmlns:p14="http://schemas.microsoft.com/office/powerpoint/2010/main" val="214332220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1953-01EB-4DBE-B1F2-F1F92DD889A1}"/>
              </a:ext>
            </a:extLst>
          </p:cNvPr>
          <p:cNvSpPr>
            <a:spLocks noGrp="1"/>
          </p:cNvSpPr>
          <p:nvPr>
            <p:ph type="title"/>
          </p:nvPr>
        </p:nvSpPr>
        <p:spPr>
          <a:xfrm>
            <a:off x="677334" y="609600"/>
            <a:ext cx="8596668" cy="676275"/>
          </a:xfrm>
        </p:spPr>
        <p:txBody>
          <a:bodyPr>
            <a:normAutofit fontScale="90000"/>
          </a:bodyPr>
          <a:lstStyle/>
          <a:p>
            <a:r>
              <a:rPr lang="en-US" b="1" dirty="0"/>
              <a:t>10. The Family Focus Model</a:t>
            </a:r>
            <a:br>
              <a:rPr lang="en-US" b="1" dirty="0"/>
            </a:br>
            <a:endParaRPr lang="en-US" dirty="0"/>
          </a:p>
        </p:txBody>
      </p:sp>
      <p:sp>
        <p:nvSpPr>
          <p:cNvPr id="3" name="Content Placeholder 2">
            <a:extLst>
              <a:ext uri="{FF2B5EF4-FFF2-40B4-BE49-F238E27FC236}">
                <a16:creationId xmlns:a16="http://schemas.microsoft.com/office/drawing/2014/main" id="{0ADFC82C-0CD7-4CE8-9276-081B65DB6285}"/>
              </a:ext>
            </a:extLst>
          </p:cNvPr>
          <p:cNvSpPr>
            <a:spLocks noGrp="1"/>
          </p:cNvSpPr>
          <p:nvPr>
            <p:ph idx="1"/>
          </p:nvPr>
        </p:nvSpPr>
        <p:spPr>
          <a:xfrm>
            <a:off x="677334" y="1457325"/>
            <a:ext cx="8596668" cy="4584037"/>
          </a:xfrm>
        </p:spPr>
        <p:txBody>
          <a:bodyPr>
            <a:normAutofit lnSpcReduction="10000"/>
          </a:bodyPr>
          <a:lstStyle/>
          <a:p>
            <a:pPr fontAlgn="base"/>
            <a:r>
              <a:rPr lang="en-US" sz="2800" dirty="0"/>
              <a:t>Currently being trialed by a few large evangelical churches, The Family Focus Model is driven by the conviction that youth segregation is not biblical. Instead of running particular and specific youth projects, it runs things that work for the whole family unit and trains everyone to take care of each other.</a:t>
            </a:r>
          </a:p>
          <a:p>
            <a:pPr fontAlgn="base"/>
            <a:r>
              <a:rPr lang="en-US" sz="2800" dirty="0"/>
              <a:t>This can create an incredible seeker-friendly family environment for a church, but can also make young people on the outside feel isolated and rejected if not watched carefully</a:t>
            </a:r>
            <a:r>
              <a:rPr lang="en-US" dirty="0"/>
              <a:t>.</a:t>
            </a:r>
          </a:p>
          <a:p>
            <a:endParaRPr lang="en-US" dirty="0"/>
          </a:p>
        </p:txBody>
      </p:sp>
    </p:spTree>
    <p:extLst>
      <p:ext uri="{BB962C8B-B14F-4D97-AF65-F5344CB8AC3E}">
        <p14:creationId xmlns:p14="http://schemas.microsoft.com/office/powerpoint/2010/main" val="24275128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0C534-D33D-431F-8DB0-12287A9887C4}"/>
              </a:ext>
            </a:extLst>
          </p:cNvPr>
          <p:cNvSpPr>
            <a:spLocks noGrp="1"/>
          </p:cNvSpPr>
          <p:nvPr>
            <p:ph type="title"/>
          </p:nvPr>
        </p:nvSpPr>
        <p:spPr>
          <a:xfrm>
            <a:off x="677334" y="342900"/>
            <a:ext cx="8596668" cy="473738"/>
          </a:xfrm>
        </p:spPr>
        <p:txBody>
          <a:bodyPr>
            <a:normAutofit fontScale="90000"/>
          </a:bodyPr>
          <a:lstStyle/>
          <a:p>
            <a:r>
              <a:rPr lang="en-US" b="1" dirty="0"/>
              <a:t>11. The Mentor Model</a:t>
            </a:r>
            <a:br>
              <a:rPr lang="en-US" b="1" dirty="0"/>
            </a:br>
            <a:endParaRPr lang="en-US" dirty="0"/>
          </a:p>
        </p:txBody>
      </p:sp>
      <p:sp>
        <p:nvSpPr>
          <p:cNvPr id="3" name="Content Placeholder 2">
            <a:extLst>
              <a:ext uri="{FF2B5EF4-FFF2-40B4-BE49-F238E27FC236}">
                <a16:creationId xmlns:a16="http://schemas.microsoft.com/office/drawing/2014/main" id="{9287068D-108B-4343-94EE-893C72949F19}"/>
              </a:ext>
            </a:extLst>
          </p:cNvPr>
          <p:cNvSpPr>
            <a:spLocks noGrp="1"/>
          </p:cNvSpPr>
          <p:nvPr>
            <p:ph idx="1"/>
          </p:nvPr>
        </p:nvSpPr>
        <p:spPr>
          <a:xfrm>
            <a:off x="677334" y="1028701"/>
            <a:ext cx="8596668" cy="5012662"/>
          </a:xfrm>
        </p:spPr>
        <p:txBody>
          <a:bodyPr/>
          <a:lstStyle/>
          <a:p>
            <a:pPr fontAlgn="base"/>
            <a:r>
              <a:rPr lang="en-US" sz="2800" dirty="0"/>
              <a:t>More charitably this is probably a blend of the Family Focus Model and The Grassroots Model. The idea is to pair up young people with committed individuals in the church that will specifically mentor them personally. You will create projects that get all of young people and mentors together, and you will do training and debriefing with the mentors themselves.</a:t>
            </a:r>
          </a:p>
          <a:p>
            <a:endParaRPr lang="en-US" dirty="0"/>
          </a:p>
        </p:txBody>
      </p:sp>
    </p:spTree>
    <p:extLst>
      <p:ext uri="{BB962C8B-B14F-4D97-AF65-F5344CB8AC3E}">
        <p14:creationId xmlns:p14="http://schemas.microsoft.com/office/powerpoint/2010/main" val="426181862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FE373-67D2-4B51-963B-AC8FA6C0EE4C}"/>
              </a:ext>
            </a:extLst>
          </p:cNvPr>
          <p:cNvSpPr>
            <a:spLocks noGrp="1"/>
          </p:cNvSpPr>
          <p:nvPr>
            <p:ph type="title"/>
          </p:nvPr>
        </p:nvSpPr>
        <p:spPr/>
        <p:txBody>
          <a:bodyPr>
            <a:normAutofit/>
          </a:bodyPr>
          <a:lstStyle/>
          <a:p>
            <a:pPr algn="ctr"/>
            <a:br>
              <a:rPr lang="en-US" b="1" dirty="0"/>
            </a:br>
            <a:endParaRPr lang="en-US" dirty="0"/>
          </a:p>
        </p:txBody>
      </p:sp>
      <p:sp>
        <p:nvSpPr>
          <p:cNvPr id="3" name="Content Placeholder 2">
            <a:extLst>
              <a:ext uri="{FF2B5EF4-FFF2-40B4-BE49-F238E27FC236}">
                <a16:creationId xmlns:a16="http://schemas.microsoft.com/office/drawing/2014/main" id="{5B81B872-6052-4C66-830F-4D7A80CCD275}"/>
              </a:ext>
            </a:extLst>
          </p:cNvPr>
          <p:cNvSpPr>
            <a:spLocks noGrp="1"/>
          </p:cNvSpPr>
          <p:nvPr>
            <p:ph idx="1"/>
          </p:nvPr>
        </p:nvSpPr>
        <p:spPr/>
        <p:txBody>
          <a:bodyPr>
            <a:normAutofit/>
          </a:bodyPr>
          <a:lstStyle/>
          <a:p>
            <a:pPr marL="0" indent="0" algn="ctr">
              <a:buNone/>
            </a:pPr>
            <a:r>
              <a:rPr lang="en-US" sz="5400" b="1" cap="all" dirty="0">
                <a:solidFill>
                  <a:schemeClr val="accent1"/>
                </a:solidFill>
              </a:rPr>
              <a:t>CHALLENGES FACING YOUTH MINISTRY </a:t>
            </a:r>
          </a:p>
          <a:p>
            <a:pPr marL="0" indent="0" algn="ctr">
              <a:buNone/>
            </a:pPr>
            <a:r>
              <a:rPr lang="en-US" sz="5400" b="1" cap="all" dirty="0">
                <a:solidFill>
                  <a:schemeClr val="accent1"/>
                </a:solidFill>
              </a:rPr>
              <a:t>IN THE 21ST CENTURY</a:t>
            </a:r>
            <a:endParaRPr lang="en-US" sz="5400" dirty="0">
              <a:solidFill>
                <a:schemeClr val="accent1"/>
              </a:solidFill>
            </a:endParaRPr>
          </a:p>
        </p:txBody>
      </p:sp>
    </p:spTree>
    <p:extLst>
      <p:ext uri="{BB962C8B-B14F-4D97-AF65-F5344CB8AC3E}">
        <p14:creationId xmlns:p14="http://schemas.microsoft.com/office/powerpoint/2010/main" val="341249446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25C47-1C78-4CA0-B72F-0C3D7361B5D7}"/>
              </a:ext>
            </a:extLst>
          </p:cNvPr>
          <p:cNvSpPr>
            <a:spLocks noGrp="1"/>
          </p:cNvSpPr>
          <p:nvPr>
            <p:ph type="title"/>
          </p:nvPr>
        </p:nvSpPr>
        <p:spPr>
          <a:xfrm>
            <a:off x="677334" y="385764"/>
            <a:ext cx="8596668" cy="1014411"/>
          </a:xfrm>
        </p:spPr>
        <p:txBody>
          <a:bodyPr>
            <a:normAutofit fontScale="90000"/>
          </a:bodyPr>
          <a:lstStyle/>
          <a:p>
            <a:pPr algn="ctr"/>
            <a:r>
              <a:rPr lang="en-US" dirty="0"/>
              <a:t>Social Media and its Implications</a:t>
            </a:r>
            <a:br>
              <a:rPr lang="en-US" dirty="0"/>
            </a:br>
            <a:r>
              <a:rPr lang="en-US" dirty="0"/>
              <a:t> on the Youth Ministry.</a:t>
            </a:r>
          </a:p>
        </p:txBody>
      </p:sp>
      <p:sp>
        <p:nvSpPr>
          <p:cNvPr id="3" name="Content Placeholder 2">
            <a:extLst>
              <a:ext uri="{FF2B5EF4-FFF2-40B4-BE49-F238E27FC236}">
                <a16:creationId xmlns:a16="http://schemas.microsoft.com/office/drawing/2014/main" id="{A73961A4-5E4B-49BC-9985-FC984815D9F1}"/>
              </a:ext>
            </a:extLst>
          </p:cNvPr>
          <p:cNvSpPr>
            <a:spLocks noGrp="1"/>
          </p:cNvSpPr>
          <p:nvPr>
            <p:ph idx="1"/>
          </p:nvPr>
        </p:nvSpPr>
        <p:spPr>
          <a:xfrm>
            <a:off x="677334" y="1771651"/>
            <a:ext cx="8596668" cy="4269712"/>
          </a:xfrm>
        </p:spPr>
        <p:txBody>
          <a:bodyPr>
            <a:normAutofit/>
          </a:bodyPr>
          <a:lstStyle/>
          <a:p>
            <a:endParaRPr lang="en-US" dirty="0"/>
          </a:p>
        </p:txBody>
      </p:sp>
    </p:spTree>
    <p:extLst>
      <p:ext uri="{BB962C8B-B14F-4D97-AF65-F5344CB8AC3E}">
        <p14:creationId xmlns:p14="http://schemas.microsoft.com/office/powerpoint/2010/main" val="371236709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D192E-7EF9-48D9-AA95-48D583D0DD1A}"/>
              </a:ext>
            </a:extLst>
          </p:cNvPr>
          <p:cNvSpPr>
            <a:spLocks noGrp="1"/>
          </p:cNvSpPr>
          <p:nvPr>
            <p:ph type="title"/>
          </p:nvPr>
        </p:nvSpPr>
        <p:spPr>
          <a:xfrm>
            <a:off x="677333" y="452437"/>
            <a:ext cx="8596668" cy="890588"/>
          </a:xfrm>
        </p:spPr>
        <p:txBody>
          <a:bodyPr/>
          <a:lstStyle/>
          <a:p>
            <a:r>
              <a:rPr lang="en-US" dirty="0"/>
              <a:t>1. INTRODUCTION</a:t>
            </a:r>
          </a:p>
        </p:txBody>
      </p:sp>
      <p:sp>
        <p:nvSpPr>
          <p:cNvPr id="3" name="Content Placeholder 2">
            <a:extLst>
              <a:ext uri="{FF2B5EF4-FFF2-40B4-BE49-F238E27FC236}">
                <a16:creationId xmlns:a16="http://schemas.microsoft.com/office/drawing/2014/main" id="{1980337C-7793-4E9C-A750-C6883EACEF27}"/>
              </a:ext>
            </a:extLst>
          </p:cNvPr>
          <p:cNvSpPr>
            <a:spLocks noGrp="1"/>
          </p:cNvSpPr>
          <p:nvPr>
            <p:ph idx="1"/>
          </p:nvPr>
        </p:nvSpPr>
        <p:spPr>
          <a:xfrm>
            <a:off x="677333" y="1343025"/>
            <a:ext cx="10137812" cy="5214938"/>
          </a:xfrm>
        </p:spPr>
        <p:txBody>
          <a:bodyPr>
            <a:normAutofit/>
          </a:bodyPr>
          <a:lstStyle/>
          <a:p>
            <a:pPr marL="0" indent="0">
              <a:buNone/>
            </a:pPr>
            <a:r>
              <a:rPr lang="en-US" sz="2400" dirty="0"/>
              <a:t> Young people generally live in two (in fact, three) worlds. The future belongs to them and they will take over the mantle of leadership at some point, yet they constantly hover between the past and the present. In much the same way, they are pulled back and forth by the conflicting messages, pressures and realities of these worlds. The result is that  they are hardly ever prepared and equipped for the challenges of the future. More so, in contemporary society, Christian norms and values have declined, with  moral relativity and extreme flexibility paving the  way for  the sweeping influence of  social media value systems on youths. This is largely because social media continue to have a significant impact on culture, and young people are born into the digital age. In other words, they are constantly challenged by the moral crises around them and by the pressure to participate and find expression in the world of social media. </a:t>
            </a:r>
          </a:p>
          <a:p>
            <a:endParaRPr lang="en-US" dirty="0"/>
          </a:p>
        </p:txBody>
      </p:sp>
    </p:spTree>
    <p:extLst>
      <p:ext uri="{BB962C8B-B14F-4D97-AF65-F5344CB8AC3E}">
        <p14:creationId xmlns:p14="http://schemas.microsoft.com/office/powerpoint/2010/main" val="35588670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F8D0E-7F12-4766-8EF6-F59946F289C0}"/>
              </a:ext>
            </a:extLst>
          </p:cNvPr>
          <p:cNvSpPr>
            <a:spLocks noGrp="1"/>
          </p:cNvSpPr>
          <p:nvPr>
            <p:ph type="title"/>
          </p:nvPr>
        </p:nvSpPr>
        <p:spPr>
          <a:xfrm flipV="1">
            <a:off x="677334" y="-300037"/>
            <a:ext cx="8596668" cy="48577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219F2B5-4EA1-489F-AE08-D48247D8A091}"/>
              </a:ext>
            </a:extLst>
          </p:cNvPr>
          <p:cNvSpPr>
            <a:spLocks noGrp="1"/>
          </p:cNvSpPr>
          <p:nvPr>
            <p:ph idx="1"/>
          </p:nvPr>
        </p:nvSpPr>
        <p:spPr>
          <a:xfrm>
            <a:off x="677334" y="357188"/>
            <a:ext cx="9266766" cy="5684175"/>
          </a:xfrm>
        </p:spPr>
        <p:txBody>
          <a:bodyPr>
            <a:normAutofit/>
          </a:bodyPr>
          <a:lstStyle/>
          <a:p>
            <a:r>
              <a:rPr lang="en-US" sz="2800" dirty="0"/>
              <a:t>Once a young person acquires a cell phone today all the applications necessary for social networking are available, but at the heart of all this, the problem is not necessarily the availability of an internet connection and accessibility. The essence of the problem is the content – that which is being accessed online – and the fact that there is absolutely no restriction on what is being downloaded and uploaded by youths. </a:t>
            </a:r>
          </a:p>
        </p:txBody>
      </p:sp>
    </p:spTree>
    <p:extLst>
      <p:ext uri="{BB962C8B-B14F-4D97-AF65-F5344CB8AC3E}">
        <p14:creationId xmlns:p14="http://schemas.microsoft.com/office/powerpoint/2010/main" val="143675285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E683-1821-4661-95F0-A761BB687D3A}"/>
              </a:ext>
            </a:extLst>
          </p:cNvPr>
          <p:cNvSpPr>
            <a:spLocks noGrp="1"/>
          </p:cNvSpPr>
          <p:nvPr>
            <p:ph type="title"/>
          </p:nvPr>
        </p:nvSpPr>
        <p:spPr>
          <a:xfrm flipV="1">
            <a:off x="677334" y="378372"/>
            <a:ext cx="8596668" cy="23122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FC064CB-B8A5-4A76-AAB2-C943E9479282}"/>
              </a:ext>
            </a:extLst>
          </p:cNvPr>
          <p:cNvSpPr>
            <a:spLocks noGrp="1"/>
          </p:cNvSpPr>
          <p:nvPr>
            <p:ph idx="1"/>
          </p:nvPr>
        </p:nvSpPr>
        <p:spPr>
          <a:xfrm>
            <a:off x="677334" y="819807"/>
            <a:ext cx="8596668" cy="5221555"/>
          </a:xfrm>
        </p:spPr>
        <p:txBody>
          <a:bodyPr>
            <a:normAutofit lnSpcReduction="10000"/>
          </a:bodyPr>
          <a:lstStyle/>
          <a:p>
            <a:r>
              <a:rPr lang="en-US" sz="2800" dirty="0"/>
              <a:t>For instance, in addition to the benefits that are derived from a social media presence and activities, young people are exposed to immodest music, pornography and the use of vulgar terms and language. Consider the initialisms that young people currently use, such as IWSN, meaning “I want sex now”, or GNOC: “get naked  on camera”.  When  a  parent  or  adult  becomes too  inquisitive about what they say and  do online, youths simply shut them out  by notifying their friends with a clever initialism, PIR, meaning “parent in room”. </a:t>
            </a:r>
          </a:p>
          <a:p>
            <a:r>
              <a:rPr lang="en-US" sz="2800" dirty="0"/>
              <a:t>Table 1 below shows some more of these terms: </a:t>
            </a:r>
          </a:p>
          <a:p>
            <a:endParaRPr lang="en-US" dirty="0"/>
          </a:p>
        </p:txBody>
      </p:sp>
    </p:spTree>
    <p:extLst>
      <p:ext uri="{BB962C8B-B14F-4D97-AF65-F5344CB8AC3E}">
        <p14:creationId xmlns:p14="http://schemas.microsoft.com/office/powerpoint/2010/main" val="287367809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35925-0675-42ED-9053-7CC1F79605BF}"/>
              </a:ext>
            </a:extLst>
          </p:cNvPr>
          <p:cNvSpPr>
            <a:spLocks noGrp="1"/>
          </p:cNvSpPr>
          <p:nvPr>
            <p:ph type="title"/>
          </p:nvPr>
        </p:nvSpPr>
        <p:spPr>
          <a:xfrm>
            <a:off x="677334" y="128588"/>
            <a:ext cx="8596668" cy="1928812"/>
          </a:xfrm>
        </p:spPr>
        <p:txBody>
          <a:bodyPr>
            <a:normAutofit/>
          </a:bodyPr>
          <a:lstStyle/>
          <a:p>
            <a:pPr algn="ctr"/>
            <a:r>
              <a:rPr lang="en-US" b="1" dirty="0"/>
              <a:t>Initialisms that young people currently use depicting their being in a different planet other than ours</a:t>
            </a:r>
          </a:p>
        </p:txBody>
      </p:sp>
      <p:sp>
        <p:nvSpPr>
          <p:cNvPr id="3" name="Content Placeholder 2">
            <a:extLst>
              <a:ext uri="{FF2B5EF4-FFF2-40B4-BE49-F238E27FC236}">
                <a16:creationId xmlns:a16="http://schemas.microsoft.com/office/drawing/2014/main" id="{681CB5DC-D6DF-47BA-BF89-A9719D962C20}"/>
              </a:ext>
            </a:extLst>
          </p:cNvPr>
          <p:cNvSpPr>
            <a:spLocks noGrp="1"/>
          </p:cNvSpPr>
          <p:nvPr>
            <p:ph idx="1"/>
          </p:nvPr>
        </p:nvSpPr>
        <p:spPr>
          <a:xfrm>
            <a:off x="677334" y="2543175"/>
            <a:ext cx="9552516" cy="3857624"/>
          </a:xfrm>
        </p:spPr>
        <p:txBody>
          <a:bodyPr>
            <a:noAutofit/>
          </a:bodyPr>
          <a:lstStyle/>
          <a:p>
            <a:pPr marL="0" indent="0">
              <a:buNone/>
            </a:pPr>
            <a:r>
              <a:rPr lang="en-US" sz="3200" dirty="0"/>
              <a:t>1			174 				Party meeting place </a:t>
            </a:r>
          </a:p>
          <a:p>
            <a:pPr marL="0" indent="0">
              <a:buNone/>
            </a:pPr>
            <a:r>
              <a:rPr lang="en-US" sz="3200" dirty="0"/>
              <a:t>2 			THOT 			That hoe (whore) over there </a:t>
            </a:r>
          </a:p>
          <a:p>
            <a:pPr marL="0" indent="0">
              <a:buNone/>
            </a:pPr>
            <a:r>
              <a:rPr lang="en-US" sz="3200" dirty="0"/>
              <a:t>3			 9					 Parent watching </a:t>
            </a:r>
          </a:p>
          <a:p>
            <a:pPr marL="0" indent="0">
              <a:buNone/>
            </a:pPr>
            <a:r>
              <a:rPr lang="en-US" sz="3200" dirty="0"/>
              <a:t>4 			99				    Parent gone </a:t>
            </a:r>
          </a:p>
          <a:p>
            <a:pPr marL="0" indent="0">
              <a:buNone/>
            </a:pPr>
            <a:r>
              <a:rPr lang="en-US" sz="3200" dirty="0"/>
              <a:t>5 		    CU46 			See you for sex </a:t>
            </a:r>
          </a:p>
          <a:p>
            <a:pPr marL="0" indent="0">
              <a:buNone/>
            </a:pPr>
            <a:r>
              <a:rPr lang="en-US" sz="3200" dirty="0"/>
              <a:t>6 		   NIFOC			Naked in front of computer </a:t>
            </a:r>
          </a:p>
        </p:txBody>
      </p:sp>
    </p:spTree>
    <p:extLst>
      <p:ext uri="{BB962C8B-B14F-4D97-AF65-F5344CB8AC3E}">
        <p14:creationId xmlns:p14="http://schemas.microsoft.com/office/powerpoint/2010/main" val="25621602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F2761-B250-43C3-A714-FE96F2B712E2}"/>
              </a:ext>
            </a:extLst>
          </p:cNvPr>
          <p:cNvSpPr>
            <a:spLocks noGrp="1"/>
          </p:cNvSpPr>
          <p:nvPr>
            <p:ph type="title"/>
          </p:nvPr>
        </p:nvSpPr>
        <p:spPr>
          <a:xfrm>
            <a:off x="677334" y="357188"/>
            <a:ext cx="8596668" cy="3429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7DD3872-848E-434D-857C-5C60E31FD47C}"/>
              </a:ext>
            </a:extLst>
          </p:cNvPr>
          <p:cNvSpPr>
            <a:spLocks noGrp="1"/>
          </p:cNvSpPr>
          <p:nvPr>
            <p:ph idx="1"/>
          </p:nvPr>
        </p:nvSpPr>
        <p:spPr>
          <a:xfrm>
            <a:off x="677333" y="700089"/>
            <a:ext cx="9652529" cy="5341274"/>
          </a:xfrm>
        </p:spPr>
        <p:txBody>
          <a:bodyPr>
            <a:normAutofit lnSpcReduction="10000"/>
          </a:bodyPr>
          <a:lstStyle/>
          <a:p>
            <a:pPr marL="0" indent="0">
              <a:buNone/>
            </a:pPr>
            <a:r>
              <a:rPr lang="en-US" sz="3200" dirty="0"/>
              <a:t>7 		53X				   Sex </a:t>
            </a:r>
          </a:p>
          <a:p>
            <a:pPr marL="0" indent="0">
              <a:buNone/>
            </a:pPr>
            <a:r>
              <a:rPr lang="en-US" sz="3200" dirty="0"/>
              <a:t>8 		CID				   Acid (the drug) </a:t>
            </a:r>
          </a:p>
          <a:p>
            <a:pPr marL="0" indent="0">
              <a:buNone/>
            </a:pPr>
            <a:r>
              <a:rPr lang="en-US" sz="3200" dirty="0"/>
              <a:t>9 		Broken			   Hungover from alcohol </a:t>
            </a:r>
          </a:p>
          <a:p>
            <a:pPr marL="0" indent="0">
              <a:buNone/>
            </a:pPr>
            <a:r>
              <a:rPr lang="en-US" sz="3200" dirty="0"/>
              <a:t>10 	420 				    Marijuana </a:t>
            </a:r>
          </a:p>
          <a:p>
            <a:pPr marL="0" indent="0">
              <a:buNone/>
            </a:pPr>
            <a:r>
              <a:rPr lang="en-US" sz="3200" dirty="0"/>
              <a:t>11 	POS 				    Parent over shoulder </a:t>
            </a:r>
          </a:p>
          <a:p>
            <a:pPr marL="0" indent="0">
              <a:buNone/>
            </a:pPr>
            <a:r>
              <a:rPr lang="en-US" sz="3200" dirty="0"/>
              <a:t>12 	SUGARPIC			 Suggestive or erotic photo </a:t>
            </a:r>
          </a:p>
          <a:p>
            <a:pPr marL="0" indent="0">
              <a:buNone/>
            </a:pPr>
            <a:r>
              <a:rPr lang="en-US" sz="3200" dirty="0"/>
              <a:t>13 	KOTL 				Kiss on the lips </a:t>
            </a:r>
          </a:p>
          <a:p>
            <a:pPr marL="0" indent="0">
              <a:buNone/>
            </a:pPr>
            <a:r>
              <a:rPr lang="en-US" sz="3200" dirty="0"/>
              <a:t>14 	8				        Oral sex </a:t>
            </a:r>
          </a:p>
          <a:p>
            <a:pPr marL="0" indent="0">
              <a:buNone/>
            </a:pPr>
            <a:r>
              <a:rPr lang="en-US" sz="3200" dirty="0"/>
              <a:t>15 	TDTM 				Talk dirty to me </a:t>
            </a:r>
          </a:p>
          <a:p>
            <a:endParaRPr lang="en-US" dirty="0"/>
          </a:p>
        </p:txBody>
      </p:sp>
    </p:spTree>
    <p:extLst>
      <p:ext uri="{BB962C8B-B14F-4D97-AF65-F5344CB8AC3E}">
        <p14:creationId xmlns:p14="http://schemas.microsoft.com/office/powerpoint/2010/main" val="3565991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CDFD4-92C5-4A3F-B1D5-C1BC0DA26482}"/>
              </a:ext>
            </a:extLst>
          </p:cNvPr>
          <p:cNvSpPr>
            <a:spLocks noGrp="1"/>
          </p:cNvSpPr>
          <p:nvPr>
            <p:ph type="title"/>
          </p:nvPr>
        </p:nvSpPr>
        <p:spPr>
          <a:xfrm>
            <a:off x="677334" y="114300"/>
            <a:ext cx="8596668" cy="702338"/>
          </a:xfrm>
        </p:spPr>
        <p:txBody>
          <a:bodyPr>
            <a:normAutofit/>
          </a:bodyPr>
          <a:lstStyle/>
          <a:p>
            <a:r>
              <a:rPr lang="en-US" b="1" dirty="0"/>
              <a:t>D. The Scope of Youth Ministry</a:t>
            </a:r>
            <a:endParaRPr lang="en-US" dirty="0"/>
          </a:p>
        </p:txBody>
      </p:sp>
      <p:sp>
        <p:nvSpPr>
          <p:cNvPr id="3" name="Content Placeholder 2">
            <a:extLst>
              <a:ext uri="{FF2B5EF4-FFF2-40B4-BE49-F238E27FC236}">
                <a16:creationId xmlns:a16="http://schemas.microsoft.com/office/drawing/2014/main" id="{C7960D0C-75F4-4CCB-A04A-35CD03DD8125}"/>
              </a:ext>
            </a:extLst>
          </p:cNvPr>
          <p:cNvSpPr>
            <a:spLocks noGrp="1"/>
          </p:cNvSpPr>
          <p:nvPr>
            <p:ph idx="1"/>
          </p:nvPr>
        </p:nvSpPr>
        <p:spPr>
          <a:xfrm>
            <a:off x="677334" y="1057276"/>
            <a:ext cx="8596668" cy="5400674"/>
          </a:xfrm>
        </p:spPr>
        <p:txBody>
          <a:bodyPr>
            <a:normAutofit/>
          </a:bodyPr>
          <a:lstStyle/>
          <a:p>
            <a:pPr marL="0" indent="0" fontAlgn="base">
              <a:buNone/>
            </a:pPr>
            <a:br>
              <a:rPr lang="en-US" dirty="0"/>
            </a:br>
            <a:r>
              <a:rPr lang="en-US" sz="2800" dirty="0"/>
              <a:t>The scope of youth ministry encompasses the full range of adolescent developmental needs and tasks, the challenges and opportunities of the times in which we live, and the wholeness of the life of the church. This inclusiveness of scope will be affected in a fellowship model that incorporates, in all manifestations of the church, opportunities and supportive staff, services, resources, and networks for:</a:t>
            </a:r>
          </a:p>
          <a:p>
            <a:endParaRPr lang="en-US" dirty="0"/>
          </a:p>
        </p:txBody>
      </p:sp>
    </p:spTree>
    <p:extLst>
      <p:ext uri="{BB962C8B-B14F-4D97-AF65-F5344CB8AC3E}">
        <p14:creationId xmlns:p14="http://schemas.microsoft.com/office/powerpoint/2010/main" val="18189577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806AD-9D25-413F-84F6-D6B88F02D272}"/>
              </a:ext>
            </a:extLst>
          </p:cNvPr>
          <p:cNvSpPr>
            <a:spLocks noGrp="1"/>
          </p:cNvSpPr>
          <p:nvPr>
            <p:ph type="title"/>
          </p:nvPr>
        </p:nvSpPr>
        <p:spPr>
          <a:xfrm>
            <a:off x="677334" y="200026"/>
            <a:ext cx="8596668" cy="48577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2464CAD-561F-44A6-A114-4445930458EB}"/>
              </a:ext>
            </a:extLst>
          </p:cNvPr>
          <p:cNvSpPr>
            <a:spLocks noGrp="1"/>
          </p:cNvSpPr>
          <p:nvPr>
            <p:ph idx="1"/>
          </p:nvPr>
        </p:nvSpPr>
        <p:spPr>
          <a:xfrm>
            <a:off x="677334" y="814389"/>
            <a:ext cx="9223904" cy="5226974"/>
          </a:xfrm>
        </p:spPr>
        <p:txBody>
          <a:bodyPr>
            <a:normAutofit fontScale="92500"/>
          </a:bodyPr>
          <a:lstStyle/>
          <a:p>
            <a:pPr marL="0" indent="0">
              <a:buNone/>
            </a:pPr>
            <a:r>
              <a:rPr lang="en-US" sz="3200" dirty="0"/>
              <a:t>16 		  PRON 				    Porn </a:t>
            </a:r>
          </a:p>
          <a:p>
            <a:pPr marL="0" indent="0">
              <a:buNone/>
            </a:pPr>
            <a:r>
              <a:rPr lang="en-US" sz="3200" dirty="0"/>
              <a:t>17 		 (L)MIRL 			    Let's meet in real life </a:t>
            </a:r>
          </a:p>
          <a:p>
            <a:pPr marL="0" indent="0">
              <a:buNone/>
            </a:pPr>
            <a:r>
              <a:rPr lang="en-US" sz="3200" dirty="0"/>
              <a:t>18 		  CD9 				    Parents around/Code 9 </a:t>
            </a:r>
          </a:p>
          <a:p>
            <a:pPr marL="0" indent="0">
              <a:buNone/>
            </a:pPr>
            <a:r>
              <a:rPr lang="en-US" sz="3200" dirty="0"/>
              <a:t>19 		  IPN 				        I'm posting naked </a:t>
            </a:r>
          </a:p>
          <a:p>
            <a:pPr marL="0" indent="0">
              <a:buNone/>
            </a:pPr>
            <a:r>
              <a:rPr lang="en-US" sz="3200" dirty="0"/>
              <a:t>20 		  LH6				        Let's have sex </a:t>
            </a:r>
          </a:p>
          <a:p>
            <a:pPr marL="0" indent="0">
              <a:buNone/>
            </a:pPr>
            <a:r>
              <a:rPr lang="en-US" sz="3200" dirty="0"/>
              <a:t>21 		  WTTP				   Want to trade pictures? </a:t>
            </a:r>
          </a:p>
          <a:p>
            <a:pPr marL="0" indent="0">
              <a:buNone/>
            </a:pPr>
            <a:r>
              <a:rPr lang="en-US" sz="3200" dirty="0"/>
              <a:t>22 		  DOC 				    Drug of choice </a:t>
            </a:r>
          </a:p>
          <a:p>
            <a:pPr marL="0" indent="0">
              <a:buNone/>
            </a:pPr>
            <a:r>
              <a:rPr lang="en-US" sz="3200" dirty="0"/>
              <a:t>23 		  GYPO 				    Get your pants off </a:t>
            </a:r>
          </a:p>
          <a:p>
            <a:pPr marL="0" indent="0">
              <a:buNone/>
            </a:pPr>
            <a:r>
              <a:rPr lang="en-US" sz="3200" dirty="0"/>
              <a:t>24 		  KPC 				    Keeping parents clueless</a:t>
            </a:r>
          </a:p>
          <a:p>
            <a:endParaRPr lang="en-US" dirty="0"/>
          </a:p>
        </p:txBody>
      </p:sp>
    </p:spTree>
    <p:extLst>
      <p:ext uri="{BB962C8B-B14F-4D97-AF65-F5344CB8AC3E}">
        <p14:creationId xmlns:p14="http://schemas.microsoft.com/office/powerpoint/2010/main" val="371526534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5BDF-03BE-4621-9C16-856BC24D9C1E}"/>
              </a:ext>
            </a:extLst>
          </p:cNvPr>
          <p:cNvSpPr>
            <a:spLocks noGrp="1"/>
          </p:cNvSpPr>
          <p:nvPr>
            <p:ph type="title"/>
          </p:nvPr>
        </p:nvSpPr>
        <p:spPr>
          <a:xfrm>
            <a:off x="677334" y="357188"/>
            <a:ext cx="8596668" cy="60007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733A9E2-2DA7-4D09-945D-E565C7A7B5DC}"/>
              </a:ext>
            </a:extLst>
          </p:cNvPr>
          <p:cNvSpPr>
            <a:spLocks noGrp="1"/>
          </p:cNvSpPr>
          <p:nvPr>
            <p:ph idx="1"/>
          </p:nvPr>
        </p:nvSpPr>
        <p:spPr>
          <a:xfrm>
            <a:off x="677334" y="1143001"/>
            <a:ext cx="8596668" cy="4898362"/>
          </a:xfrm>
        </p:spPr>
        <p:txBody>
          <a:bodyPr/>
          <a:lstStyle/>
          <a:p>
            <a:endParaRPr lang="en-US" dirty="0"/>
          </a:p>
        </p:txBody>
      </p:sp>
    </p:spTree>
    <p:extLst>
      <p:ext uri="{BB962C8B-B14F-4D97-AF65-F5344CB8AC3E}">
        <p14:creationId xmlns:p14="http://schemas.microsoft.com/office/powerpoint/2010/main" val="177807472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36B85-CCCE-4ECC-9D04-E64FC18E5B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A478E9-E042-483E-A0E6-7C53617AAD4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6560420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8B369-1CE9-42D1-B36F-6F42440138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D467A1-847F-477F-86BF-1861349A81B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6151121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4076</TotalTime>
  <Words>6597</Words>
  <Application>Microsoft Office PowerPoint</Application>
  <PresentationFormat>Widescreen</PresentationFormat>
  <Paragraphs>255</Paragraphs>
  <Slides>93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93</vt:i4>
      </vt:variant>
    </vt:vector>
  </HeadingPairs>
  <TitlesOfParts>
    <vt:vector size="97" baseType="lpstr">
      <vt:lpstr>Arial</vt:lpstr>
      <vt:lpstr>Trebuchet MS</vt:lpstr>
      <vt:lpstr>Wingdings 3</vt:lpstr>
      <vt:lpstr>Facet</vt:lpstr>
      <vt:lpstr>PowerPoint Presentation</vt:lpstr>
      <vt:lpstr>I. The Purpose, Nature,  and Scope of Youth Ministry </vt:lpstr>
      <vt:lpstr>Biblical and Theological  Rationale for Youth Ministry</vt:lpstr>
      <vt:lpstr>PowerPoint Presentation</vt:lpstr>
      <vt:lpstr>PowerPoint Presentation</vt:lpstr>
      <vt:lpstr>PowerPoint Presentation</vt:lpstr>
      <vt:lpstr>PowerPoint Presentation</vt:lpstr>
      <vt:lpstr>PowerPoint Presentation</vt:lpstr>
      <vt:lpstr>D. The Scope of Youth Ministry</vt:lpstr>
      <vt:lpstr>PowerPoint Presentation</vt:lpstr>
      <vt:lpstr>PowerPoint Presentation</vt:lpstr>
      <vt:lpstr>PowerPoint Presentation</vt:lpstr>
      <vt:lpstr>PowerPoint Presentation</vt:lpstr>
      <vt:lpstr>E. The Constituency of Youth Ministry </vt:lpstr>
      <vt:lpstr>II. The Organization of Youth Ministry </vt:lpstr>
      <vt:lpstr>B. Youth Ministry in Congregations</vt:lpstr>
      <vt:lpstr>PowerPoint Presentation</vt:lpstr>
      <vt:lpstr> The Content of Youth Ministry. </vt:lpstr>
      <vt:lpstr>PowerPoint Presentation</vt:lpstr>
      <vt:lpstr>PowerPoint Presentation</vt:lpstr>
      <vt:lpstr>Reasons to Keep Your Students in Youth Groups</vt:lpstr>
      <vt:lpstr>Youth needs models and mentors </vt:lpstr>
      <vt:lpstr>Youths need community</vt:lpstr>
      <vt:lpstr>Youths need mission. </vt:lpstr>
      <vt:lpstr>Youths need theology</vt:lpstr>
      <vt:lpstr>PowerPoint Presentation</vt:lpstr>
      <vt:lpstr>Youths need a safe place  to confess and confide. </vt:lpstr>
      <vt:lpstr>PowerPoint Presentation</vt:lpstr>
      <vt:lpstr>Programs of Special Concern</vt:lpstr>
      <vt:lpstr>Camp and Conference and  Other Outdoor Ministries </vt:lpstr>
      <vt:lpstr> Developing Youth Ministry Leaders</vt:lpstr>
      <vt:lpstr>The Organization of Youth Ministry </vt:lpstr>
      <vt:lpstr>PowerPoint Presentation</vt:lpstr>
      <vt:lpstr>Youth and Youth Culture    </vt:lpstr>
      <vt:lpstr>Outdoor Ministries </vt:lpstr>
      <vt:lpstr>Keys to Effective Youth Ministry</vt:lpstr>
      <vt:lpstr>DISCIPLE </vt:lpstr>
      <vt:lpstr>SHARE</vt:lpstr>
      <vt:lpstr>PowerPoint Presentation</vt:lpstr>
      <vt:lpstr>VISION</vt:lpstr>
      <vt:lpstr>RESEARCH </vt:lpstr>
      <vt:lpstr>ADMINISTRATION</vt:lpstr>
      <vt:lpstr>MENTOR</vt:lpstr>
      <vt:lpstr>NETWORK</vt:lpstr>
      <vt:lpstr>DEVELOPMENT</vt:lpstr>
      <vt:lpstr>PowerPoint Presentation</vt:lpstr>
      <vt:lpstr> </vt:lpstr>
      <vt:lpstr>PowerPoint Presentation</vt:lpstr>
      <vt:lpstr>Steps To Building An  Effective Youth Ministry </vt:lpstr>
      <vt:lpstr>Choose your youth ministry path. </vt:lpstr>
      <vt:lpstr>In Your Local Church </vt:lpstr>
      <vt:lpstr>Camp Ministry </vt:lpstr>
      <vt:lpstr>Intercultural Youth Ministry </vt:lpstr>
      <vt:lpstr>Commence a training and equipping programme.</vt:lpstr>
      <vt:lpstr>PowerPoint Presentation</vt:lpstr>
      <vt:lpstr>Learn about youth needs in your context. </vt:lpstr>
      <vt:lpstr>Prepare yourself. </vt:lpstr>
      <vt:lpstr>Lay the ground rules. </vt:lpstr>
      <vt:lpstr>PowerPoint Presentation</vt:lpstr>
      <vt:lpstr>Get creative. </vt:lpstr>
      <vt:lpstr>PowerPoint Presentation</vt:lpstr>
      <vt:lpstr> Go one on one. </vt:lpstr>
      <vt:lpstr>PowerPoint Presentation</vt:lpstr>
      <vt:lpstr>Be present in the schools. </vt:lpstr>
      <vt:lpstr>Partner with the church. </vt:lpstr>
      <vt:lpstr>PowerPoint Presentation</vt:lpstr>
      <vt:lpstr>Service Projects </vt:lpstr>
      <vt:lpstr>Big City </vt:lpstr>
      <vt:lpstr>Camping </vt:lpstr>
      <vt:lpstr>Dinner and a Movie </vt:lpstr>
      <vt:lpstr>YOUTH MINISTRY MODELS</vt:lpstr>
      <vt:lpstr>PowerPoint Presentation</vt:lpstr>
      <vt:lpstr>2. The Hour Class or Full Circle Model</vt:lpstr>
      <vt:lpstr>3. The Incarnational Model </vt:lpstr>
      <vt:lpstr>4. The Cell Model </vt:lpstr>
      <vt:lpstr>5. The Hub Model </vt:lpstr>
      <vt:lpstr>6. The Grassroots Model </vt:lpstr>
      <vt:lpstr>7. The Institutional Model </vt:lpstr>
      <vt:lpstr>8. The Enterprise Model </vt:lpstr>
      <vt:lpstr>9. The Equip Model </vt:lpstr>
      <vt:lpstr>10. The Family Focus Model </vt:lpstr>
      <vt:lpstr>11. The Mentor Model </vt:lpstr>
      <vt:lpstr> </vt:lpstr>
      <vt:lpstr>Social Media and its Implications  on the Youth Ministry.</vt:lpstr>
      <vt:lpstr>1. INTRODUCTION</vt:lpstr>
      <vt:lpstr>PowerPoint Presentation</vt:lpstr>
      <vt:lpstr>PowerPoint Presentation</vt:lpstr>
      <vt:lpstr>Initialisms that young people currently use depicting their being in a different planet other than ours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40</cp:revision>
  <dcterms:created xsi:type="dcterms:W3CDTF">2019-10-16T10:03:30Z</dcterms:created>
  <dcterms:modified xsi:type="dcterms:W3CDTF">2020-05-21T19:09:18Z</dcterms:modified>
</cp:coreProperties>
</file>