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85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10/18/2021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EFF24-F8D3-4F86-BC07-38D43B67362A}"/>
              </a:ext>
            </a:extLst>
          </p:cNvPr>
          <p:cNvSpPr>
            <a:spLocks noGrp="1"/>
          </p:cNvSpPr>
          <p:nvPr>
            <p:ph type="ctrTitle"/>
          </p:nvPr>
        </p:nvSpPr>
        <p:spPr>
          <a:xfrm>
            <a:off x="1507067" y="1494971"/>
            <a:ext cx="7766936" cy="1770743"/>
          </a:xfrm>
        </p:spPr>
        <p:txBody>
          <a:bodyPr/>
          <a:lstStyle/>
          <a:p>
            <a:pPr algn="ctr"/>
            <a:r>
              <a:rPr lang="en-US" b="1" dirty="0"/>
              <a:t>REMNANT CHRISTIAN NETWORK</a:t>
            </a:r>
          </a:p>
        </p:txBody>
      </p:sp>
      <p:sp>
        <p:nvSpPr>
          <p:cNvPr id="3" name="Subtitle 2">
            <a:extLst>
              <a:ext uri="{FF2B5EF4-FFF2-40B4-BE49-F238E27FC236}">
                <a16:creationId xmlns:a16="http://schemas.microsoft.com/office/drawing/2014/main" id="{7B6C408A-BB0A-4FCD-8F6E-EC519B515E7C}"/>
              </a:ext>
            </a:extLst>
          </p:cNvPr>
          <p:cNvSpPr>
            <a:spLocks noGrp="1"/>
          </p:cNvSpPr>
          <p:nvPr>
            <p:ph type="subTitle" idx="1"/>
          </p:nvPr>
        </p:nvSpPr>
        <p:spPr>
          <a:xfrm>
            <a:off x="754744" y="3429001"/>
            <a:ext cx="9826170" cy="1718732"/>
          </a:xfrm>
        </p:spPr>
        <p:txBody>
          <a:bodyPr>
            <a:normAutofit/>
          </a:bodyPr>
          <a:lstStyle/>
          <a:p>
            <a:r>
              <a:rPr lang="en-US" sz="4800" b="1" dirty="0"/>
              <a:t>LEADERSHIP TRAINING FORUM</a:t>
            </a:r>
          </a:p>
          <a:p>
            <a:pPr algn="ctr"/>
            <a:r>
              <a:rPr lang="en-US" sz="4800" b="1" dirty="0"/>
              <a:t>STREAM 1:21</a:t>
            </a:r>
          </a:p>
        </p:txBody>
      </p:sp>
    </p:spTree>
    <p:extLst>
      <p:ext uri="{BB962C8B-B14F-4D97-AF65-F5344CB8AC3E}">
        <p14:creationId xmlns:p14="http://schemas.microsoft.com/office/powerpoint/2010/main" val="2882427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DB781-7C74-41B1-A613-AE8FC15FF887}"/>
              </a:ext>
            </a:extLst>
          </p:cNvPr>
          <p:cNvSpPr>
            <a:spLocks noGrp="1"/>
          </p:cNvSpPr>
          <p:nvPr>
            <p:ph type="title"/>
          </p:nvPr>
        </p:nvSpPr>
        <p:spPr>
          <a:xfrm>
            <a:off x="677334" y="609600"/>
            <a:ext cx="8596668" cy="653143"/>
          </a:xfrm>
        </p:spPr>
        <p:txBody>
          <a:bodyPr/>
          <a:lstStyle/>
          <a:p>
            <a:r>
              <a:rPr lang="en-US" dirty="0"/>
              <a:t>MINDSET OF A TRUE SON/DAUGHTER</a:t>
            </a:r>
          </a:p>
        </p:txBody>
      </p:sp>
      <p:sp>
        <p:nvSpPr>
          <p:cNvPr id="3" name="Content Placeholder 2">
            <a:extLst>
              <a:ext uri="{FF2B5EF4-FFF2-40B4-BE49-F238E27FC236}">
                <a16:creationId xmlns:a16="http://schemas.microsoft.com/office/drawing/2014/main" id="{8BD26A6F-8199-4C82-AE50-011EC7941DBD}"/>
              </a:ext>
            </a:extLst>
          </p:cNvPr>
          <p:cNvSpPr>
            <a:spLocks noGrp="1"/>
          </p:cNvSpPr>
          <p:nvPr>
            <p:ph idx="1"/>
          </p:nvPr>
        </p:nvSpPr>
        <p:spPr>
          <a:xfrm>
            <a:off x="677333" y="1422401"/>
            <a:ext cx="9206895" cy="4618962"/>
          </a:xfrm>
        </p:spPr>
        <p:txBody>
          <a:bodyPr>
            <a:noAutofit/>
          </a:bodyPr>
          <a:lstStyle/>
          <a:p>
            <a:r>
              <a:rPr lang="en-US" sz="4000" dirty="0"/>
              <a:t>IN THE KINGDOM, RESPONSIBILITIES ARE PRECIOUS. </a:t>
            </a:r>
          </a:p>
          <a:p>
            <a:r>
              <a:rPr lang="en-US" sz="4000" dirty="0"/>
              <a:t>RESPONSIBILTY IS THE BLOOD THAT FLOWS IN THE VEIN OF THE CALLING. IT IS THE PEAK OF DIVINE TRUST.</a:t>
            </a:r>
          </a:p>
          <a:p>
            <a:r>
              <a:rPr lang="en-US" sz="4000" dirty="0"/>
              <a:t>RESPONSIBILITIES ARE SACRED.</a:t>
            </a:r>
          </a:p>
        </p:txBody>
      </p:sp>
    </p:spTree>
    <p:extLst>
      <p:ext uri="{BB962C8B-B14F-4D97-AF65-F5344CB8AC3E}">
        <p14:creationId xmlns:p14="http://schemas.microsoft.com/office/powerpoint/2010/main" val="3799057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12CC5-A12C-4F42-9B2B-9F40353D54E3}"/>
              </a:ext>
            </a:extLst>
          </p:cNvPr>
          <p:cNvSpPr>
            <a:spLocks noGrp="1"/>
          </p:cNvSpPr>
          <p:nvPr>
            <p:ph type="title"/>
          </p:nvPr>
        </p:nvSpPr>
        <p:spPr>
          <a:xfrm>
            <a:off x="677333" y="609600"/>
            <a:ext cx="9308495" cy="899886"/>
          </a:xfrm>
        </p:spPr>
        <p:txBody>
          <a:bodyPr/>
          <a:lstStyle/>
          <a:p>
            <a:r>
              <a:rPr lang="en-US" dirty="0"/>
              <a:t>ACCEPT AND SUBMIT UNDER THE HEADMAN</a:t>
            </a:r>
          </a:p>
        </p:txBody>
      </p:sp>
      <p:sp>
        <p:nvSpPr>
          <p:cNvPr id="3" name="Content Placeholder 2">
            <a:extLst>
              <a:ext uri="{FF2B5EF4-FFF2-40B4-BE49-F238E27FC236}">
                <a16:creationId xmlns:a16="http://schemas.microsoft.com/office/drawing/2014/main" id="{2C9A9812-74D0-48C3-8863-435C7B3D16DB}"/>
              </a:ext>
            </a:extLst>
          </p:cNvPr>
          <p:cNvSpPr>
            <a:spLocks noGrp="1"/>
          </p:cNvSpPr>
          <p:nvPr>
            <p:ph idx="1"/>
          </p:nvPr>
        </p:nvSpPr>
        <p:spPr>
          <a:xfrm>
            <a:off x="677334" y="1509487"/>
            <a:ext cx="9308494" cy="4531876"/>
          </a:xfrm>
        </p:spPr>
        <p:txBody>
          <a:bodyPr/>
          <a:lstStyle/>
          <a:p>
            <a:r>
              <a:rPr lang="en-GB" sz="1800" b="0" i="0" u="none" strike="noStrike" baseline="0" dirty="0" err="1">
                <a:solidFill>
                  <a:srgbClr val="218282"/>
                </a:solidFill>
                <a:latin typeface="Verdana" panose="020B0604030504040204" pitchFamily="34" charset="0"/>
              </a:rPr>
              <a:t>Num</a:t>
            </a:r>
            <a:r>
              <a:rPr lang="en-GB" sz="1800" b="0" i="0" u="none" strike="noStrike" baseline="0" dirty="0">
                <a:solidFill>
                  <a:srgbClr val="218282"/>
                </a:solidFill>
                <a:latin typeface="Verdana" panose="020B0604030504040204" pitchFamily="34" charset="0"/>
              </a:rPr>
              <a:t> 11:17</a:t>
            </a:r>
            <a:r>
              <a:rPr lang="en-GB" sz="1800" b="0" i="0" u="none" strike="noStrike" baseline="0" dirty="0">
                <a:solidFill>
                  <a:srgbClr val="292F33"/>
                </a:solidFill>
                <a:latin typeface="Verdana" panose="020B0604030504040204" pitchFamily="34" charset="0"/>
              </a:rPr>
              <a:t>  And I will come down and talk with thee there: and I will take of the spirit which </a:t>
            </a:r>
            <a:r>
              <a:rPr lang="en-GB" sz="1800" b="0" i="1" u="none" strike="noStrike" baseline="0" dirty="0">
                <a:solidFill>
                  <a:srgbClr val="757575"/>
                </a:solidFill>
                <a:latin typeface="Verdana" panose="020B0604030504040204" pitchFamily="34" charset="0"/>
              </a:rPr>
              <a:t>is</a:t>
            </a:r>
            <a:r>
              <a:rPr lang="en-GB" sz="1800" b="0" i="0" u="none" strike="noStrike" baseline="0" dirty="0">
                <a:solidFill>
                  <a:srgbClr val="292F33"/>
                </a:solidFill>
                <a:latin typeface="Verdana" panose="020B0604030504040204" pitchFamily="34" charset="0"/>
              </a:rPr>
              <a:t> upon thee, and will put </a:t>
            </a:r>
            <a:r>
              <a:rPr lang="en-GB" sz="1800" b="0" i="1" u="none" strike="noStrike" baseline="0" dirty="0">
                <a:solidFill>
                  <a:srgbClr val="757575"/>
                </a:solidFill>
                <a:latin typeface="Verdana" panose="020B0604030504040204" pitchFamily="34" charset="0"/>
              </a:rPr>
              <a:t>it</a:t>
            </a:r>
            <a:r>
              <a:rPr lang="en-GB" sz="1800" b="0" i="0" u="none" strike="noStrike" baseline="0" dirty="0">
                <a:solidFill>
                  <a:srgbClr val="292F33"/>
                </a:solidFill>
                <a:latin typeface="Verdana" panose="020B0604030504040204" pitchFamily="34" charset="0"/>
              </a:rPr>
              <a:t> upon them; and they shall bear the burden of the people with thee, that thou bear </a:t>
            </a:r>
            <a:r>
              <a:rPr lang="en-GB" sz="1800" b="0" i="1" u="none" strike="noStrike" baseline="0" dirty="0">
                <a:solidFill>
                  <a:srgbClr val="757575"/>
                </a:solidFill>
                <a:latin typeface="Verdana" panose="020B0604030504040204" pitchFamily="34" charset="0"/>
              </a:rPr>
              <a:t>it</a:t>
            </a:r>
            <a:r>
              <a:rPr lang="en-GB" sz="1800" b="0" i="0" u="none" strike="noStrike" baseline="0" dirty="0">
                <a:solidFill>
                  <a:srgbClr val="292F33"/>
                </a:solidFill>
                <a:latin typeface="Verdana" panose="020B0604030504040204" pitchFamily="34" charset="0"/>
              </a:rPr>
              <a:t> not thyself alone. </a:t>
            </a:r>
          </a:p>
          <a:p>
            <a:r>
              <a:rPr lang="en-GB" dirty="0">
                <a:solidFill>
                  <a:srgbClr val="292F33"/>
                </a:solidFill>
                <a:latin typeface="Verdana" panose="020B0604030504040204" pitchFamily="34" charset="0"/>
              </a:rPr>
              <a:t>THE HEADMAN IS THE CARRIER OF THE OIL YOU NEED FOR YOUR DESTINY, WHEN GOD CALLED HIM HE PUT SOMETHING IN HIM FOR YOU, HE WILL PAY THE PRICE TO RECEIVE AND BE IN SHAPE, YOU WILL PAY THE PRICE FOR PROXIMITY AND ACCESS.</a:t>
            </a:r>
          </a:p>
          <a:p>
            <a:r>
              <a:rPr lang="en-GB" dirty="0">
                <a:solidFill>
                  <a:srgbClr val="292F33"/>
                </a:solidFill>
                <a:latin typeface="Verdana" panose="020B0604030504040204" pitchFamily="34" charset="0"/>
              </a:rPr>
              <a:t>EMBRACE HIM AS A FATHER</a:t>
            </a:r>
            <a:endParaRPr lang="en-US" dirty="0"/>
          </a:p>
        </p:txBody>
      </p:sp>
    </p:spTree>
    <p:extLst>
      <p:ext uri="{BB962C8B-B14F-4D97-AF65-F5344CB8AC3E}">
        <p14:creationId xmlns:p14="http://schemas.microsoft.com/office/powerpoint/2010/main" val="746595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9FD34-82C5-4F6E-BB67-4EE284DAC42E}"/>
              </a:ext>
            </a:extLst>
          </p:cNvPr>
          <p:cNvSpPr>
            <a:spLocks noGrp="1"/>
          </p:cNvSpPr>
          <p:nvPr>
            <p:ph type="title"/>
          </p:nvPr>
        </p:nvSpPr>
        <p:spPr>
          <a:xfrm>
            <a:off x="270934" y="508000"/>
            <a:ext cx="9671352" cy="1320800"/>
          </a:xfrm>
        </p:spPr>
        <p:txBody>
          <a:bodyPr>
            <a:normAutofit/>
          </a:bodyPr>
          <a:lstStyle/>
          <a:p>
            <a:r>
              <a:rPr lang="en-US" dirty="0"/>
              <a:t>ACCEPT THE STRUCTURES </a:t>
            </a:r>
            <a:r>
              <a:rPr lang="en-US"/>
              <a:t>AND PHILOSOPHIES </a:t>
            </a:r>
            <a:r>
              <a:rPr lang="en-US" dirty="0"/>
              <a:t>OF THE HOUSE AND DEFEND IT</a:t>
            </a:r>
          </a:p>
        </p:txBody>
      </p:sp>
      <p:sp>
        <p:nvSpPr>
          <p:cNvPr id="3" name="Content Placeholder 2">
            <a:extLst>
              <a:ext uri="{FF2B5EF4-FFF2-40B4-BE49-F238E27FC236}">
                <a16:creationId xmlns:a16="http://schemas.microsoft.com/office/drawing/2014/main" id="{BF1CCA05-80D1-4C1B-9600-BE6A8B72B92E}"/>
              </a:ext>
            </a:extLst>
          </p:cNvPr>
          <p:cNvSpPr>
            <a:spLocks noGrp="1"/>
          </p:cNvSpPr>
          <p:nvPr>
            <p:ph idx="1"/>
          </p:nvPr>
        </p:nvSpPr>
        <p:spPr>
          <a:xfrm>
            <a:off x="677333" y="1828801"/>
            <a:ext cx="9671351" cy="4212562"/>
          </a:xfrm>
        </p:spPr>
        <p:txBody>
          <a:bodyPr>
            <a:normAutofit/>
          </a:bodyPr>
          <a:lstStyle/>
          <a:p>
            <a:r>
              <a:rPr lang="en-US" sz="3200" dirty="0"/>
              <a:t>FIND OUT WHAT THE HOUSE REPRESENTS AND STANDS FOR BEFORE GOD, ACCEPT AND DEFEND IT. ACCEPT THE IDENTITY OF THE CHURCH WITHOUT SHAME, ELSE YOU ARE IN THE WRONG PLACE WASTING.</a:t>
            </a:r>
          </a:p>
        </p:txBody>
      </p:sp>
    </p:spTree>
    <p:extLst>
      <p:ext uri="{BB962C8B-B14F-4D97-AF65-F5344CB8AC3E}">
        <p14:creationId xmlns:p14="http://schemas.microsoft.com/office/powerpoint/2010/main" val="684777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F0A79-EF23-41BB-B403-095728F20F0D}"/>
              </a:ext>
            </a:extLst>
          </p:cNvPr>
          <p:cNvSpPr>
            <a:spLocks noGrp="1"/>
          </p:cNvSpPr>
          <p:nvPr>
            <p:ph type="title"/>
          </p:nvPr>
        </p:nvSpPr>
        <p:spPr/>
        <p:txBody>
          <a:bodyPr/>
          <a:lstStyle/>
          <a:p>
            <a:r>
              <a:rPr lang="en-US" dirty="0"/>
              <a:t>ATTEND ALL MEETINGS</a:t>
            </a:r>
          </a:p>
        </p:txBody>
      </p:sp>
      <p:sp>
        <p:nvSpPr>
          <p:cNvPr id="3" name="Content Placeholder 2">
            <a:extLst>
              <a:ext uri="{FF2B5EF4-FFF2-40B4-BE49-F238E27FC236}">
                <a16:creationId xmlns:a16="http://schemas.microsoft.com/office/drawing/2014/main" id="{D49B8EB1-E844-4EDD-B376-0F9FBBDE4007}"/>
              </a:ext>
            </a:extLst>
          </p:cNvPr>
          <p:cNvSpPr>
            <a:spLocks noGrp="1"/>
          </p:cNvSpPr>
          <p:nvPr>
            <p:ph idx="1"/>
          </p:nvPr>
        </p:nvSpPr>
        <p:spPr/>
        <p:txBody>
          <a:bodyPr/>
          <a:lstStyle/>
          <a:p>
            <a:r>
              <a:rPr lang="en-US" dirty="0"/>
              <a:t>EVERY MEETING HAS SOMETHING IT ADDS TO YOU DEVELOPMENT AND EVENTUAL MANIFESTATION. MORE GRACE RUBS OFF ON YOU. WE KNOW THIS IS IMPORTANT BECAUSE GOD CALLS THE MEETINGS.</a:t>
            </a:r>
          </a:p>
        </p:txBody>
      </p:sp>
    </p:spTree>
    <p:extLst>
      <p:ext uri="{BB962C8B-B14F-4D97-AF65-F5344CB8AC3E}">
        <p14:creationId xmlns:p14="http://schemas.microsoft.com/office/powerpoint/2010/main" val="3675354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F39CE-7EDE-43EB-AEBC-FD2A47542FEA}"/>
              </a:ext>
            </a:extLst>
          </p:cNvPr>
          <p:cNvSpPr>
            <a:spLocks noGrp="1"/>
          </p:cNvSpPr>
          <p:nvPr>
            <p:ph type="title"/>
          </p:nvPr>
        </p:nvSpPr>
        <p:spPr/>
        <p:txBody>
          <a:bodyPr/>
          <a:lstStyle/>
          <a:p>
            <a:r>
              <a:rPr lang="en-US" dirty="0"/>
              <a:t>QUALIFY YOURSELF FOR ASSIGNMENTS AND DUTIES</a:t>
            </a:r>
          </a:p>
        </p:txBody>
      </p:sp>
      <p:sp>
        <p:nvSpPr>
          <p:cNvPr id="3" name="Content Placeholder 2">
            <a:extLst>
              <a:ext uri="{FF2B5EF4-FFF2-40B4-BE49-F238E27FC236}">
                <a16:creationId xmlns:a16="http://schemas.microsoft.com/office/drawing/2014/main" id="{8EB30C3F-F047-4101-86F7-106ACDD61FC6}"/>
              </a:ext>
            </a:extLst>
          </p:cNvPr>
          <p:cNvSpPr>
            <a:spLocks noGrp="1"/>
          </p:cNvSpPr>
          <p:nvPr>
            <p:ph idx="1"/>
          </p:nvPr>
        </p:nvSpPr>
        <p:spPr/>
        <p:txBody>
          <a:bodyPr/>
          <a:lstStyle/>
          <a:p>
            <a:r>
              <a:rPr lang="en-US" dirty="0"/>
              <a:t>NO SERIOUS RESPONSIBILTIES GET ENTRUSTED TO A MAN THAT CANNOT BE VOUCHED FOR OR TRUSTED. INCONSISTENT DEFEATS DIVINE AGENDA IN THE LIVES OF DESTINY PEOPLE. </a:t>
            </a:r>
          </a:p>
          <a:p>
            <a:r>
              <a:rPr lang="en-US" dirty="0"/>
              <a:t>ASSIGNMENTS IS NOT GIVEN TO PEOPLE BECAUSE THEY STAYED LONG IN CHURCH NOR AROUND BUT BECAUSE THEY QUALIFY THEMSELVES.</a:t>
            </a:r>
          </a:p>
          <a:p>
            <a:r>
              <a:rPr lang="en-US" dirty="0"/>
              <a:t>THERE IS A SUBSTANCE OF DESTINY THAT CANNOT PERCOLATE INTO YOU EXCEPT, UNLESS AND UNTIL YOU HAVE AN ASSIGNMENT IN ZION.</a:t>
            </a:r>
          </a:p>
        </p:txBody>
      </p:sp>
    </p:spTree>
    <p:extLst>
      <p:ext uri="{BB962C8B-B14F-4D97-AF65-F5344CB8AC3E}">
        <p14:creationId xmlns:p14="http://schemas.microsoft.com/office/powerpoint/2010/main" val="2358386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48349-17DA-44BA-AE92-A51256FA059A}"/>
              </a:ext>
            </a:extLst>
          </p:cNvPr>
          <p:cNvSpPr>
            <a:spLocks noGrp="1"/>
          </p:cNvSpPr>
          <p:nvPr>
            <p:ph type="title"/>
          </p:nvPr>
        </p:nvSpPr>
        <p:spPr>
          <a:xfrm>
            <a:off x="677334" y="609600"/>
            <a:ext cx="8596668" cy="653143"/>
          </a:xfrm>
        </p:spPr>
        <p:txBody>
          <a:bodyPr/>
          <a:lstStyle/>
          <a:p>
            <a:endParaRPr lang="en-US" dirty="0"/>
          </a:p>
        </p:txBody>
      </p:sp>
      <p:sp>
        <p:nvSpPr>
          <p:cNvPr id="3" name="Content Placeholder 2">
            <a:extLst>
              <a:ext uri="{FF2B5EF4-FFF2-40B4-BE49-F238E27FC236}">
                <a16:creationId xmlns:a16="http://schemas.microsoft.com/office/drawing/2014/main" id="{03AFD1E8-31F5-4A19-A34A-67C60C74AF5D}"/>
              </a:ext>
            </a:extLst>
          </p:cNvPr>
          <p:cNvSpPr>
            <a:spLocks noGrp="1"/>
          </p:cNvSpPr>
          <p:nvPr>
            <p:ph idx="1"/>
          </p:nvPr>
        </p:nvSpPr>
        <p:spPr>
          <a:xfrm>
            <a:off x="677334" y="1524001"/>
            <a:ext cx="8596668" cy="4517362"/>
          </a:xfrm>
        </p:spPr>
        <p:txBody>
          <a:bodyPr/>
          <a:lstStyle/>
          <a:p>
            <a:r>
              <a:rPr lang="en-US" dirty="0"/>
              <a:t>DON’T WITHHOLD. </a:t>
            </a:r>
          </a:p>
          <a:p>
            <a:r>
              <a:rPr lang="en-US" dirty="0"/>
              <a:t>DON’T HOLD BACK.</a:t>
            </a:r>
          </a:p>
          <a:p>
            <a:r>
              <a:rPr lang="en-US" dirty="0"/>
              <a:t>YOU ARE NOT DOING YOUR PASTOR A FAVOUR BUT YOURSELF. </a:t>
            </a:r>
          </a:p>
          <a:p>
            <a:r>
              <a:rPr lang="en-US" dirty="0"/>
              <a:t>IT WAS ASSIGNMENT THAT BROUGHT SAUL TO THE THRONE.</a:t>
            </a:r>
          </a:p>
          <a:p>
            <a:r>
              <a:rPr lang="en-US" dirty="0"/>
              <a:t>IT WAS ASSIGNMENT THAT BROUGHT DAVID TO THE THRONE.</a:t>
            </a:r>
          </a:p>
          <a:p>
            <a:r>
              <a:rPr lang="en-US" dirty="0"/>
              <a:t>IT WAS ASSIGNMENT THAT BROUGHT JOSEPH TO THE THRONE. </a:t>
            </a:r>
          </a:p>
          <a:p>
            <a:r>
              <a:rPr lang="en-US" dirty="0"/>
              <a:t>THE VEHICLE WONT BE DIFFERENT FOR YOU.</a:t>
            </a:r>
          </a:p>
        </p:txBody>
      </p:sp>
    </p:spTree>
    <p:extLst>
      <p:ext uri="{BB962C8B-B14F-4D97-AF65-F5344CB8AC3E}">
        <p14:creationId xmlns:p14="http://schemas.microsoft.com/office/powerpoint/2010/main" val="2540533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EB5CB-1320-4FA6-844B-17978D62A2B4}"/>
              </a:ext>
            </a:extLst>
          </p:cNvPr>
          <p:cNvSpPr>
            <a:spLocks noGrp="1"/>
          </p:cNvSpPr>
          <p:nvPr>
            <p:ph type="title"/>
          </p:nvPr>
        </p:nvSpPr>
        <p:spPr>
          <a:xfrm>
            <a:off x="677334" y="609600"/>
            <a:ext cx="8596668" cy="653143"/>
          </a:xfrm>
        </p:spPr>
        <p:txBody>
          <a:bodyPr/>
          <a:lstStyle/>
          <a:p>
            <a:r>
              <a:rPr lang="en-US" dirty="0"/>
              <a:t>GIVE YOUR SUBSTANCE</a:t>
            </a:r>
          </a:p>
        </p:txBody>
      </p:sp>
      <p:sp>
        <p:nvSpPr>
          <p:cNvPr id="3" name="Content Placeholder 2">
            <a:extLst>
              <a:ext uri="{FF2B5EF4-FFF2-40B4-BE49-F238E27FC236}">
                <a16:creationId xmlns:a16="http://schemas.microsoft.com/office/drawing/2014/main" id="{5307EE63-6C49-4059-8D29-DA2CDDF17D1C}"/>
              </a:ext>
            </a:extLst>
          </p:cNvPr>
          <p:cNvSpPr>
            <a:spLocks noGrp="1"/>
          </p:cNvSpPr>
          <p:nvPr>
            <p:ph idx="1"/>
          </p:nvPr>
        </p:nvSpPr>
        <p:spPr>
          <a:xfrm>
            <a:off x="677334" y="1262743"/>
            <a:ext cx="8596668" cy="4778619"/>
          </a:xfrm>
        </p:spPr>
        <p:txBody>
          <a:bodyPr/>
          <a:lstStyle/>
          <a:p>
            <a:r>
              <a:rPr lang="en-US" dirty="0"/>
              <a:t>GIVE YOUR SUBSTANCE</a:t>
            </a:r>
          </a:p>
          <a:p>
            <a:r>
              <a:rPr lang="en-US" dirty="0"/>
              <a:t>GIVE YOUR TIME</a:t>
            </a:r>
          </a:p>
          <a:p>
            <a:r>
              <a:rPr lang="en-US" dirty="0"/>
              <a:t>GIVE YOUR SKILL AND EXPERTISE</a:t>
            </a:r>
          </a:p>
          <a:p>
            <a:r>
              <a:rPr lang="en-US" dirty="0"/>
              <a:t>GIE NYOUR LIFE</a:t>
            </a:r>
          </a:p>
          <a:p>
            <a:r>
              <a:rPr lang="en-US" dirty="0"/>
              <a:t>COMMIT YOURSELF TO GROWTH</a:t>
            </a:r>
          </a:p>
        </p:txBody>
      </p:sp>
    </p:spTree>
    <p:extLst>
      <p:ext uri="{BB962C8B-B14F-4D97-AF65-F5344CB8AC3E}">
        <p14:creationId xmlns:p14="http://schemas.microsoft.com/office/powerpoint/2010/main" val="4191180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05B93-C4FE-4EAE-94EE-2C7646AD0AC7}"/>
              </a:ext>
            </a:extLst>
          </p:cNvPr>
          <p:cNvSpPr>
            <a:spLocks noGrp="1"/>
          </p:cNvSpPr>
          <p:nvPr>
            <p:ph type="title"/>
          </p:nvPr>
        </p:nvSpPr>
        <p:spPr/>
        <p:txBody>
          <a:bodyPr/>
          <a:lstStyle/>
          <a:p>
            <a:r>
              <a:rPr lang="en-US" dirty="0"/>
              <a:t>FAITHFULNESS AND DELIGENCE</a:t>
            </a:r>
          </a:p>
        </p:txBody>
      </p:sp>
      <p:sp>
        <p:nvSpPr>
          <p:cNvPr id="3" name="Content Placeholder 2">
            <a:extLst>
              <a:ext uri="{FF2B5EF4-FFF2-40B4-BE49-F238E27FC236}">
                <a16:creationId xmlns:a16="http://schemas.microsoft.com/office/drawing/2014/main" id="{2DBA67B5-D373-454F-9CE7-E6836C01FFF0}"/>
              </a:ext>
            </a:extLst>
          </p:cNvPr>
          <p:cNvSpPr>
            <a:spLocks noGrp="1"/>
          </p:cNvSpPr>
          <p:nvPr>
            <p:ph idx="1"/>
          </p:nvPr>
        </p:nvSpPr>
        <p:spPr>
          <a:xfrm>
            <a:off x="677334" y="1727201"/>
            <a:ext cx="9395580" cy="4314162"/>
          </a:xfrm>
        </p:spPr>
        <p:txBody>
          <a:bodyPr>
            <a:normAutofit/>
          </a:bodyPr>
          <a:lstStyle/>
          <a:p>
            <a:pPr marR="0" algn="l" rtl="0"/>
            <a:r>
              <a:rPr lang="en-GB" sz="2800" b="0" i="0" u="none" strike="noStrike" baseline="0" dirty="0" err="1">
                <a:solidFill>
                  <a:srgbClr val="218282"/>
                </a:solidFill>
                <a:latin typeface="Verdana" panose="020B0604030504040204" pitchFamily="34" charset="0"/>
              </a:rPr>
              <a:t>Luk</a:t>
            </a:r>
            <a:r>
              <a:rPr lang="en-GB" sz="2800" b="0" i="0" u="none" strike="noStrike" baseline="0" dirty="0">
                <a:solidFill>
                  <a:srgbClr val="218282"/>
                </a:solidFill>
                <a:latin typeface="Verdana" panose="020B0604030504040204" pitchFamily="34" charset="0"/>
              </a:rPr>
              <a:t> 19:17</a:t>
            </a:r>
            <a:r>
              <a:rPr lang="en-GB" sz="2800" b="0" i="0" u="none" strike="noStrike" baseline="0" dirty="0">
                <a:solidFill>
                  <a:srgbClr val="292F33"/>
                </a:solidFill>
                <a:latin typeface="Verdana" panose="020B0604030504040204" pitchFamily="34" charset="0"/>
              </a:rPr>
              <a:t>  </a:t>
            </a:r>
            <a:r>
              <a:rPr lang="en-GB" sz="2800" b="0" i="0" u="none" strike="noStrike" baseline="0" dirty="0">
                <a:solidFill>
                  <a:srgbClr val="DA3737"/>
                </a:solidFill>
                <a:latin typeface="Verdana" panose="020B0604030504040204" pitchFamily="34" charset="0"/>
              </a:rPr>
              <a:t>And he said unto him, Well, thou good servant: because thou hast been faithful in a very little, have thou authority over ten cities.</a:t>
            </a:r>
            <a:r>
              <a:rPr lang="en-GB" sz="2800" b="0" i="0" u="none" strike="noStrike" baseline="0" dirty="0">
                <a:solidFill>
                  <a:srgbClr val="292F33"/>
                </a:solidFill>
                <a:latin typeface="Verdana" panose="020B0604030504040204" pitchFamily="34" charset="0"/>
              </a:rPr>
              <a:t> </a:t>
            </a:r>
          </a:p>
          <a:p>
            <a:pPr marR="0" algn="l" rtl="0"/>
            <a:r>
              <a:rPr lang="en-GB" sz="2800" b="0" i="0" u="none" strike="noStrike" baseline="0" dirty="0" err="1">
                <a:solidFill>
                  <a:srgbClr val="218282"/>
                </a:solidFill>
                <a:latin typeface="Verdana" panose="020B0604030504040204" pitchFamily="34" charset="0"/>
              </a:rPr>
              <a:t>Luk</a:t>
            </a:r>
            <a:r>
              <a:rPr lang="en-GB" sz="2800" b="0" i="0" u="none" strike="noStrike" baseline="0" dirty="0">
                <a:solidFill>
                  <a:srgbClr val="218282"/>
                </a:solidFill>
                <a:latin typeface="Verdana" panose="020B0604030504040204" pitchFamily="34" charset="0"/>
              </a:rPr>
              <a:t> 19:18</a:t>
            </a:r>
            <a:r>
              <a:rPr lang="en-GB" sz="2800" b="0" i="0" u="none" strike="noStrike" baseline="0" dirty="0">
                <a:solidFill>
                  <a:srgbClr val="292F33"/>
                </a:solidFill>
                <a:latin typeface="Verdana" panose="020B0604030504040204" pitchFamily="34" charset="0"/>
              </a:rPr>
              <a:t>  </a:t>
            </a:r>
            <a:r>
              <a:rPr lang="en-GB" sz="2800" b="0" i="0" u="none" strike="noStrike" baseline="0" dirty="0">
                <a:solidFill>
                  <a:srgbClr val="DA3737"/>
                </a:solidFill>
                <a:latin typeface="Verdana" panose="020B0604030504040204" pitchFamily="34" charset="0"/>
              </a:rPr>
              <a:t>And the second came, saying, Lord, thy pound hath gained five pounds.</a:t>
            </a:r>
            <a:r>
              <a:rPr lang="en-GB" sz="2800" b="0" i="0" u="none" strike="noStrike" baseline="0" dirty="0">
                <a:solidFill>
                  <a:srgbClr val="292F33"/>
                </a:solidFill>
                <a:latin typeface="Verdana" panose="020B0604030504040204" pitchFamily="34" charset="0"/>
              </a:rPr>
              <a:t> </a:t>
            </a:r>
          </a:p>
          <a:p>
            <a:pPr marR="0" algn="l" rtl="0"/>
            <a:r>
              <a:rPr lang="en-GB" sz="2800" b="0" i="0" u="none" strike="noStrike" baseline="0" dirty="0" err="1">
                <a:solidFill>
                  <a:srgbClr val="218282"/>
                </a:solidFill>
                <a:latin typeface="Verdana" panose="020B0604030504040204" pitchFamily="34" charset="0"/>
              </a:rPr>
              <a:t>Luk</a:t>
            </a:r>
            <a:r>
              <a:rPr lang="en-GB" sz="2800" b="0" i="0" u="none" strike="noStrike" baseline="0" dirty="0">
                <a:solidFill>
                  <a:srgbClr val="218282"/>
                </a:solidFill>
                <a:latin typeface="Verdana" panose="020B0604030504040204" pitchFamily="34" charset="0"/>
              </a:rPr>
              <a:t> 19:19</a:t>
            </a:r>
            <a:r>
              <a:rPr lang="en-GB" sz="2800" b="0" i="0" u="none" strike="noStrike" baseline="0" dirty="0">
                <a:solidFill>
                  <a:srgbClr val="292F33"/>
                </a:solidFill>
                <a:latin typeface="Verdana" panose="020B0604030504040204" pitchFamily="34" charset="0"/>
              </a:rPr>
              <a:t>  </a:t>
            </a:r>
            <a:r>
              <a:rPr lang="en-GB" sz="2800" b="0" i="0" u="none" strike="noStrike" baseline="0" dirty="0">
                <a:solidFill>
                  <a:srgbClr val="DA3737"/>
                </a:solidFill>
                <a:latin typeface="Verdana" panose="020B0604030504040204" pitchFamily="34" charset="0"/>
              </a:rPr>
              <a:t>And he said likewise to him, Be thou also over five cities.</a:t>
            </a:r>
            <a:r>
              <a:rPr lang="en-GB" sz="2800" b="0" i="0" u="none" strike="noStrike" baseline="0" dirty="0">
                <a:solidFill>
                  <a:srgbClr val="292F33"/>
                </a:solidFill>
                <a:latin typeface="Verdana" panose="020B0604030504040204" pitchFamily="34" charset="0"/>
              </a:rPr>
              <a:t> </a:t>
            </a:r>
            <a:endParaRPr lang="en-US" sz="2800" dirty="0"/>
          </a:p>
        </p:txBody>
      </p:sp>
    </p:spTree>
    <p:extLst>
      <p:ext uri="{BB962C8B-B14F-4D97-AF65-F5344CB8AC3E}">
        <p14:creationId xmlns:p14="http://schemas.microsoft.com/office/powerpoint/2010/main" val="198859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4893F-23D4-42B2-AF2B-2E4853A63F2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78C767C-1550-4A41-9228-B6C5955544B3}"/>
              </a:ext>
            </a:extLst>
          </p:cNvPr>
          <p:cNvSpPr>
            <a:spLocks noGrp="1"/>
          </p:cNvSpPr>
          <p:nvPr>
            <p:ph idx="1"/>
          </p:nvPr>
        </p:nvSpPr>
        <p:spPr/>
        <p:txBody>
          <a:bodyPr/>
          <a:lstStyle/>
          <a:p>
            <a:r>
              <a:rPr lang="en-GB" sz="3200" b="0" i="0" u="none" strike="noStrike" baseline="0" dirty="0">
                <a:solidFill>
                  <a:srgbClr val="218282"/>
                </a:solidFill>
                <a:latin typeface="Verdana" panose="020B0604030504040204" pitchFamily="34" charset="0"/>
              </a:rPr>
              <a:t>Pro 22:29</a:t>
            </a:r>
            <a:r>
              <a:rPr lang="en-GB" sz="3200" b="0" i="0" u="none" strike="noStrike" baseline="0" dirty="0">
                <a:solidFill>
                  <a:srgbClr val="292F33"/>
                </a:solidFill>
                <a:latin typeface="Verdana" panose="020B0604030504040204" pitchFamily="34" charset="0"/>
              </a:rPr>
              <a:t>  </a:t>
            </a:r>
            <a:r>
              <a:rPr lang="en-GB" sz="3200" b="0" i="0" u="none" strike="noStrike" baseline="0" dirty="0" err="1">
                <a:solidFill>
                  <a:srgbClr val="292F33"/>
                </a:solidFill>
                <a:latin typeface="Verdana" panose="020B0604030504040204" pitchFamily="34" charset="0"/>
              </a:rPr>
              <a:t>Seest</a:t>
            </a:r>
            <a:r>
              <a:rPr lang="en-GB" sz="3200" b="0" i="0" u="none" strike="noStrike" baseline="0" dirty="0">
                <a:solidFill>
                  <a:srgbClr val="292F33"/>
                </a:solidFill>
                <a:latin typeface="Verdana" panose="020B0604030504040204" pitchFamily="34" charset="0"/>
              </a:rPr>
              <a:t> thou a man diligent in his business? he shall stand before kings; he shall not stand before mean </a:t>
            </a:r>
            <a:r>
              <a:rPr lang="en-GB" sz="3200" b="0" i="1" u="none" strike="noStrike" baseline="0" dirty="0">
                <a:solidFill>
                  <a:srgbClr val="757575"/>
                </a:solidFill>
                <a:latin typeface="Verdana" panose="020B0604030504040204" pitchFamily="34" charset="0"/>
              </a:rPr>
              <a:t>men.</a:t>
            </a:r>
            <a:r>
              <a:rPr lang="en-GB" sz="3200" b="0" i="0" u="none" strike="noStrike" baseline="0" dirty="0">
                <a:solidFill>
                  <a:srgbClr val="292F33"/>
                </a:solidFill>
                <a:latin typeface="Verdana" panose="020B0604030504040204" pitchFamily="34" charset="0"/>
              </a:rPr>
              <a:t> </a:t>
            </a:r>
          </a:p>
          <a:p>
            <a:endParaRPr lang="en-US" dirty="0"/>
          </a:p>
        </p:txBody>
      </p:sp>
    </p:spTree>
    <p:extLst>
      <p:ext uri="{BB962C8B-B14F-4D97-AF65-F5344CB8AC3E}">
        <p14:creationId xmlns:p14="http://schemas.microsoft.com/office/powerpoint/2010/main" val="2493301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EF9D8-9FE5-4369-A3AA-F17A6D23839A}"/>
              </a:ext>
            </a:extLst>
          </p:cNvPr>
          <p:cNvSpPr>
            <a:spLocks noGrp="1"/>
          </p:cNvSpPr>
          <p:nvPr>
            <p:ph type="title"/>
          </p:nvPr>
        </p:nvSpPr>
        <p:spPr>
          <a:xfrm>
            <a:off x="677334" y="609600"/>
            <a:ext cx="8596668" cy="60960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74E3331-D7D1-4805-8324-143CF1DBC313}"/>
              </a:ext>
            </a:extLst>
          </p:cNvPr>
          <p:cNvSpPr>
            <a:spLocks noGrp="1"/>
          </p:cNvSpPr>
          <p:nvPr>
            <p:ph idx="1"/>
          </p:nvPr>
        </p:nvSpPr>
        <p:spPr>
          <a:xfrm>
            <a:off x="677333" y="1378857"/>
            <a:ext cx="9032723" cy="4702629"/>
          </a:xfrm>
        </p:spPr>
        <p:txBody>
          <a:bodyPr>
            <a:normAutofit/>
          </a:bodyPr>
          <a:lstStyle/>
          <a:p>
            <a:r>
              <a:rPr lang="en-US" sz="4400" dirty="0"/>
              <a:t>THE DISCOVERY OF YOUR CALLING AND DESTINY IS ONE OF THE GREAT BENEFITS OF FAITHFULNESS AND DELIGENCE.</a:t>
            </a:r>
          </a:p>
        </p:txBody>
      </p:sp>
    </p:spTree>
    <p:extLst>
      <p:ext uri="{BB962C8B-B14F-4D97-AF65-F5344CB8AC3E}">
        <p14:creationId xmlns:p14="http://schemas.microsoft.com/office/powerpoint/2010/main" val="3689127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B3A02-040F-426A-8602-E907B5357B2C}"/>
              </a:ext>
            </a:extLst>
          </p:cNvPr>
          <p:cNvSpPr>
            <a:spLocks noGrp="1"/>
          </p:cNvSpPr>
          <p:nvPr>
            <p:ph type="title"/>
          </p:nvPr>
        </p:nvSpPr>
        <p:spPr>
          <a:xfrm>
            <a:off x="677333" y="609600"/>
            <a:ext cx="9163353" cy="870857"/>
          </a:xfrm>
        </p:spPr>
        <p:txBody>
          <a:bodyPr/>
          <a:lstStyle/>
          <a:p>
            <a:r>
              <a:rPr lang="en-US" dirty="0"/>
              <a:t>TOPIC: CALLING OF CHURCH MEMEBERSHIP</a:t>
            </a:r>
          </a:p>
        </p:txBody>
      </p:sp>
      <p:sp>
        <p:nvSpPr>
          <p:cNvPr id="3" name="Content Placeholder 2">
            <a:extLst>
              <a:ext uri="{FF2B5EF4-FFF2-40B4-BE49-F238E27FC236}">
                <a16:creationId xmlns:a16="http://schemas.microsoft.com/office/drawing/2014/main" id="{39961540-D741-4274-B767-DE1AAB12C380}"/>
              </a:ext>
            </a:extLst>
          </p:cNvPr>
          <p:cNvSpPr>
            <a:spLocks noGrp="1"/>
          </p:cNvSpPr>
          <p:nvPr>
            <p:ph idx="1"/>
          </p:nvPr>
        </p:nvSpPr>
        <p:spPr>
          <a:xfrm>
            <a:off x="677334" y="1872343"/>
            <a:ext cx="9163352" cy="4169019"/>
          </a:xfrm>
        </p:spPr>
        <p:txBody>
          <a:bodyPr/>
          <a:lstStyle/>
          <a:p>
            <a:pPr marL="0" indent="0">
              <a:buNone/>
            </a:pPr>
            <a:r>
              <a:rPr lang="en-GB" sz="1800" b="1" i="0" u="none" strike="noStrike" baseline="0" dirty="0">
                <a:solidFill>
                  <a:srgbClr val="8D7221"/>
                </a:solidFill>
                <a:latin typeface="Verdana" panose="020B0604030504040204" pitchFamily="34" charset="0"/>
              </a:rPr>
              <a:t>Psalms 68:6</a:t>
            </a:r>
            <a:r>
              <a:rPr lang="en-GB" sz="1800" b="0" i="0" u="none" strike="noStrike" baseline="0" dirty="0">
                <a:solidFill>
                  <a:srgbClr val="292F33"/>
                </a:solidFill>
                <a:latin typeface="Verdana" panose="020B0604030504040204" pitchFamily="34" charset="0"/>
              </a:rPr>
              <a:t>  God </a:t>
            </a:r>
            <a:r>
              <a:rPr lang="en-GB" sz="1800" b="0" i="0" u="none" strike="noStrike" baseline="0" dirty="0" err="1">
                <a:solidFill>
                  <a:srgbClr val="292F33"/>
                </a:solidFill>
                <a:latin typeface="Verdana" panose="020B0604030504040204" pitchFamily="34" charset="0"/>
              </a:rPr>
              <a:t>setteth</a:t>
            </a:r>
            <a:r>
              <a:rPr lang="en-GB" sz="1800" b="0" i="0" u="none" strike="noStrike" baseline="0" dirty="0">
                <a:solidFill>
                  <a:srgbClr val="292F33"/>
                </a:solidFill>
                <a:latin typeface="Verdana" panose="020B0604030504040204" pitchFamily="34" charset="0"/>
              </a:rPr>
              <a:t> the solitary in families: he bringeth out those which are bound with chains: but the rebellious dwell in a dry </a:t>
            </a:r>
            <a:r>
              <a:rPr lang="en-GB" sz="1800" b="0" i="1" u="none" strike="noStrike" baseline="0" dirty="0">
                <a:solidFill>
                  <a:srgbClr val="757575"/>
                </a:solidFill>
                <a:latin typeface="Verdana" panose="020B0604030504040204" pitchFamily="34" charset="0"/>
              </a:rPr>
              <a:t>land.</a:t>
            </a:r>
            <a:r>
              <a:rPr lang="en-GB" sz="1800" b="0" i="0" u="none" strike="noStrike" baseline="0" dirty="0">
                <a:solidFill>
                  <a:srgbClr val="292F33"/>
                </a:solidFill>
                <a:latin typeface="Verdana" panose="020B0604030504040204" pitchFamily="34" charset="0"/>
              </a:rPr>
              <a:t> </a:t>
            </a:r>
          </a:p>
          <a:p>
            <a:pPr marR="0" algn="l" rtl="0"/>
            <a:r>
              <a:rPr lang="en-GB" sz="1800" b="0" i="0" u="none" strike="noStrike" baseline="0" dirty="0" err="1">
                <a:solidFill>
                  <a:srgbClr val="218282"/>
                </a:solidFill>
                <a:latin typeface="Verdana" panose="020B0604030504040204" pitchFamily="34" charset="0"/>
              </a:rPr>
              <a:t>Psa</a:t>
            </a:r>
            <a:r>
              <a:rPr lang="en-GB" sz="1800" b="0" i="0" u="none" strike="noStrike" baseline="0" dirty="0">
                <a:solidFill>
                  <a:srgbClr val="218282"/>
                </a:solidFill>
                <a:latin typeface="Verdana" panose="020B0604030504040204" pitchFamily="34" charset="0"/>
              </a:rPr>
              <a:t> 92:12</a:t>
            </a:r>
            <a:r>
              <a:rPr lang="en-GB" sz="1800" b="0" i="0" u="none" strike="noStrike" baseline="0" dirty="0">
                <a:solidFill>
                  <a:srgbClr val="292F33"/>
                </a:solidFill>
                <a:latin typeface="Verdana" panose="020B0604030504040204" pitchFamily="34" charset="0"/>
              </a:rPr>
              <a:t>  The righteous shall flourish like the palm tree: he shall grow like a cedar in Lebanon. </a:t>
            </a:r>
          </a:p>
          <a:p>
            <a:pPr marR="0" algn="l" rtl="0"/>
            <a:r>
              <a:rPr lang="en-GB" sz="1800" b="0" i="0" u="none" strike="noStrike" baseline="0" dirty="0" err="1">
                <a:solidFill>
                  <a:srgbClr val="218282"/>
                </a:solidFill>
                <a:latin typeface="Verdana" panose="020B0604030504040204" pitchFamily="34" charset="0"/>
              </a:rPr>
              <a:t>Psa</a:t>
            </a:r>
            <a:r>
              <a:rPr lang="en-GB" sz="1800" b="0" i="0" u="none" strike="noStrike" baseline="0" dirty="0">
                <a:solidFill>
                  <a:srgbClr val="218282"/>
                </a:solidFill>
                <a:latin typeface="Verdana" panose="020B0604030504040204" pitchFamily="34" charset="0"/>
              </a:rPr>
              <a:t> 92:13</a:t>
            </a:r>
            <a:r>
              <a:rPr lang="en-GB" sz="1800" b="0" i="0" u="none" strike="noStrike" baseline="0" dirty="0">
                <a:solidFill>
                  <a:srgbClr val="292F33"/>
                </a:solidFill>
                <a:latin typeface="Verdana" panose="020B0604030504040204" pitchFamily="34" charset="0"/>
              </a:rPr>
              <a:t>  Those that be planted in the house of the LORD shall flourish in the courts of our God. </a:t>
            </a:r>
          </a:p>
          <a:p>
            <a:pPr marR="0" algn="l" rtl="0"/>
            <a:r>
              <a:rPr lang="en-GB" sz="1800" b="0" i="0" u="none" strike="noStrike" baseline="0" dirty="0" err="1">
                <a:solidFill>
                  <a:srgbClr val="218282"/>
                </a:solidFill>
                <a:latin typeface="Verdana" panose="020B0604030504040204" pitchFamily="34" charset="0"/>
              </a:rPr>
              <a:t>Psa</a:t>
            </a:r>
            <a:r>
              <a:rPr lang="en-GB" sz="1800" b="0" i="0" u="none" strike="noStrike" baseline="0" dirty="0">
                <a:solidFill>
                  <a:srgbClr val="218282"/>
                </a:solidFill>
                <a:latin typeface="Verdana" panose="020B0604030504040204" pitchFamily="34" charset="0"/>
              </a:rPr>
              <a:t> 92:14</a:t>
            </a:r>
            <a:r>
              <a:rPr lang="en-GB" sz="1800" b="0" i="0" u="none" strike="noStrike" baseline="0" dirty="0">
                <a:solidFill>
                  <a:srgbClr val="292F33"/>
                </a:solidFill>
                <a:latin typeface="Verdana" panose="020B0604030504040204" pitchFamily="34" charset="0"/>
              </a:rPr>
              <a:t>  They shall still bring forth fruit in old age; they shall be fat and flourishing; </a:t>
            </a:r>
            <a:endParaRPr lang="en-US" dirty="0"/>
          </a:p>
        </p:txBody>
      </p:sp>
    </p:spTree>
    <p:extLst>
      <p:ext uri="{BB962C8B-B14F-4D97-AF65-F5344CB8AC3E}">
        <p14:creationId xmlns:p14="http://schemas.microsoft.com/office/powerpoint/2010/main" val="1475614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CF79F-89EF-4F1A-887C-5180B68BF53F}"/>
              </a:ext>
            </a:extLst>
          </p:cNvPr>
          <p:cNvSpPr>
            <a:spLocks noGrp="1"/>
          </p:cNvSpPr>
          <p:nvPr>
            <p:ph type="title"/>
          </p:nvPr>
        </p:nvSpPr>
        <p:spPr>
          <a:xfrm>
            <a:off x="677334" y="348343"/>
            <a:ext cx="8596668" cy="46829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9E6E087-62DC-4AC1-A312-F75AB610AE2F}"/>
              </a:ext>
            </a:extLst>
          </p:cNvPr>
          <p:cNvSpPr>
            <a:spLocks noGrp="1"/>
          </p:cNvSpPr>
          <p:nvPr>
            <p:ph idx="1"/>
          </p:nvPr>
        </p:nvSpPr>
        <p:spPr>
          <a:xfrm>
            <a:off x="677334" y="986971"/>
            <a:ext cx="8596668" cy="5054391"/>
          </a:xfrm>
        </p:spPr>
        <p:txBody>
          <a:bodyPr/>
          <a:lstStyle/>
          <a:p>
            <a:r>
              <a:rPr lang="en-US" dirty="0"/>
              <a:t>MEMBERSHIP</a:t>
            </a:r>
          </a:p>
          <a:p>
            <a:r>
              <a:rPr lang="en-US" dirty="0"/>
              <a:t>PROCESS</a:t>
            </a:r>
          </a:p>
          <a:p>
            <a:r>
              <a:rPr lang="en-US" dirty="0"/>
              <a:t>PRODUCT/PERSON</a:t>
            </a:r>
          </a:p>
          <a:p>
            <a:r>
              <a:rPr lang="en-US" dirty="0"/>
              <a:t>POSTING/ASSIGNMENTS</a:t>
            </a:r>
          </a:p>
        </p:txBody>
      </p:sp>
    </p:spTree>
    <p:extLst>
      <p:ext uri="{BB962C8B-B14F-4D97-AF65-F5344CB8AC3E}">
        <p14:creationId xmlns:p14="http://schemas.microsoft.com/office/powerpoint/2010/main" val="2203007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45D09-F3E3-4E9E-BBE0-E787F0FDBD2E}"/>
              </a:ext>
            </a:extLst>
          </p:cNvPr>
          <p:cNvSpPr>
            <a:spLocks noGrp="1"/>
          </p:cNvSpPr>
          <p:nvPr>
            <p:ph type="title"/>
          </p:nvPr>
        </p:nvSpPr>
        <p:spPr>
          <a:xfrm>
            <a:off x="677334" y="609600"/>
            <a:ext cx="8596668" cy="522514"/>
          </a:xfrm>
        </p:spPr>
        <p:txBody>
          <a:bodyPr>
            <a:normAutofit fontScale="90000"/>
          </a:bodyPr>
          <a:lstStyle/>
          <a:p>
            <a:r>
              <a:rPr lang="en-US" dirty="0"/>
              <a:t>CHARACTERISTICS OF A FAITHFUL MEMBER</a:t>
            </a:r>
          </a:p>
        </p:txBody>
      </p:sp>
      <p:sp>
        <p:nvSpPr>
          <p:cNvPr id="3" name="Content Placeholder 2">
            <a:extLst>
              <a:ext uri="{FF2B5EF4-FFF2-40B4-BE49-F238E27FC236}">
                <a16:creationId xmlns:a16="http://schemas.microsoft.com/office/drawing/2014/main" id="{902A018F-85D2-4F96-B850-BDC082DF5E5C}"/>
              </a:ext>
            </a:extLst>
          </p:cNvPr>
          <p:cNvSpPr>
            <a:spLocks noGrp="1"/>
          </p:cNvSpPr>
          <p:nvPr>
            <p:ph idx="1"/>
          </p:nvPr>
        </p:nvSpPr>
        <p:spPr>
          <a:xfrm>
            <a:off x="677333" y="1306287"/>
            <a:ext cx="9627809" cy="4735076"/>
          </a:xfrm>
        </p:spPr>
        <p:txBody>
          <a:bodyPr/>
          <a:lstStyle/>
          <a:p>
            <a:r>
              <a:rPr lang="en-US" dirty="0"/>
              <a:t>1. LOYALTY</a:t>
            </a:r>
          </a:p>
          <a:p>
            <a:r>
              <a:rPr lang="en-US" dirty="0"/>
              <a:t>2. CONSTANCY</a:t>
            </a:r>
          </a:p>
          <a:p>
            <a:r>
              <a:rPr lang="en-US" dirty="0"/>
              <a:t>3. TRUENESS</a:t>
            </a:r>
          </a:p>
          <a:p>
            <a:r>
              <a:rPr lang="en-US" dirty="0"/>
              <a:t>4. DEPENDABILITY</a:t>
            </a:r>
          </a:p>
          <a:p>
            <a:r>
              <a:rPr lang="en-US" dirty="0"/>
              <a:t>5. FIDELITY</a:t>
            </a:r>
          </a:p>
          <a:p>
            <a:r>
              <a:rPr lang="en-US" dirty="0"/>
              <a:t>6. DEDICATION</a:t>
            </a:r>
          </a:p>
          <a:p>
            <a:r>
              <a:rPr lang="en-US" dirty="0"/>
              <a:t>7. TRUSTWORTHY</a:t>
            </a:r>
          </a:p>
          <a:p>
            <a:r>
              <a:rPr lang="en-US" dirty="0"/>
              <a:t>8. FIRMNESS IN ADHERANCE TO PROMISES OR KEEPING TO INSTUCTIONS AND DUTY</a:t>
            </a:r>
          </a:p>
          <a:p>
            <a:r>
              <a:rPr lang="en-US" dirty="0"/>
              <a:t>9. SENDABLE</a:t>
            </a:r>
          </a:p>
          <a:p>
            <a:r>
              <a:rPr lang="en-US" dirty="0"/>
              <a:t>10. BENDABLE</a:t>
            </a:r>
          </a:p>
          <a:p>
            <a:r>
              <a:rPr lang="en-US" dirty="0"/>
              <a:t>11. BINDABLE</a:t>
            </a:r>
          </a:p>
        </p:txBody>
      </p:sp>
    </p:spTree>
    <p:extLst>
      <p:ext uri="{BB962C8B-B14F-4D97-AF65-F5344CB8AC3E}">
        <p14:creationId xmlns:p14="http://schemas.microsoft.com/office/powerpoint/2010/main" val="692692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717FE-7CBB-4C70-B0D0-C460D0139F78}"/>
              </a:ext>
            </a:extLst>
          </p:cNvPr>
          <p:cNvSpPr>
            <a:spLocks noGrp="1"/>
          </p:cNvSpPr>
          <p:nvPr>
            <p:ph type="title"/>
          </p:nvPr>
        </p:nvSpPr>
        <p:spPr/>
        <p:txBody>
          <a:bodyPr/>
          <a:lstStyle/>
          <a:p>
            <a:r>
              <a:rPr lang="en-US" dirty="0"/>
              <a:t>2 PETER 1:10, 1 COR. 4:2</a:t>
            </a:r>
          </a:p>
        </p:txBody>
      </p:sp>
      <p:sp>
        <p:nvSpPr>
          <p:cNvPr id="3" name="Content Placeholder 2">
            <a:extLst>
              <a:ext uri="{FF2B5EF4-FFF2-40B4-BE49-F238E27FC236}">
                <a16:creationId xmlns:a16="http://schemas.microsoft.com/office/drawing/2014/main" id="{0E1022F3-08E7-4247-A7F3-37FED87CA65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54275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D00C1-420C-457A-A204-7762C1B5A768}"/>
              </a:ext>
            </a:extLst>
          </p:cNvPr>
          <p:cNvSpPr>
            <a:spLocks noGrp="1"/>
          </p:cNvSpPr>
          <p:nvPr>
            <p:ph type="title"/>
          </p:nvPr>
        </p:nvSpPr>
        <p:spPr>
          <a:xfrm>
            <a:off x="677334" y="609600"/>
            <a:ext cx="8596668" cy="783771"/>
          </a:xfrm>
        </p:spPr>
        <p:txBody>
          <a:bodyPr/>
          <a:lstStyle/>
          <a:p>
            <a:r>
              <a:rPr lang="en-US" dirty="0"/>
              <a:t>Introduction</a:t>
            </a:r>
          </a:p>
        </p:txBody>
      </p:sp>
      <p:sp>
        <p:nvSpPr>
          <p:cNvPr id="3" name="Content Placeholder 2">
            <a:extLst>
              <a:ext uri="{FF2B5EF4-FFF2-40B4-BE49-F238E27FC236}">
                <a16:creationId xmlns:a16="http://schemas.microsoft.com/office/drawing/2014/main" id="{CDC5ECC5-F31B-4FB0-8B3A-36124BA63B4C}"/>
              </a:ext>
            </a:extLst>
          </p:cNvPr>
          <p:cNvSpPr>
            <a:spLocks noGrp="1"/>
          </p:cNvSpPr>
          <p:nvPr>
            <p:ph idx="1"/>
          </p:nvPr>
        </p:nvSpPr>
        <p:spPr>
          <a:xfrm>
            <a:off x="677334" y="1538515"/>
            <a:ext cx="8596668" cy="4502848"/>
          </a:xfrm>
        </p:spPr>
        <p:txBody>
          <a:bodyPr/>
          <a:lstStyle/>
          <a:p>
            <a:r>
              <a:rPr lang="en-US" dirty="0"/>
              <a:t>God ha s reserved a place for you under a calling and membership is your entry point in activating and taking your place and portion in that calling.</a:t>
            </a:r>
          </a:p>
          <a:p>
            <a:r>
              <a:rPr lang="en-US" dirty="0"/>
              <a:t>When God calls a man to head a work through the headship call, he also calls others to body and member the work. Church membership is a calling and not a choice. Hence, proximity is not the basis for the choice of church one attends but divine posting. Church membership is more than nearness of church or likeness of the pastor.</a:t>
            </a:r>
          </a:p>
        </p:txBody>
      </p:sp>
    </p:spTree>
    <p:extLst>
      <p:ext uri="{BB962C8B-B14F-4D97-AF65-F5344CB8AC3E}">
        <p14:creationId xmlns:p14="http://schemas.microsoft.com/office/powerpoint/2010/main" val="758162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6C2E5-E76F-47AE-8716-A4FF22FE056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22E9536-14E9-4B7E-867F-227F487D13BD}"/>
              </a:ext>
            </a:extLst>
          </p:cNvPr>
          <p:cNvSpPr>
            <a:spLocks noGrp="1"/>
          </p:cNvSpPr>
          <p:nvPr>
            <p:ph idx="1"/>
          </p:nvPr>
        </p:nvSpPr>
        <p:spPr/>
        <p:txBody>
          <a:bodyPr/>
          <a:lstStyle/>
          <a:p>
            <a:r>
              <a:rPr lang="en-US" dirty="0"/>
              <a:t>Looking at the two scriptures above, certain truths comes to bear:</a:t>
            </a:r>
          </a:p>
          <a:p>
            <a:r>
              <a:rPr lang="en-US" dirty="0"/>
              <a:t>THE PLANT</a:t>
            </a:r>
          </a:p>
          <a:p>
            <a:r>
              <a:rPr lang="en-US" dirty="0"/>
              <a:t>THE PLANTER</a:t>
            </a:r>
          </a:p>
          <a:p>
            <a:r>
              <a:rPr lang="en-US" dirty="0"/>
              <a:t>THE PLANTED</a:t>
            </a:r>
          </a:p>
          <a:p>
            <a:r>
              <a:rPr lang="en-US" dirty="0"/>
              <a:t>THE PLANTING</a:t>
            </a:r>
          </a:p>
        </p:txBody>
      </p:sp>
    </p:spTree>
    <p:extLst>
      <p:ext uri="{BB962C8B-B14F-4D97-AF65-F5344CB8AC3E}">
        <p14:creationId xmlns:p14="http://schemas.microsoft.com/office/powerpoint/2010/main" val="2852594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EA788-7F3A-4DDC-B3FE-FCF8DCB55C0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0F5F1AA-2046-47CB-A37D-3818B47459FB}"/>
              </a:ext>
            </a:extLst>
          </p:cNvPr>
          <p:cNvSpPr>
            <a:spLocks noGrp="1"/>
          </p:cNvSpPr>
          <p:nvPr>
            <p:ph idx="1"/>
          </p:nvPr>
        </p:nvSpPr>
        <p:spPr/>
        <p:txBody>
          <a:bodyPr/>
          <a:lstStyle/>
          <a:p>
            <a:r>
              <a:rPr lang="en-US" dirty="0"/>
              <a:t>THE PLANTER KNOWS WHICH GROUND OR SOIL IS SUITABLE FOR HIS SEEDS. NOT ALL SEEDS DO WELL ON ALL SOILS. YAM WOULD DECAY IN A SWAMPY SOIL WHEREAS RICE WOULD THRIVE GREATLY IN SAME.</a:t>
            </a:r>
          </a:p>
          <a:p>
            <a:r>
              <a:rPr lang="en-US" dirty="0"/>
              <a:t>THE CHURCH YOU ATTEND, LIKE THE SOIL WILL DETERMINE GROWTH OR DECAY OF DECAY. DESTINY DECAY IS STRATEGIC.</a:t>
            </a:r>
          </a:p>
          <a:p>
            <a:r>
              <a:rPr lang="en-US" dirty="0"/>
              <a:t>YIELDAGE IS SETTLED HERE. PSALMS 1:1-6 </a:t>
            </a:r>
          </a:p>
        </p:txBody>
      </p:sp>
    </p:spTree>
    <p:extLst>
      <p:ext uri="{BB962C8B-B14F-4D97-AF65-F5344CB8AC3E}">
        <p14:creationId xmlns:p14="http://schemas.microsoft.com/office/powerpoint/2010/main" val="2656927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B484-4A2B-4EDD-88B7-9DA47B4E843A}"/>
              </a:ext>
            </a:extLst>
          </p:cNvPr>
          <p:cNvSpPr>
            <a:spLocks noGrp="1"/>
          </p:cNvSpPr>
          <p:nvPr>
            <p:ph type="title"/>
          </p:nvPr>
        </p:nvSpPr>
        <p:spPr/>
        <p:txBody>
          <a:bodyPr/>
          <a:lstStyle/>
          <a:p>
            <a:r>
              <a:rPr lang="en-US" dirty="0"/>
              <a:t>BE PLANTED</a:t>
            </a:r>
          </a:p>
        </p:txBody>
      </p:sp>
      <p:sp>
        <p:nvSpPr>
          <p:cNvPr id="3" name="Content Placeholder 2">
            <a:extLst>
              <a:ext uri="{FF2B5EF4-FFF2-40B4-BE49-F238E27FC236}">
                <a16:creationId xmlns:a16="http://schemas.microsoft.com/office/drawing/2014/main" id="{3E353BD7-1B65-4323-B89D-5AE3075632BF}"/>
              </a:ext>
            </a:extLst>
          </p:cNvPr>
          <p:cNvSpPr>
            <a:spLocks noGrp="1"/>
          </p:cNvSpPr>
          <p:nvPr>
            <p:ph idx="1"/>
          </p:nvPr>
        </p:nvSpPr>
        <p:spPr>
          <a:xfrm>
            <a:off x="677334" y="1596571"/>
            <a:ext cx="8596668" cy="4444791"/>
          </a:xfrm>
        </p:spPr>
        <p:txBody>
          <a:bodyPr/>
          <a:lstStyle/>
          <a:p>
            <a:r>
              <a:rPr lang="en-US" dirty="0"/>
              <a:t>ONLY PLANTED TREES CAN GROW. NO MOBILE TREE SETTLES INTO DESTINY. SETTLE IN.</a:t>
            </a:r>
          </a:p>
          <a:p>
            <a:r>
              <a:rPr lang="en-US" dirty="0"/>
              <a:t>GOD BRINGS MEN INTO HOUSES FOR PREDETERMINED PURPOSES. IT MAY NOT LOOK LIKE WHERE YOU ARE COMING FROM OR WHAT YOU WANT BUT WHAT YOU NEED. BURN THE BRIDGES, ENMARK ON THE JOURNEY OF NO RETURN LIKE RUTH</a:t>
            </a:r>
          </a:p>
          <a:p>
            <a:endParaRPr lang="en-US" dirty="0"/>
          </a:p>
        </p:txBody>
      </p:sp>
    </p:spTree>
    <p:extLst>
      <p:ext uri="{BB962C8B-B14F-4D97-AF65-F5344CB8AC3E}">
        <p14:creationId xmlns:p14="http://schemas.microsoft.com/office/powerpoint/2010/main" val="1827045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32976-2B12-4FF1-80EB-2B8940241DE0}"/>
              </a:ext>
            </a:extLst>
          </p:cNvPr>
          <p:cNvSpPr>
            <a:spLocks noGrp="1"/>
          </p:cNvSpPr>
          <p:nvPr>
            <p:ph type="title"/>
          </p:nvPr>
        </p:nvSpPr>
        <p:spPr>
          <a:xfrm>
            <a:off x="677334" y="333830"/>
            <a:ext cx="8596668" cy="20319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64027C0-A05F-4C93-A7AA-7776E73E131E}"/>
              </a:ext>
            </a:extLst>
          </p:cNvPr>
          <p:cNvSpPr>
            <a:spLocks noGrp="1"/>
          </p:cNvSpPr>
          <p:nvPr>
            <p:ph idx="1"/>
          </p:nvPr>
        </p:nvSpPr>
        <p:spPr>
          <a:xfrm>
            <a:off x="677334" y="798286"/>
            <a:ext cx="9192380" cy="5725884"/>
          </a:xfrm>
        </p:spPr>
        <p:txBody>
          <a:bodyPr>
            <a:normAutofit/>
          </a:bodyPr>
          <a:lstStyle/>
          <a:p>
            <a:pPr marR="0" algn="l" rtl="0"/>
            <a:r>
              <a:rPr lang="en-GB" sz="1800" b="0" i="0" u="none" strike="noStrike" baseline="0" dirty="0" err="1">
                <a:solidFill>
                  <a:srgbClr val="218282"/>
                </a:solidFill>
                <a:latin typeface="Verdana" panose="020B0604030504040204" pitchFamily="34" charset="0"/>
              </a:rPr>
              <a:t>Psa</a:t>
            </a:r>
            <a:r>
              <a:rPr lang="en-GB" sz="1800" b="0" i="0" u="none" strike="noStrike" baseline="0" dirty="0">
                <a:solidFill>
                  <a:srgbClr val="218282"/>
                </a:solidFill>
                <a:latin typeface="Verdana" panose="020B0604030504040204" pitchFamily="34" charset="0"/>
              </a:rPr>
              <a:t> 45:10</a:t>
            </a:r>
            <a:r>
              <a:rPr lang="en-GB" sz="1800" b="0" i="0" u="none" strike="noStrike" baseline="0" dirty="0">
                <a:solidFill>
                  <a:srgbClr val="292F33"/>
                </a:solidFill>
                <a:latin typeface="Verdana" panose="020B0604030504040204" pitchFamily="34" charset="0"/>
              </a:rPr>
              <a:t>  Hearken, O daughter, and consider, and incline thine ear; forget also thine own people, and thy father's house; </a:t>
            </a:r>
          </a:p>
          <a:p>
            <a:pPr marR="0" algn="l" rtl="0"/>
            <a:r>
              <a:rPr lang="en-GB" sz="1800" b="0" i="0" u="none" strike="noStrike" baseline="0" dirty="0" err="1">
                <a:solidFill>
                  <a:srgbClr val="218282"/>
                </a:solidFill>
                <a:latin typeface="Verdana" panose="020B0604030504040204" pitchFamily="34" charset="0"/>
              </a:rPr>
              <a:t>Psa</a:t>
            </a:r>
            <a:r>
              <a:rPr lang="en-GB" sz="1800" b="0" i="0" u="none" strike="noStrike" baseline="0" dirty="0">
                <a:solidFill>
                  <a:srgbClr val="218282"/>
                </a:solidFill>
                <a:latin typeface="Verdana" panose="020B0604030504040204" pitchFamily="34" charset="0"/>
              </a:rPr>
              <a:t> 45:11</a:t>
            </a:r>
            <a:r>
              <a:rPr lang="en-GB" sz="1800" b="0" i="0" u="none" strike="noStrike" baseline="0" dirty="0">
                <a:solidFill>
                  <a:srgbClr val="292F33"/>
                </a:solidFill>
                <a:latin typeface="Verdana" panose="020B0604030504040204" pitchFamily="34" charset="0"/>
              </a:rPr>
              <a:t>  So shall the king greatly desire thy beauty: for he </a:t>
            </a:r>
            <a:r>
              <a:rPr lang="en-GB" sz="1800" b="0" i="1" u="none" strike="noStrike" baseline="0" dirty="0">
                <a:solidFill>
                  <a:srgbClr val="757575"/>
                </a:solidFill>
                <a:latin typeface="Verdana" panose="020B0604030504040204" pitchFamily="34" charset="0"/>
              </a:rPr>
              <a:t>is</a:t>
            </a:r>
            <a:r>
              <a:rPr lang="en-GB" sz="1800" b="0" i="0" u="none" strike="noStrike" baseline="0" dirty="0">
                <a:solidFill>
                  <a:srgbClr val="292F33"/>
                </a:solidFill>
                <a:latin typeface="Verdana" panose="020B0604030504040204" pitchFamily="34" charset="0"/>
              </a:rPr>
              <a:t> thy Lord; and worship thou him. </a:t>
            </a:r>
          </a:p>
          <a:p>
            <a:pPr marR="0" algn="l" rtl="0"/>
            <a:r>
              <a:rPr lang="en-GB" sz="1800" b="0" i="0" u="none" strike="noStrike" baseline="0" dirty="0" err="1">
                <a:solidFill>
                  <a:srgbClr val="218282"/>
                </a:solidFill>
                <a:latin typeface="Verdana" panose="020B0604030504040204" pitchFamily="34" charset="0"/>
              </a:rPr>
              <a:t>Psa</a:t>
            </a:r>
            <a:r>
              <a:rPr lang="en-GB" sz="1800" b="0" i="0" u="none" strike="noStrike" baseline="0" dirty="0">
                <a:solidFill>
                  <a:srgbClr val="218282"/>
                </a:solidFill>
                <a:latin typeface="Verdana" panose="020B0604030504040204" pitchFamily="34" charset="0"/>
              </a:rPr>
              <a:t> 45:12</a:t>
            </a:r>
            <a:r>
              <a:rPr lang="en-GB" sz="1800" b="0" i="0" u="none" strike="noStrike" baseline="0" dirty="0">
                <a:solidFill>
                  <a:srgbClr val="292F33"/>
                </a:solidFill>
                <a:latin typeface="Verdana" panose="020B0604030504040204" pitchFamily="34" charset="0"/>
              </a:rPr>
              <a:t>  And the daughter of Tyre </a:t>
            </a:r>
            <a:r>
              <a:rPr lang="en-GB" sz="1800" b="0" i="1" u="none" strike="noStrike" baseline="0" dirty="0">
                <a:solidFill>
                  <a:srgbClr val="757575"/>
                </a:solidFill>
                <a:latin typeface="Verdana" panose="020B0604030504040204" pitchFamily="34" charset="0"/>
              </a:rPr>
              <a:t>shall be there</a:t>
            </a:r>
            <a:r>
              <a:rPr lang="en-GB" sz="1800" b="0" i="0" u="none" strike="noStrike" baseline="0" dirty="0">
                <a:solidFill>
                  <a:srgbClr val="292F33"/>
                </a:solidFill>
                <a:latin typeface="Verdana" panose="020B0604030504040204" pitchFamily="34" charset="0"/>
              </a:rPr>
              <a:t> with a gift; </a:t>
            </a:r>
            <a:r>
              <a:rPr lang="en-GB" sz="1800" b="0" i="1" u="none" strike="noStrike" baseline="0" dirty="0">
                <a:solidFill>
                  <a:srgbClr val="757575"/>
                </a:solidFill>
                <a:latin typeface="Verdana" panose="020B0604030504040204" pitchFamily="34" charset="0"/>
              </a:rPr>
              <a:t>even</a:t>
            </a:r>
            <a:r>
              <a:rPr lang="en-GB" sz="1800" b="0" i="0" u="none" strike="noStrike" baseline="0" dirty="0">
                <a:solidFill>
                  <a:srgbClr val="292F33"/>
                </a:solidFill>
                <a:latin typeface="Verdana" panose="020B0604030504040204" pitchFamily="34" charset="0"/>
              </a:rPr>
              <a:t> the rich among the people shall intreat thy favour. </a:t>
            </a:r>
          </a:p>
          <a:p>
            <a:pPr marR="0" algn="l" rtl="0"/>
            <a:r>
              <a:rPr lang="en-GB" sz="1800" b="0" i="0" u="none" strike="noStrike" baseline="0" dirty="0" err="1">
                <a:solidFill>
                  <a:srgbClr val="218282"/>
                </a:solidFill>
                <a:latin typeface="Verdana" panose="020B0604030504040204" pitchFamily="34" charset="0"/>
              </a:rPr>
              <a:t>Psa</a:t>
            </a:r>
            <a:r>
              <a:rPr lang="en-GB" sz="1800" b="0" i="0" u="none" strike="noStrike" baseline="0" dirty="0">
                <a:solidFill>
                  <a:srgbClr val="218282"/>
                </a:solidFill>
                <a:latin typeface="Verdana" panose="020B0604030504040204" pitchFamily="34" charset="0"/>
              </a:rPr>
              <a:t> 45:13</a:t>
            </a:r>
            <a:r>
              <a:rPr lang="en-GB" sz="1800" b="0" i="0" u="none" strike="noStrike" baseline="0" dirty="0">
                <a:solidFill>
                  <a:srgbClr val="292F33"/>
                </a:solidFill>
                <a:latin typeface="Verdana" panose="020B0604030504040204" pitchFamily="34" charset="0"/>
              </a:rPr>
              <a:t>  The king's daughter </a:t>
            </a:r>
            <a:r>
              <a:rPr lang="en-GB" sz="1800" b="0" i="1" u="none" strike="noStrike" baseline="0" dirty="0">
                <a:solidFill>
                  <a:srgbClr val="757575"/>
                </a:solidFill>
                <a:latin typeface="Verdana" panose="020B0604030504040204" pitchFamily="34" charset="0"/>
              </a:rPr>
              <a:t>is</a:t>
            </a:r>
            <a:r>
              <a:rPr lang="en-GB" sz="1800" b="0" i="0" u="none" strike="noStrike" baseline="0" dirty="0">
                <a:solidFill>
                  <a:srgbClr val="292F33"/>
                </a:solidFill>
                <a:latin typeface="Verdana" panose="020B0604030504040204" pitchFamily="34" charset="0"/>
              </a:rPr>
              <a:t> all glorious within: her clothing </a:t>
            </a:r>
            <a:r>
              <a:rPr lang="en-GB" sz="1800" b="0" i="1" u="none" strike="noStrike" baseline="0" dirty="0">
                <a:solidFill>
                  <a:srgbClr val="757575"/>
                </a:solidFill>
                <a:latin typeface="Verdana" panose="020B0604030504040204" pitchFamily="34" charset="0"/>
              </a:rPr>
              <a:t>is</a:t>
            </a:r>
            <a:r>
              <a:rPr lang="en-GB" sz="1800" b="0" i="0" u="none" strike="noStrike" baseline="0" dirty="0">
                <a:solidFill>
                  <a:srgbClr val="292F33"/>
                </a:solidFill>
                <a:latin typeface="Verdana" panose="020B0604030504040204" pitchFamily="34" charset="0"/>
              </a:rPr>
              <a:t> of wrought gold. </a:t>
            </a:r>
          </a:p>
          <a:p>
            <a:pPr marR="0" algn="l" rtl="0"/>
            <a:r>
              <a:rPr lang="en-GB" sz="1800" b="0" i="0" u="none" strike="noStrike" baseline="0" dirty="0" err="1">
                <a:solidFill>
                  <a:srgbClr val="218282"/>
                </a:solidFill>
                <a:latin typeface="Verdana" panose="020B0604030504040204" pitchFamily="34" charset="0"/>
              </a:rPr>
              <a:t>Psa</a:t>
            </a:r>
            <a:r>
              <a:rPr lang="en-GB" sz="1800" b="0" i="0" u="none" strike="noStrike" baseline="0" dirty="0">
                <a:solidFill>
                  <a:srgbClr val="218282"/>
                </a:solidFill>
                <a:latin typeface="Verdana" panose="020B0604030504040204" pitchFamily="34" charset="0"/>
              </a:rPr>
              <a:t> 45:14</a:t>
            </a:r>
            <a:r>
              <a:rPr lang="en-GB" sz="1800" b="0" i="0" u="none" strike="noStrike" baseline="0" dirty="0">
                <a:solidFill>
                  <a:srgbClr val="292F33"/>
                </a:solidFill>
                <a:latin typeface="Verdana" panose="020B0604030504040204" pitchFamily="34" charset="0"/>
              </a:rPr>
              <a:t>  She shall be brought unto the king in raiment of needlework: the virgins her companions that follow her shall be brought unto thee. </a:t>
            </a:r>
          </a:p>
          <a:p>
            <a:pPr marR="0" algn="l" rtl="0"/>
            <a:r>
              <a:rPr lang="en-GB" sz="1800" b="0" i="0" u="none" strike="noStrike" baseline="0" dirty="0" err="1">
                <a:solidFill>
                  <a:srgbClr val="218282"/>
                </a:solidFill>
                <a:latin typeface="Verdana" panose="020B0604030504040204" pitchFamily="34" charset="0"/>
              </a:rPr>
              <a:t>Psa</a:t>
            </a:r>
            <a:r>
              <a:rPr lang="en-GB" sz="1800" b="0" i="0" u="none" strike="noStrike" baseline="0" dirty="0">
                <a:solidFill>
                  <a:srgbClr val="218282"/>
                </a:solidFill>
                <a:latin typeface="Verdana" panose="020B0604030504040204" pitchFamily="34" charset="0"/>
              </a:rPr>
              <a:t> 45:15</a:t>
            </a:r>
            <a:r>
              <a:rPr lang="en-GB" sz="1800" b="0" i="0" u="none" strike="noStrike" baseline="0" dirty="0">
                <a:solidFill>
                  <a:srgbClr val="292F33"/>
                </a:solidFill>
                <a:latin typeface="Verdana" panose="020B0604030504040204" pitchFamily="34" charset="0"/>
              </a:rPr>
              <a:t>  With gladness and rejoicing shall they be brought: they shall enter into the king's palace. </a:t>
            </a:r>
          </a:p>
          <a:p>
            <a:pPr marR="0" algn="l" rtl="0"/>
            <a:r>
              <a:rPr lang="en-GB" sz="1800" b="0" i="0" u="none" strike="noStrike" baseline="0" dirty="0" err="1">
                <a:solidFill>
                  <a:srgbClr val="218282"/>
                </a:solidFill>
                <a:latin typeface="Verdana" panose="020B0604030504040204" pitchFamily="34" charset="0"/>
              </a:rPr>
              <a:t>Psa</a:t>
            </a:r>
            <a:r>
              <a:rPr lang="en-GB" sz="1800" b="0" i="0" u="none" strike="noStrike" baseline="0" dirty="0">
                <a:solidFill>
                  <a:srgbClr val="218282"/>
                </a:solidFill>
                <a:latin typeface="Verdana" panose="020B0604030504040204" pitchFamily="34" charset="0"/>
              </a:rPr>
              <a:t> 45:16</a:t>
            </a:r>
            <a:r>
              <a:rPr lang="en-GB" sz="1800" b="0" i="0" u="none" strike="noStrike" baseline="0" dirty="0">
                <a:solidFill>
                  <a:srgbClr val="292F33"/>
                </a:solidFill>
                <a:latin typeface="Verdana" panose="020B0604030504040204" pitchFamily="34" charset="0"/>
              </a:rPr>
              <a:t>  Instead of thy fathers shall be thy children, whom thou mayest make princes in all the earth. </a:t>
            </a:r>
            <a:endParaRPr lang="en-US" dirty="0"/>
          </a:p>
        </p:txBody>
      </p:sp>
    </p:spTree>
    <p:extLst>
      <p:ext uri="{BB962C8B-B14F-4D97-AF65-F5344CB8AC3E}">
        <p14:creationId xmlns:p14="http://schemas.microsoft.com/office/powerpoint/2010/main" val="3094778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90BEC-0938-41BD-96D6-7E4CBCF0916E}"/>
              </a:ext>
            </a:extLst>
          </p:cNvPr>
          <p:cNvSpPr>
            <a:spLocks noGrp="1"/>
          </p:cNvSpPr>
          <p:nvPr>
            <p:ph type="title"/>
          </p:nvPr>
        </p:nvSpPr>
        <p:spPr>
          <a:xfrm>
            <a:off x="677334" y="609600"/>
            <a:ext cx="9279466" cy="1320800"/>
          </a:xfrm>
        </p:spPr>
        <p:txBody>
          <a:bodyPr/>
          <a:lstStyle/>
          <a:p>
            <a:r>
              <a:rPr lang="en-US" dirty="0"/>
              <a:t>YOU ARE AN IMPORTANT PART OF THE LOCAL CHURCH</a:t>
            </a:r>
          </a:p>
        </p:txBody>
      </p:sp>
      <p:sp>
        <p:nvSpPr>
          <p:cNvPr id="3" name="Content Placeholder 2">
            <a:extLst>
              <a:ext uri="{FF2B5EF4-FFF2-40B4-BE49-F238E27FC236}">
                <a16:creationId xmlns:a16="http://schemas.microsoft.com/office/drawing/2014/main" id="{16246D27-AB37-4E61-8CF9-081E2A360CFF}"/>
              </a:ext>
            </a:extLst>
          </p:cNvPr>
          <p:cNvSpPr>
            <a:spLocks noGrp="1"/>
          </p:cNvSpPr>
          <p:nvPr>
            <p:ph idx="1"/>
          </p:nvPr>
        </p:nvSpPr>
        <p:spPr/>
        <p:txBody>
          <a:bodyPr/>
          <a:lstStyle/>
          <a:p>
            <a:r>
              <a:rPr lang="en-US" dirty="0"/>
              <a:t>EVERY BLOCK IN A BUILDING IS IMPORTANT AND THE BEAUTY IS IN THE COMPANY OF OTHER BLOCKS. NO PART OF THE BODY IS USELESS. </a:t>
            </a:r>
          </a:p>
          <a:p>
            <a:r>
              <a:rPr lang="en-US" dirty="0"/>
              <a:t>YOU ARE AS IMPORTANT AS ANY PART OF THE BODY.</a:t>
            </a:r>
          </a:p>
        </p:txBody>
      </p:sp>
    </p:spTree>
    <p:extLst>
      <p:ext uri="{BB962C8B-B14F-4D97-AF65-F5344CB8AC3E}">
        <p14:creationId xmlns:p14="http://schemas.microsoft.com/office/powerpoint/2010/main" val="797276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4AFB0-4B42-473B-8F3A-17034AC3A2D0}"/>
              </a:ext>
            </a:extLst>
          </p:cNvPr>
          <p:cNvSpPr>
            <a:spLocks noGrp="1"/>
          </p:cNvSpPr>
          <p:nvPr>
            <p:ph type="title"/>
          </p:nvPr>
        </p:nvSpPr>
        <p:spPr>
          <a:xfrm>
            <a:off x="677334" y="609600"/>
            <a:ext cx="8596668" cy="812800"/>
          </a:xfrm>
        </p:spPr>
        <p:txBody>
          <a:bodyPr/>
          <a:lstStyle/>
          <a:p>
            <a:r>
              <a:rPr lang="en-US" dirty="0"/>
              <a:t>HOW TO EXERCISE MEMBERSHIP</a:t>
            </a:r>
          </a:p>
        </p:txBody>
      </p:sp>
      <p:sp>
        <p:nvSpPr>
          <p:cNvPr id="3" name="Content Placeholder 2">
            <a:extLst>
              <a:ext uri="{FF2B5EF4-FFF2-40B4-BE49-F238E27FC236}">
                <a16:creationId xmlns:a16="http://schemas.microsoft.com/office/drawing/2014/main" id="{8728E3D1-7DB6-4AC4-939B-DA79D28ED441}"/>
              </a:ext>
            </a:extLst>
          </p:cNvPr>
          <p:cNvSpPr>
            <a:spLocks noGrp="1"/>
          </p:cNvSpPr>
          <p:nvPr>
            <p:ph idx="1"/>
          </p:nvPr>
        </p:nvSpPr>
        <p:spPr>
          <a:xfrm>
            <a:off x="677333" y="1422400"/>
            <a:ext cx="9439123" cy="5297713"/>
          </a:xfrm>
        </p:spPr>
        <p:txBody>
          <a:bodyPr>
            <a:normAutofit/>
          </a:bodyPr>
          <a:lstStyle/>
          <a:p>
            <a:r>
              <a:rPr lang="en-US" sz="2800" dirty="0"/>
              <a:t>SET YOUR EYES ON THE PRICE. GO FOR THE PRIZE.</a:t>
            </a:r>
          </a:p>
          <a:p>
            <a:pPr marL="0" indent="0">
              <a:buNone/>
            </a:pPr>
            <a:r>
              <a:rPr lang="en-US" dirty="0"/>
              <a:t>THIS IS BECAUSE YOUR MEMBERSHIP PROVIDES THE PLATFORM FOR YOUR DESTINY TO HAPPEN. HENCE, YOU MUST ELIMINATE EVERY FORMS OF DISTRACTIONS AND WRONG ATTRACTIONS. </a:t>
            </a:r>
          </a:p>
          <a:p>
            <a:pPr marL="0" indent="0">
              <a:buNone/>
            </a:pPr>
            <a:r>
              <a:rPr lang="en-US" dirty="0"/>
              <a:t>JOSHUA AND CALEB ALONG SIDE OTHERS OF THEIR GENERATION SERVED UNDER MOSES BUT HAD DIFFERENT OUTCOMES. </a:t>
            </a:r>
          </a:p>
          <a:p>
            <a:pPr marL="0" indent="0">
              <a:buNone/>
            </a:pPr>
            <a:r>
              <a:rPr lang="en-US" dirty="0"/>
              <a:t>PAY THE PRICE TO PROCURE THE RIGHT HEART AND RIGHT SPIRIT. A GOOD SPIRIT MAY NOT NECESSARILY BE A RIGHT ONE.</a:t>
            </a:r>
          </a:p>
          <a:p>
            <a:pPr marL="0" indent="0">
              <a:buNone/>
            </a:pPr>
            <a:r>
              <a:rPr lang="en-US" dirty="0"/>
              <a:t>DON’T COMPALIN, GRUMBLE OR MURMUR. JUST FOLLOW. OTHERS MAY ACCEPT CONCESSIONS AND EMBRACE CONVINIENCE BUT NOT YOU. GO FOR THE PRIZE OF THE HIGH CALLING WITHIN YOUR DIVINE POSTING UNDER THE GRACE OF THE HOUSE.</a:t>
            </a:r>
          </a:p>
          <a:p>
            <a:pPr marL="0" indent="0">
              <a:buNone/>
            </a:pPr>
            <a:r>
              <a:rPr lang="en-US" dirty="0"/>
              <a:t>PAY THE PRICE OF CONTINUOUS QULIFICATION. QUALIFY YOURSELF FOR DIVINE ASSIGNMENTS AND RESPONSIBILTY. </a:t>
            </a:r>
          </a:p>
          <a:p>
            <a:pPr marL="0" indent="0">
              <a:buNone/>
            </a:pPr>
            <a:r>
              <a:rPr lang="en-US" dirty="0"/>
              <a:t>THE REWARD FOR WORK IS MORE WORK. GET MORE WORK DONE TO GET MORE WORK.</a:t>
            </a:r>
          </a:p>
        </p:txBody>
      </p:sp>
    </p:spTree>
    <p:extLst>
      <p:ext uri="{BB962C8B-B14F-4D97-AF65-F5344CB8AC3E}">
        <p14:creationId xmlns:p14="http://schemas.microsoft.com/office/powerpoint/2010/main" val="274439377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137</TotalTime>
  <Words>1261</Words>
  <Application>Microsoft Office PowerPoint</Application>
  <PresentationFormat>Widescreen</PresentationFormat>
  <Paragraphs>92</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Trebuchet MS</vt:lpstr>
      <vt:lpstr>Verdana</vt:lpstr>
      <vt:lpstr>Wingdings 3</vt:lpstr>
      <vt:lpstr>Facet</vt:lpstr>
      <vt:lpstr>REMNANT CHRISTIAN NETWORK</vt:lpstr>
      <vt:lpstr>TOPIC: CALLING OF CHURCH MEMEBERSHIP</vt:lpstr>
      <vt:lpstr>Introduction</vt:lpstr>
      <vt:lpstr>PowerPoint Presentation</vt:lpstr>
      <vt:lpstr>PowerPoint Presentation</vt:lpstr>
      <vt:lpstr>BE PLANTED</vt:lpstr>
      <vt:lpstr>PowerPoint Presentation</vt:lpstr>
      <vt:lpstr>YOU ARE AN IMPORTANT PART OF THE LOCAL CHURCH</vt:lpstr>
      <vt:lpstr>HOW TO EXERCISE MEMBERSHIP</vt:lpstr>
      <vt:lpstr>MINDSET OF A TRUE SON/DAUGHTER</vt:lpstr>
      <vt:lpstr>ACCEPT AND SUBMIT UNDER THE HEADMAN</vt:lpstr>
      <vt:lpstr>ACCEPT THE STRUCTURES AND PHILOSOPHIES OF THE HOUSE AND DEFEND IT</vt:lpstr>
      <vt:lpstr>ATTEND ALL MEETINGS</vt:lpstr>
      <vt:lpstr>QUALIFY YOURSELF FOR ASSIGNMENTS AND DUTIES</vt:lpstr>
      <vt:lpstr>PowerPoint Presentation</vt:lpstr>
      <vt:lpstr>GIVE YOUR SUBSTANCE</vt:lpstr>
      <vt:lpstr>FAITHFULNESS AND DELIGENCE</vt:lpstr>
      <vt:lpstr>PowerPoint Presentation</vt:lpstr>
      <vt:lpstr>PowerPoint Presentation</vt:lpstr>
      <vt:lpstr>PowerPoint Presentation</vt:lpstr>
      <vt:lpstr>CHARACTERISTICS OF A FAITHFUL MEMBER</vt:lpstr>
      <vt:lpstr>2 PETER 1:10, 1 COR. 4:2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REMNANT CHRISTIAN NETWORK</dc:title>
  <dc:creator>PC</dc:creator>
  <cp:lastModifiedBy>PC</cp:lastModifiedBy>
  <cp:revision>4</cp:revision>
  <dcterms:created xsi:type="dcterms:W3CDTF">2021-10-16T12:40:22Z</dcterms:created>
  <dcterms:modified xsi:type="dcterms:W3CDTF">2021-10-17T23:21:59Z</dcterms:modified>
</cp:coreProperties>
</file>