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2"/>
  </p:notesMasterIdLst>
  <p:sldIdLst>
    <p:sldId id="256" r:id="rId2"/>
    <p:sldId id="279" r:id="rId3"/>
    <p:sldId id="257" r:id="rId4"/>
    <p:sldId id="258" r:id="rId5"/>
    <p:sldId id="261" r:id="rId6"/>
    <p:sldId id="260" r:id="rId7"/>
    <p:sldId id="265" r:id="rId8"/>
    <p:sldId id="267" r:id="rId9"/>
    <p:sldId id="268" r:id="rId10"/>
    <p:sldId id="269" r:id="rId11"/>
    <p:sldId id="270" r:id="rId12"/>
    <p:sldId id="271" r:id="rId13"/>
    <p:sldId id="272" r:id="rId14"/>
    <p:sldId id="273" r:id="rId15"/>
    <p:sldId id="274" r:id="rId16"/>
    <p:sldId id="266" r:id="rId17"/>
    <p:sldId id="275" r:id="rId18"/>
    <p:sldId id="276" r:id="rId19"/>
    <p:sldId id="277" r:id="rId20"/>
    <p:sldId id="278"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B7CAACBE-E37E-4C0F-897F-4BF82002AC02}">
          <p14:sldIdLst>
            <p14:sldId id="256"/>
            <p14:sldId id="279"/>
            <p14:sldId id="257"/>
            <p14:sldId id="258"/>
            <p14:sldId id="261"/>
            <p14:sldId id="260"/>
            <p14:sldId id="265"/>
            <p14:sldId id="267"/>
            <p14:sldId id="268"/>
            <p14:sldId id="269"/>
            <p14:sldId id="270"/>
            <p14:sldId id="271"/>
            <p14:sldId id="272"/>
            <p14:sldId id="273"/>
            <p14:sldId id="274"/>
            <p14:sldId id="266"/>
            <p14:sldId id="275"/>
            <p14:sldId id="276"/>
            <p14:sldId id="277"/>
            <p14:sldId id="27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3" d="100"/>
          <a:sy n="63" d="100"/>
        </p:scale>
        <p:origin x="102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395919-6997-4EC5-A661-A3622DE85DAB}" type="datetimeFigureOut">
              <a:rPr lang="en-US" smtClean="0"/>
              <a:t>11/12/2021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3731E7-F5BD-4B43-A0C6-734DEE47E25A}" type="slidenum">
              <a:rPr lang="en-US" smtClean="0"/>
              <a:t>‹#›</a:t>
            </a:fld>
            <a:endParaRPr lang="en-US"/>
          </a:p>
        </p:txBody>
      </p:sp>
    </p:spTree>
    <p:extLst>
      <p:ext uri="{BB962C8B-B14F-4D97-AF65-F5344CB8AC3E}">
        <p14:creationId xmlns:p14="http://schemas.microsoft.com/office/powerpoint/2010/main" val="3841832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11/12/2021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11/12/2021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B689D-2562-4BC3-9B56-4A4F3B0E4C0E}"/>
              </a:ext>
            </a:extLst>
          </p:cNvPr>
          <p:cNvSpPr>
            <a:spLocks noGrp="1"/>
          </p:cNvSpPr>
          <p:nvPr>
            <p:ph type="ctrTitle"/>
          </p:nvPr>
        </p:nvSpPr>
        <p:spPr>
          <a:xfrm>
            <a:off x="1507068" y="1157288"/>
            <a:ext cx="7766936" cy="2028823"/>
          </a:xfrm>
        </p:spPr>
        <p:txBody>
          <a:bodyPr/>
          <a:lstStyle/>
          <a:p>
            <a:pPr algn="ctr"/>
            <a:r>
              <a:rPr lang="en-US" dirty="0"/>
              <a:t>REMNANT CHRISTIAN NETWORK</a:t>
            </a:r>
          </a:p>
        </p:txBody>
      </p:sp>
      <p:sp>
        <p:nvSpPr>
          <p:cNvPr id="3" name="Subtitle 2">
            <a:extLst>
              <a:ext uri="{FF2B5EF4-FFF2-40B4-BE49-F238E27FC236}">
                <a16:creationId xmlns:a16="http://schemas.microsoft.com/office/drawing/2014/main" id="{A9561AD0-BD2C-4227-B578-FFAE948D395E}"/>
              </a:ext>
            </a:extLst>
          </p:cNvPr>
          <p:cNvSpPr>
            <a:spLocks noGrp="1"/>
          </p:cNvSpPr>
          <p:nvPr>
            <p:ph type="subTitle" idx="1"/>
          </p:nvPr>
        </p:nvSpPr>
        <p:spPr>
          <a:xfrm>
            <a:off x="771526" y="3314701"/>
            <a:ext cx="9458324" cy="1833032"/>
          </a:xfrm>
        </p:spPr>
        <p:txBody>
          <a:bodyPr>
            <a:normAutofit fontScale="55000" lnSpcReduction="20000"/>
          </a:bodyPr>
          <a:lstStyle/>
          <a:p>
            <a:pPr algn="ctr"/>
            <a:r>
              <a:rPr lang="en-US" sz="9000" b="1" dirty="0"/>
              <a:t>LEADERSHIP TRAINING FORUM</a:t>
            </a:r>
          </a:p>
          <a:p>
            <a:pPr algn="ctr"/>
            <a:r>
              <a:rPr lang="en-US" sz="9000" b="1" dirty="0"/>
              <a:t>STREAM 1:21</a:t>
            </a:r>
          </a:p>
          <a:p>
            <a:endParaRPr lang="en-US" dirty="0"/>
          </a:p>
        </p:txBody>
      </p:sp>
    </p:spTree>
    <p:extLst>
      <p:ext uri="{BB962C8B-B14F-4D97-AF65-F5344CB8AC3E}">
        <p14:creationId xmlns:p14="http://schemas.microsoft.com/office/powerpoint/2010/main" val="465396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CE137-324E-4E79-9158-508F55ADF7AE}"/>
              </a:ext>
            </a:extLst>
          </p:cNvPr>
          <p:cNvSpPr>
            <a:spLocks noGrp="1"/>
          </p:cNvSpPr>
          <p:nvPr>
            <p:ph type="title"/>
          </p:nvPr>
        </p:nvSpPr>
        <p:spPr>
          <a:xfrm>
            <a:off x="677334" y="243840"/>
            <a:ext cx="9030546" cy="685800"/>
          </a:xfrm>
        </p:spPr>
        <p:txBody>
          <a:bodyPr/>
          <a:lstStyle/>
          <a:p>
            <a:r>
              <a:rPr lang="en-US" dirty="0"/>
              <a:t>REWARDS OF FAITHFUNESS AND DELIGENCE</a:t>
            </a:r>
          </a:p>
        </p:txBody>
      </p:sp>
      <p:sp>
        <p:nvSpPr>
          <p:cNvPr id="3" name="Content Placeholder 2">
            <a:extLst>
              <a:ext uri="{FF2B5EF4-FFF2-40B4-BE49-F238E27FC236}">
                <a16:creationId xmlns:a16="http://schemas.microsoft.com/office/drawing/2014/main" id="{7F529BE1-FD5A-41AF-B823-C204C33CBFCB}"/>
              </a:ext>
            </a:extLst>
          </p:cNvPr>
          <p:cNvSpPr>
            <a:spLocks noGrp="1"/>
          </p:cNvSpPr>
          <p:nvPr>
            <p:ph idx="1"/>
          </p:nvPr>
        </p:nvSpPr>
        <p:spPr>
          <a:xfrm>
            <a:off x="677334" y="1264920"/>
            <a:ext cx="10386906" cy="4983479"/>
          </a:xfrm>
        </p:spPr>
        <p:txBody>
          <a:bodyPr>
            <a:normAutofit fontScale="92500"/>
          </a:bodyPr>
          <a:lstStyle/>
          <a:p>
            <a:r>
              <a:rPr lang="en-US" sz="2800" dirty="0"/>
              <a:t>IT QUALIFIES YOU FOR DIVINE ELECTION</a:t>
            </a:r>
          </a:p>
          <a:p>
            <a:r>
              <a:rPr lang="en-US" sz="2800" dirty="0"/>
              <a:t>IT UNLEASHES YOUR HIDDEN POTENTIALS AND GIFTS</a:t>
            </a:r>
          </a:p>
          <a:p>
            <a:r>
              <a:rPr lang="en-US" sz="2800" dirty="0"/>
              <a:t>IT ENLARGES YOUR CAPACITY</a:t>
            </a:r>
          </a:p>
          <a:p>
            <a:r>
              <a:rPr lang="en-US" sz="2800" dirty="0"/>
              <a:t>IT CREATES ENTRY POINTS INTO YOUR CALLING AND DESTINY ON TIME: TIMOTHY</a:t>
            </a:r>
          </a:p>
          <a:p>
            <a:r>
              <a:rPr lang="en-US" sz="2800" dirty="0"/>
              <a:t>IT INCREASES YOUR SENSITIVITY</a:t>
            </a:r>
          </a:p>
          <a:p>
            <a:r>
              <a:rPr lang="en-US" sz="2800" dirty="0"/>
              <a:t>IT QUALIFIES YOUN FOR AND UNFOLDS YOUR NEXT LEVEL IN GOD AND DESTINY.</a:t>
            </a:r>
          </a:p>
          <a:p>
            <a:r>
              <a:rPr lang="en-US" sz="2800" dirty="0"/>
              <a:t>IT BRINGS DEEPER AND BRIGHTER LEVELS OF BLESSINGS ON YOU.</a:t>
            </a:r>
          </a:p>
          <a:p>
            <a:r>
              <a:rPr lang="en-US" sz="2800" dirty="0"/>
              <a:t>IT OPENS DOORS OF GREATNESS TO YOU</a:t>
            </a:r>
            <a:r>
              <a:rPr lang="en-US" dirty="0"/>
              <a:t>.</a:t>
            </a:r>
          </a:p>
          <a:p>
            <a:endParaRPr lang="en-US" dirty="0"/>
          </a:p>
        </p:txBody>
      </p:sp>
    </p:spTree>
    <p:extLst>
      <p:ext uri="{BB962C8B-B14F-4D97-AF65-F5344CB8AC3E}">
        <p14:creationId xmlns:p14="http://schemas.microsoft.com/office/powerpoint/2010/main" val="4009145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5D3F2-70BC-4559-9C54-EC4D9DF7FF45}"/>
              </a:ext>
            </a:extLst>
          </p:cNvPr>
          <p:cNvSpPr>
            <a:spLocks noGrp="1"/>
          </p:cNvSpPr>
          <p:nvPr>
            <p:ph type="title"/>
          </p:nvPr>
        </p:nvSpPr>
        <p:spPr>
          <a:xfrm>
            <a:off x="677334" y="609600"/>
            <a:ext cx="8596668" cy="33528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6BB9E43-FEFA-4B83-8803-765F530DEF86}"/>
              </a:ext>
            </a:extLst>
          </p:cNvPr>
          <p:cNvSpPr>
            <a:spLocks noGrp="1"/>
          </p:cNvSpPr>
          <p:nvPr>
            <p:ph idx="1"/>
          </p:nvPr>
        </p:nvSpPr>
        <p:spPr>
          <a:xfrm>
            <a:off x="677334" y="1082041"/>
            <a:ext cx="9365826" cy="4959322"/>
          </a:xfrm>
        </p:spPr>
        <p:txBody>
          <a:bodyPr>
            <a:normAutofit/>
          </a:bodyPr>
          <a:lstStyle/>
          <a:p>
            <a:pPr marR="0" algn="l" rtl="0"/>
            <a:r>
              <a:rPr lang="en-GB" sz="2800" b="0" i="0" u="none" strike="noStrike" baseline="0" dirty="0">
                <a:solidFill>
                  <a:srgbClr val="218282"/>
                </a:solidFill>
                <a:latin typeface="Verdana" panose="020B0604030504040204" pitchFamily="34" charset="0"/>
              </a:rPr>
              <a:t>2Pe 1:10</a:t>
            </a:r>
            <a:r>
              <a:rPr lang="en-GB" sz="2800" b="0" i="0" u="none" strike="noStrike" baseline="0" dirty="0">
                <a:solidFill>
                  <a:srgbClr val="292F33"/>
                </a:solidFill>
                <a:latin typeface="Verdana" panose="020B0604030504040204" pitchFamily="34" charset="0"/>
              </a:rPr>
              <a:t>  Wherefore the rather, brethren, give diligence to make your calling and election sure: for if ye do these things, ye shall never fall: </a:t>
            </a:r>
          </a:p>
          <a:p>
            <a:pPr marR="0" algn="l" rtl="0"/>
            <a:r>
              <a:rPr lang="en-GB" sz="2800" b="0" i="0" u="none" strike="noStrike" baseline="0" dirty="0">
                <a:solidFill>
                  <a:srgbClr val="218282"/>
                </a:solidFill>
                <a:latin typeface="Verdana" panose="020B0604030504040204" pitchFamily="34" charset="0"/>
              </a:rPr>
              <a:t>2Pe 1:11</a:t>
            </a:r>
            <a:r>
              <a:rPr lang="en-GB" sz="2800" b="0" i="0" u="none" strike="noStrike" baseline="0" dirty="0">
                <a:solidFill>
                  <a:srgbClr val="292F33"/>
                </a:solidFill>
                <a:latin typeface="Verdana" panose="020B0604030504040204" pitchFamily="34" charset="0"/>
              </a:rPr>
              <a:t>  For so an entrance shall be ministered unto you abundantly into the everlasting kingdom of our Lord and Saviour Jesus Christ. </a:t>
            </a:r>
          </a:p>
          <a:p>
            <a:pPr marR="0" algn="l" rtl="0"/>
            <a:r>
              <a:rPr lang="en-GB" sz="2800" b="0" i="0" u="none" strike="noStrike" baseline="0" dirty="0">
                <a:solidFill>
                  <a:srgbClr val="218282"/>
                </a:solidFill>
                <a:latin typeface="Verdana" panose="020B0604030504040204" pitchFamily="34" charset="0"/>
              </a:rPr>
              <a:t>2Pe 1:12</a:t>
            </a:r>
            <a:r>
              <a:rPr lang="en-GB" sz="2800" b="0" i="0" u="none" strike="noStrike" baseline="0" dirty="0">
                <a:solidFill>
                  <a:srgbClr val="292F33"/>
                </a:solidFill>
                <a:latin typeface="Verdana" panose="020B0604030504040204" pitchFamily="34" charset="0"/>
              </a:rPr>
              <a:t>  Wherefore I will not be negligent to put you always in remembrance of these things, though ye know </a:t>
            </a:r>
            <a:r>
              <a:rPr lang="en-GB" sz="2800" b="0" i="1" u="none" strike="noStrike" baseline="0" dirty="0">
                <a:solidFill>
                  <a:srgbClr val="757575"/>
                </a:solidFill>
                <a:latin typeface="Verdana" panose="020B0604030504040204" pitchFamily="34" charset="0"/>
              </a:rPr>
              <a:t>them,</a:t>
            </a:r>
            <a:r>
              <a:rPr lang="en-GB" sz="2800" b="0" i="0" u="none" strike="noStrike" baseline="0" dirty="0">
                <a:solidFill>
                  <a:srgbClr val="292F33"/>
                </a:solidFill>
                <a:latin typeface="Verdana" panose="020B0604030504040204" pitchFamily="34" charset="0"/>
              </a:rPr>
              <a:t> and be established in the present truth</a:t>
            </a:r>
            <a:r>
              <a:rPr lang="en-GB" sz="1800" b="0" i="0" u="none" strike="noStrike" baseline="0" dirty="0">
                <a:solidFill>
                  <a:srgbClr val="292F33"/>
                </a:solidFill>
                <a:latin typeface="Verdana" panose="020B0604030504040204" pitchFamily="34" charset="0"/>
              </a:rPr>
              <a:t>. </a:t>
            </a:r>
            <a:endParaRPr lang="en-US" dirty="0"/>
          </a:p>
        </p:txBody>
      </p:sp>
    </p:spTree>
    <p:extLst>
      <p:ext uri="{BB962C8B-B14F-4D97-AF65-F5344CB8AC3E}">
        <p14:creationId xmlns:p14="http://schemas.microsoft.com/office/powerpoint/2010/main" val="2587362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699FC-AB71-4050-8B6C-9FC7426E860B}"/>
              </a:ext>
            </a:extLst>
          </p:cNvPr>
          <p:cNvSpPr>
            <a:spLocks noGrp="1"/>
          </p:cNvSpPr>
          <p:nvPr>
            <p:ph type="title"/>
          </p:nvPr>
        </p:nvSpPr>
        <p:spPr>
          <a:xfrm>
            <a:off x="677334" y="259080"/>
            <a:ext cx="8596668" cy="731520"/>
          </a:xfrm>
        </p:spPr>
        <p:txBody>
          <a:bodyPr/>
          <a:lstStyle/>
          <a:p>
            <a:endParaRPr lang="en-US" dirty="0"/>
          </a:p>
        </p:txBody>
      </p:sp>
      <p:sp>
        <p:nvSpPr>
          <p:cNvPr id="3" name="Content Placeholder 2">
            <a:extLst>
              <a:ext uri="{FF2B5EF4-FFF2-40B4-BE49-F238E27FC236}">
                <a16:creationId xmlns:a16="http://schemas.microsoft.com/office/drawing/2014/main" id="{295AC332-4807-43FC-8854-6BB5873373B3}"/>
              </a:ext>
            </a:extLst>
          </p:cNvPr>
          <p:cNvSpPr>
            <a:spLocks noGrp="1"/>
          </p:cNvSpPr>
          <p:nvPr>
            <p:ph idx="1"/>
          </p:nvPr>
        </p:nvSpPr>
        <p:spPr>
          <a:xfrm>
            <a:off x="677334" y="1219201"/>
            <a:ext cx="9548706" cy="4410682"/>
          </a:xfrm>
        </p:spPr>
        <p:txBody>
          <a:bodyPr>
            <a:normAutofit/>
          </a:bodyPr>
          <a:lstStyle/>
          <a:p>
            <a:pPr marR="0" algn="l" rtl="0"/>
            <a:r>
              <a:rPr lang="en-GB" sz="3600" b="1" i="0" u="none" strike="noStrike" baseline="0" dirty="0">
                <a:solidFill>
                  <a:srgbClr val="8D7221"/>
                </a:solidFill>
                <a:latin typeface="Verdana" panose="020B0604030504040204" pitchFamily="34" charset="0"/>
              </a:rPr>
              <a:t>1Co 4:1</a:t>
            </a:r>
            <a:r>
              <a:rPr lang="en-GB" sz="3600" b="0" i="0" u="none" strike="noStrike" baseline="0" dirty="0">
                <a:solidFill>
                  <a:srgbClr val="292F33"/>
                </a:solidFill>
                <a:latin typeface="Verdana" panose="020B0604030504040204" pitchFamily="34" charset="0"/>
              </a:rPr>
              <a:t>  Let a man so account of us, as of the ministers of Christ, and stewards of the mysteries of God. </a:t>
            </a:r>
          </a:p>
          <a:p>
            <a:pPr marR="0" algn="l" rtl="0"/>
            <a:r>
              <a:rPr lang="en-GB" sz="3600" b="0" i="0" u="none" strike="noStrike" baseline="0" dirty="0">
                <a:solidFill>
                  <a:srgbClr val="218282"/>
                </a:solidFill>
                <a:latin typeface="Verdana" panose="020B0604030504040204" pitchFamily="34" charset="0"/>
              </a:rPr>
              <a:t>1Co 4:2</a:t>
            </a:r>
            <a:r>
              <a:rPr lang="en-GB" sz="3600" b="0" i="0" u="none" strike="noStrike" baseline="0" dirty="0">
                <a:solidFill>
                  <a:srgbClr val="292F33"/>
                </a:solidFill>
                <a:latin typeface="Verdana" panose="020B0604030504040204" pitchFamily="34" charset="0"/>
              </a:rPr>
              <a:t>  Moreover it is required in stewards, that a man be found faithful. </a:t>
            </a:r>
            <a:endParaRPr lang="en-US" sz="3600" dirty="0"/>
          </a:p>
        </p:txBody>
      </p:sp>
    </p:spTree>
    <p:extLst>
      <p:ext uri="{BB962C8B-B14F-4D97-AF65-F5344CB8AC3E}">
        <p14:creationId xmlns:p14="http://schemas.microsoft.com/office/powerpoint/2010/main" val="3656606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CF7BD-D2A9-4BF3-B159-90F4FD559301}"/>
              </a:ext>
            </a:extLst>
          </p:cNvPr>
          <p:cNvSpPr>
            <a:spLocks noGrp="1"/>
          </p:cNvSpPr>
          <p:nvPr>
            <p:ph type="title"/>
          </p:nvPr>
        </p:nvSpPr>
        <p:spPr>
          <a:xfrm>
            <a:off x="677334" y="213360"/>
            <a:ext cx="8596668" cy="899160"/>
          </a:xfrm>
        </p:spPr>
        <p:txBody>
          <a:bodyPr/>
          <a:lstStyle/>
          <a:p>
            <a:endParaRPr lang="en-US" dirty="0"/>
          </a:p>
        </p:txBody>
      </p:sp>
      <p:sp>
        <p:nvSpPr>
          <p:cNvPr id="3" name="Content Placeholder 2">
            <a:extLst>
              <a:ext uri="{FF2B5EF4-FFF2-40B4-BE49-F238E27FC236}">
                <a16:creationId xmlns:a16="http://schemas.microsoft.com/office/drawing/2014/main" id="{F0201244-0183-4347-808D-D9EEA97398FF}"/>
              </a:ext>
            </a:extLst>
          </p:cNvPr>
          <p:cNvSpPr>
            <a:spLocks noGrp="1"/>
          </p:cNvSpPr>
          <p:nvPr>
            <p:ph idx="1"/>
          </p:nvPr>
        </p:nvSpPr>
        <p:spPr>
          <a:xfrm>
            <a:off x="677334" y="1295401"/>
            <a:ext cx="8596668" cy="4745962"/>
          </a:xfrm>
        </p:spPr>
        <p:txBody>
          <a:bodyPr/>
          <a:lstStyle/>
          <a:p>
            <a:pPr algn="ctr"/>
            <a:r>
              <a:rPr lang="en-US" sz="3600" dirty="0"/>
              <a:t>YIELDING YOURSELF TOTALLY AND SINCERELY TO MEMBERSHIP IS HIGHLY REWARDING. </a:t>
            </a:r>
          </a:p>
          <a:p>
            <a:endParaRPr lang="en-US" dirty="0"/>
          </a:p>
        </p:txBody>
      </p:sp>
    </p:spTree>
    <p:extLst>
      <p:ext uri="{BB962C8B-B14F-4D97-AF65-F5344CB8AC3E}">
        <p14:creationId xmlns:p14="http://schemas.microsoft.com/office/powerpoint/2010/main" val="2794121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154DF-2A03-41B4-916A-0830101AEC74}"/>
              </a:ext>
            </a:extLst>
          </p:cNvPr>
          <p:cNvSpPr>
            <a:spLocks noGrp="1"/>
          </p:cNvSpPr>
          <p:nvPr>
            <p:ph type="title"/>
          </p:nvPr>
        </p:nvSpPr>
        <p:spPr>
          <a:xfrm>
            <a:off x="677334" y="396240"/>
            <a:ext cx="8596668" cy="1188720"/>
          </a:xfrm>
        </p:spPr>
        <p:txBody>
          <a:bodyPr/>
          <a:lstStyle/>
          <a:p>
            <a:r>
              <a:rPr lang="en-US" dirty="0"/>
              <a:t>SIGNS OF FAITHFUNESS</a:t>
            </a:r>
          </a:p>
        </p:txBody>
      </p:sp>
      <p:sp>
        <p:nvSpPr>
          <p:cNvPr id="3" name="Content Placeholder 2">
            <a:extLst>
              <a:ext uri="{FF2B5EF4-FFF2-40B4-BE49-F238E27FC236}">
                <a16:creationId xmlns:a16="http://schemas.microsoft.com/office/drawing/2014/main" id="{9B09FE59-E2EF-4466-ADC0-EFCB3DF161C9}"/>
              </a:ext>
            </a:extLst>
          </p:cNvPr>
          <p:cNvSpPr>
            <a:spLocks noGrp="1"/>
          </p:cNvSpPr>
          <p:nvPr>
            <p:ph idx="1"/>
          </p:nvPr>
        </p:nvSpPr>
        <p:spPr>
          <a:xfrm>
            <a:off x="677334" y="1584961"/>
            <a:ext cx="9533466" cy="4456402"/>
          </a:xfrm>
        </p:spPr>
        <p:txBody>
          <a:bodyPr>
            <a:normAutofit lnSpcReduction="10000"/>
          </a:bodyPr>
          <a:lstStyle/>
          <a:p>
            <a:r>
              <a:rPr lang="en-US" sz="3200" dirty="0"/>
              <a:t>OFFICIAL JOINING TO THE CHURCH. NO DOUBLE CHURCHING</a:t>
            </a:r>
          </a:p>
          <a:p>
            <a:r>
              <a:rPr lang="en-US" sz="3200" dirty="0"/>
              <a:t>BE SAVED </a:t>
            </a:r>
          </a:p>
          <a:p>
            <a:r>
              <a:rPr lang="en-US" sz="3200" dirty="0"/>
              <a:t>ATTEND ALL MEETINGS</a:t>
            </a:r>
          </a:p>
          <a:p>
            <a:r>
              <a:rPr lang="en-US" sz="3200" dirty="0"/>
              <a:t>GO THROUGH THE STRUCTURES OFNTHE HOUSE</a:t>
            </a:r>
          </a:p>
          <a:p>
            <a:r>
              <a:rPr lang="en-US" sz="3200" dirty="0"/>
              <a:t>TITHE FAITHFULLY</a:t>
            </a:r>
          </a:p>
          <a:p>
            <a:r>
              <a:rPr lang="en-US" sz="3200" dirty="0"/>
              <a:t>BELONG TO A UNIT AND RESPOND TO THE SYSTEM APPROPRIATELY</a:t>
            </a:r>
          </a:p>
          <a:p>
            <a:endParaRPr lang="en-US" dirty="0"/>
          </a:p>
        </p:txBody>
      </p:sp>
    </p:spTree>
    <p:extLst>
      <p:ext uri="{BB962C8B-B14F-4D97-AF65-F5344CB8AC3E}">
        <p14:creationId xmlns:p14="http://schemas.microsoft.com/office/powerpoint/2010/main" val="9293399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464EE-DACE-4EFC-80B8-23018DD0D670}"/>
              </a:ext>
            </a:extLst>
          </p:cNvPr>
          <p:cNvSpPr>
            <a:spLocks noGrp="1"/>
          </p:cNvSpPr>
          <p:nvPr>
            <p:ph type="title"/>
          </p:nvPr>
        </p:nvSpPr>
        <p:spPr/>
        <p:txBody>
          <a:bodyPr/>
          <a:lstStyle/>
          <a:p>
            <a:r>
              <a:rPr lang="en-US" dirty="0"/>
              <a:t>MINISTRY ENTRY POINTS</a:t>
            </a:r>
          </a:p>
        </p:txBody>
      </p:sp>
      <p:sp>
        <p:nvSpPr>
          <p:cNvPr id="3" name="Content Placeholder 2">
            <a:extLst>
              <a:ext uri="{FF2B5EF4-FFF2-40B4-BE49-F238E27FC236}">
                <a16:creationId xmlns:a16="http://schemas.microsoft.com/office/drawing/2014/main" id="{832857E8-2DDF-46C4-B054-9F19994B32D1}"/>
              </a:ext>
            </a:extLst>
          </p:cNvPr>
          <p:cNvSpPr>
            <a:spLocks noGrp="1"/>
          </p:cNvSpPr>
          <p:nvPr>
            <p:ph idx="1"/>
          </p:nvPr>
        </p:nvSpPr>
        <p:spPr>
          <a:xfrm>
            <a:off x="677334" y="2160589"/>
            <a:ext cx="10066866" cy="3880773"/>
          </a:xfrm>
        </p:spPr>
        <p:txBody>
          <a:bodyPr>
            <a:normAutofit/>
          </a:bodyPr>
          <a:lstStyle/>
          <a:p>
            <a:pPr marL="0" indent="0">
              <a:buNone/>
            </a:pPr>
            <a:r>
              <a:rPr lang="en-GB" sz="3600" b="0" i="0" u="none" strike="noStrike" baseline="0" dirty="0" err="1">
                <a:solidFill>
                  <a:srgbClr val="218282"/>
                </a:solidFill>
                <a:latin typeface="Verdana" panose="020B0604030504040204" pitchFamily="34" charset="0"/>
              </a:rPr>
              <a:t>Psa</a:t>
            </a:r>
            <a:r>
              <a:rPr lang="en-GB" sz="3600" b="0" i="0" u="none" strike="noStrike" baseline="0" dirty="0">
                <a:solidFill>
                  <a:srgbClr val="218282"/>
                </a:solidFill>
                <a:latin typeface="Verdana" panose="020B0604030504040204" pitchFamily="34" charset="0"/>
              </a:rPr>
              <a:t> 66:12</a:t>
            </a:r>
            <a:r>
              <a:rPr lang="en-GB" sz="3600" b="0" i="0" u="none" strike="noStrike" baseline="0" dirty="0">
                <a:solidFill>
                  <a:srgbClr val="292F33"/>
                </a:solidFill>
                <a:latin typeface="Verdana" panose="020B0604030504040204" pitchFamily="34" charset="0"/>
              </a:rPr>
              <a:t>  </a:t>
            </a:r>
          </a:p>
          <a:p>
            <a:r>
              <a:rPr lang="en-GB" sz="3600" b="0" i="0" u="none" strike="noStrike" baseline="0" dirty="0">
                <a:solidFill>
                  <a:srgbClr val="292F33"/>
                </a:solidFill>
                <a:latin typeface="Verdana" panose="020B0604030504040204" pitchFamily="34" charset="0"/>
              </a:rPr>
              <a:t>Thou hast caused men to ride over our heads; we went through fire and through water: </a:t>
            </a:r>
            <a:r>
              <a:rPr lang="en-GB" sz="3600" b="1" i="0" u="none" strike="noStrike" baseline="0" dirty="0">
                <a:solidFill>
                  <a:srgbClr val="292F33"/>
                </a:solidFill>
                <a:latin typeface="Verdana" panose="020B0604030504040204" pitchFamily="34" charset="0"/>
              </a:rPr>
              <a:t>but thou </a:t>
            </a:r>
            <a:r>
              <a:rPr lang="en-GB" sz="3600" b="1" i="0" u="none" strike="noStrike" baseline="0" dirty="0" err="1">
                <a:solidFill>
                  <a:srgbClr val="292F33"/>
                </a:solidFill>
                <a:latin typeface="Verdana" panose="020B0604030504040204" pitchFamily="34" charset="0"/>
              </a:rPr>
              <a:t>broughtest</a:t>
            </a:r>
            <a:r>
              <a:rPr lang="en-GB" sz="3600" b="1" i="0" u="none" strike="noStrike" baseline="0" dirty="0">
                <a:solidFill>
                  <a:srgbClr val="292F33"/>
                </a:solidFill>
                <a:latin typeface="Verdana" panose="020B0604030504040204" pitchFamily="34" charset="0"/>
              </a:rPr>
              <a:t> us out into a wealthy </a:t>
            </a:r>
            <a:r>
              <a:rPr lang="en-GB" sz="3600" b="1" i="1" u="none" strike="noStrike" baseline="0" dirty="0">
                <a:solidFill>
                  <a:srgbClr val="757575"/>
                </a:solidFill>
                <a:latin typeface="Verdana" panose="020B0604030504040204" pitchFamily="34" charset="0"/>
              </a:rPr>
              <a:t>place.</a:t>
            </a:r>
            <a:r>
              <a:rPr lang="en-GB" sz="3600" b="1" i="0" u="none" strike="noStrike" baseline="0" dirty="0">
                <a:solidFill>
                  <a:srgbClr val="292F33"/>
                </a:solidFill>
                <a:latin typeface="Verdana" panose="020B0604030504040204" pitchFamily="34" charset="0"/>
              </a:rPr>
              <a:t> </a:t>
            </a:r>
            <a:endParaRPr lang="en-US" sz="3600" b="1" dirty="0"/>
          </a:p>
        </p:txBody>
      </p:sp>
    </p:spTree>
    <p:extLst>
      <p:ext uri="{BB962C8B-B14F-4D97-AF65-F5344CB8AC3E}">
        <p14:creationId xmlns:p14="http://schemas.microsoft.com/office/powerpoint/2010/main" val="39458871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923D1-C655-4D90-87A6-6CE55E9CC760}"/>
              </a:ext>
            </a:extLst>
          </p:cNvPr>
          <p:cNvSpPr>
            <a:spLocks noGrp="1"/>
          </p:cNvSpPr>
          <p:nvPr>
            <p:ph type="title"/>
          </p:nvPr>
        </p:nvSpPr>
        <p:spPr>
          <a:xfrm flipV="1">
            <a:off x="677334" y="-198119"/>
            <a:ext cx="8596668" cy="45719"/>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1127DC0-0870-4268-A016-7AD7B5F751B0}"/>
              </a:ext>
            </a:extLst>
          </p:cNvPr>
          <p:cNvSpPr>
            <a:spLocks noGrp="1"/>
          </p:cNvSpPr>
          <p:nvPr>
            <p:ph idx="1"/>
          </p:nvPr>
        </p:nvSpPr>
        <p:spPr>
          <a:xfrm>
            <a:off x="677334" y="548640"/>
            <a:ext cx="10905066" cy="5699760"/>
          </a:xfrm>
        </p:spPr>
        <p:txBody>
          <a:bodyPr>
            <a:noAutofit/>
          </a:bodyPr>
          <a:lstStyle/>
          <a:p>
            <a:r>
              <a:rPr lang="en-US" sz="3600" dirty="0"/>
              <a:t>THERE ARE GENERAL MINISTRIES OF THE BELIEVER LIKE WORSHIP, INTERCESSION, EVANGELISMN ETC. HOWEVER, THERE ARE SPECIFIC ASSIGNMENTS, DETAILS OF THE BELIEVERS DESTINY WHICH HE MUST ENTER TO ATTAIN TO THE HIGH CALLING OF HIS LIFE. </a:t>
            </a:r>
          </a:p>
          <a:p>
            <a:r>
              <a:rPr lang="en-US" sz="3600" dirty="0"/>
              <a:t>BETWEEN YOUR BEING SAVED, PLANTED IN YOUR GOD AORDAINED CHURCH AND ATTAINING THE HIGH CALLING OF GOD IN CHRIST OVER YOUR LIFE IS YOUR ENTERY POINT IN THE CALLING.</a:t>
            </a:r>
          </a:p>
        </p:txBody>
      </p:sp>
    </p:spTree>
    <p:extLst>
      <p:ext uri="{BB962C8B-B14F-4D97-AF65-F5344CB8AC3E}">
        <p14:creationId xmlns:p14="http://schemas.microsoft.com/office/powerpoint/2010/main" val="19272794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EE223-C322-4871-829C-EDBF37D9D952}"/>
              </a:ext>
            </a:extLst>
          </p:cNvPr>
          <p:cNvSpPr>
            <a:spLocks noGrp="1"/>
          </p:cNvSpPr>
          <p:nvPr>
            <p:ph type="title"/>
          </p:nvPr>
        </p:nvSpPr>
        <p:spPr>
          <a:xfrm>
            <a:off x="677334" y="274320"/>
            <a:ext cx="8596668" cy="542317"/>
          </a:xfrm>
        </p:spPr>
        <p:txBody>
          <a:bodyPr>
            <a:normAutofit fontScale="90000"/>
          </a:bodyPr>
          <a:lstStyle/>
          <a:p>
            <a:r>
              <a:rPr lang="en-US" dirty="0"/>
              <a:t>FEATURES OF THE ENTRY POINT</a:t>
            </a:r>
          </a:p>
        </p:txBody>
      </p:sp>
      <p:sp>
        <p:nvSpPr>
          <p:cNvPr id="3" name="Content Placeholder 2">
            <a:extLst>
              <a:ext uri="{FF2B5EF4-FFF2-40B4-BE49-F238E27FC236}">
                <a16:creationId xmlns:a16="http://schemas.microsoft.com/office/drawing/2014/main" id="{8B2401FA-3C0E-45D3-8995-98B88E690740}"/>
              </a:ext>
            </a:extLst>
          </p:cNvPr>
          <p:cNvSpPr>
            <a:spLocks noGrp="1"/>
          </p:cNvSpPr>
          <p:nvPr>
            <p:ph idx="1"/>
          </p:nvPr>
        </p:nvSpPr>
        <p:spPr>
          <a:xfrm>
            <a:off x="677334" y="816636"/>
            <a:ext cx="9777306" cy="6163283"/>
          </a:xfrm>
        </p:spPr>
        <p:txBody>
          <a:bodyPr>
            <a:noAutofit/>
          </a:bodyPr>
          <a:lstStyle/>
          <a:p>
            <a:r>
              <a:rPr lang="en-US" sz="2800" dirty="0"/>
              <a:t>ENTRY ASSIGNMENT. SAUL WAS SENT TO LOOK FOR THE MISSING ASS AND LANDED INTO KINGSHIP, HE SEARCH FOR AN ASS BUT FOUND THE THRONE. WHAT ARE YOU LOOKING FOR? ARE YOU LOOKING THE RIGHT DIRECTION?</a:t>
            </a:r>
          </a:p>
          <a:p>
            <a:r>
              <a:rPr lang="en-US" sz="2800" dirty="0"/>
              <a:t>ENTRY POINT DEMANDS: THIS COMES TO PUT YOUR READINESS TO TEST, EMBRACING DESTINY PROGRAM THAT WILL GET YOU EQUIPED IS THE MAIN FOCUS HERE. YOU WILL HAVE TO CHOOSE NBETWEEN WHAT IS EXPEDIENT AND WHAT IS CONVINIENT AND COMFORTABLE TO YOU. MATTHEW 4:18-22</a:t>
            </a:r>
          </a:p>
          <a:p>
            <a:r>
              <a:rPr lang="en-US" sz="2800" dirty="0"/>
              <a:t>DESTINY FEEDS ON TIME, ENERGY, ATTENTION &amp; RESOURCES.</a:t>
            </a:r>
          </a:p>
          <a:p>
            <a:r>
              <a:rPr lang="en-US" sz="2800" dirty="0"/>
              <a:t>ENTRY POINT ENCOUNTERS.1 SAMUEL 17.</a:t>
            </a:r>
          </a:p>
        </p:txBody>
      </p:sp>
    </p:spTree>
    <p:extLst>
      <p:ext uri="{BB962C8B-B14F-4D97-AF65-F5344CB8AC3E}">
        <p14:creationId xmlns:p14="http://schemas.microsoft.com/office/powerpoint/2010/main" val="3538973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0A01C-3224-46FB-BFFB-96EE75DB1910}"/>
              </a:ext>
            </a:extLst>
          </p:cNvPr>
          <p:cNvSpPr>
            <a:spLocks noGrp="1"/>
          </p:cNvSpPr>
          <p:nvPr>
            <p:ph type="title"/>
          </p:nvPr>
        </p:nvSpPr>
        <p:spPr>
          <a:xfrm>
            <a:off x="677334" y="594360"/>
            <a:ext cx="9823026" cy="1320800"/>
          </a:xfrm>
        </p:spPr>
        <p:txBody>
          <a:bodyPr/>
          <a:lstStyle/>
          <a:p>
            <a:r>
              <a:rPr lang="en-US" dirty="0"/>
              <a:t>RESPONDING PROPERLY TO DESTINY DEMANDS</a:t>
            </a:r>
          </a:p>
        </p:txBody>
      </p:sp>
      <p:sp>
        <p:nvSpPr>
          <p:cNvPr id="3" name="Content Placeholder 2">
            <a:extLst>
              <a:ext uri="{FF2B5EF4-FFF2-40B4-BE49-F238E27FC236}">
                <a16:creationId xmlns:a16="http://schemas.microsoft.com/office/drawing/2014/main" id="{A7641E41-F1F4-41BF-BFFE-A4B7D81E1E99}"/>
              </a:ext>
            </a:extLst>
          </p:cNvPr>
          <p:cNvSpPr>
            <a:spLocks noGrp="1"/>
          </p:cNvSpPr>
          <p:nvPr>
            <p:ph idx="1"/>
          </p:nvPr>
        </p:nvSpPr>
        <p:spPr>
          <a:xfrm>
            <a:off x="677334" y="1524001"/>
            <a:ext cx="9823026" cy="5181600"/>
          </a:xfrm>
        </p:spPr>
        <p:txBody>
          <a:bodyPr>
            <a:noAutofit/>
          </a:bodyPr>
          <a:lstStyle/>
          <a:p>
            <a:r>
              <a:rPr lang="en-US" sz="2800" dirty="0"/>
              <a:t>1. CORRECT MEMBERSHIP WITH RIGHT FORCE OF COMMITMENT. ACTS 13:1-2; 16:1-2</a:t>
            </a:r>
          </a:p>
          <a:p>
            <a:r>
              <a:rPr lang="en-US" sz="2800" dirty="0"/>
              <a:t>SET YOUR PRIORITIES RIGHT EVEN BEFORE THE OPPORTUNITES COME AROUND.</a:t>
            </a:r>
          </a:p>
          <a:p>
            <a:r>
              <a:rPr lang="en-US" sz="2800" dirty="0"/>
              <a:t>MAINTAIN A STRONG INTIMACY WITH THE LORD. PERSONAL WALK WITH GOD.</a:t>
            </a:r>
          </a:p>
          <a:p>
            <a:r>
              <a:rPr lang="en-US" sz="2800" dirty="0"/>
              <a:t>BE SENSITIVELY READY. SOME ARE SLIPPERY. MATTHEW 25:1-13</a:t>
            </a:r>
          </a:p>
          <a:p>
            <a:r>
              <a:rPr lang="en-US" sz="2800" dirty="0"/>
              <a:t>TAKE EVERY ASSIGNMENT SERIOUS</a:t>
            </a:r>
          </a:p>
        </p:txBody>
      </p:sp>
    </p:spTree>
    <p:extLst>
      <p:ext uri="{BB962C8B-B14F-4D97-AF65-F5344CB8AC3E}">
        <p14:creationId xmlns:p14="http://schemas.microsoft.com/office/powerpoint/2010/main" val="41706181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6ABD5-129E-4C69-B45E-2B31B6947EF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F7D7CA6-BCFE-4371-8FFE-E072E151AB1B}"/>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936465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25CC3-28D5-46DE-A717-DD1DAEDD436F}"/>
              </a:ext>
            </a:extLst>
          </p:cNvPr>
          <p:cNvSpPr>
            <a:spLocks noGrp="1"/>
          </p:cNvSpPr>
          <p:nvPr>
            <p:ph type="title"/>
          </p:nvPr>
        </p:nvSpPr>
        <p:spPr>
          <a:xfrm>
            <a:off x="677334" y="1609118"/>
            <a:ext cx="9487746" cy="1819882"/>
          </a:xfrm>
        </p:spPr>
        <p:txBody>
          <a:bodyPr>
            <a:normAutofit/>
          </a:bodyPr>
          <a:lstStyle/>
          <a:p>
            <a:r>
              <a:rPr lang="en-US" dirty="0"/>
              <a:t>FAITHFUNESS AND DELIGENCE OF MEMBERS: </a:t>
            </a:r>
            <a:r>
              <a:rPr lang="en-US" sz="4800" dirty="0"/>
              <a:t>KEY TO ENTERING YOUR CALLING</a:t>
            </a:r>
          </a:p>
        </p:txBody>
      </p:sp>
      <p:sp>
        <p:nvSpPr>
          <p:cNvPr id="3" name="Content Placeholder 2">
            <a:extLst>
              <a:ext uri="{FF2B5EF4-FFF2-40B4-BE49-F238E27FC236}">
                <a16:creationId xmlns:a16="http://schemas.microsoft.com/office/drawing/2014/main" id="{3DD5A864-0A5D-469B-BF46-9033B3AD1D67}"/>
              </a:ext>
            </a:extLst>
          </p:cNvPr>
          <p:cNvSpPr>
            <a:spLocks noGrp="1"/>
          </p:cNvSpPr>
          <p:nvPr>
            <p:ph idx="1"/>
          </p:nvPr>
        </p:nvSpPr>
        <p:spPr>
          <a:xfrm>
            <a:off x="677334" y="4221480"/>
            <a:ext cx="8596668" cy="1819882"/>
          </a:xfrm>
        </p:spPr>
        <p:txBody>
          <a:bodyPr/>
          <a:lstStyle/>
          <a:p>
            <a:pPr marL="0" indent="0" algn="ctr">
              <a:buNone/>
            </a:pPr>
            <a:r>
              <a:rPr lang="en-US" sz="4000" dirty="0"/>
              <a:t>LUKE 19:12-24, MATTHEW 25:1, PROV. 22:29</a:t>
            </a:r>
          </a:p>
          <a:p>
            <a:endParaRPr lang="en-US" dirty="0"/>
          </a:p>
        </p:txBody>
      </p:sp>
    </p:spTree>
    <p:extLst>
      <p:ext uri="{BB962C8B-B14F-4D97-AF65-F5344CB8AC3E}">
        <p14:creationId xmlns:p14="http://schemas.microsoft.com/office/powerpoint/2010/main" val="29944154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DFAA9-C7BB-4D9D-9050-E38E24C95AA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B7B3AA6-CA8D-440E-B537-CED4612A29A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804406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ED206-ADFA-4741-A69D-45D2D25EA04F}"/>
              </a:ext>
            </a:extLst>
          </p:cNvPr>
          <p:cNvSpPr>
            <a:spLocks noGrp="1"/>
          </p:cNvSpPr>
          <p:nvPr>
            <p:ph type="title"/>
          </p:nvPr>
        </p:nvSpPr>
        <p:spPr>
          <a:xfrm>
            <a:off x="677334" y="485774"/>
            <a:ext cx="9123891" cy="1414463"/>
          </a:xfrm>
        </p:spPr>
        <p:txBody>
          <a:bodyPr>
            <a:normAutofit/>
          </a:bodyPr>
          <a:lstStyle/>
          <a:p>
            <a:pPr algn="ctr"/>
            <a:endParaRPr lang="en-US" dirty="0"/>
          </a:p>
        </p:txBody>
      </p:sp>
      <p:sp>
        <p:nvSpPr>
          <p:cNvPr id="3" name="Content Placeholder 2">
            <a:extLst>
              <a:ext uri="{FF2B5EF4-FFF2-40B4-BE49-F238E27FC236}">
                <a16:creationId xmlns:a16="http://schemas.microsoft.com/office/drawing/2014/main" id="{76780E68-EB58-46D0-B094-ED90A378C410}"/>
              </a:ext>
            </a:extLst>
          </p:cNvPr>
          <p:cNvSpPr>
            <a:spLocks noGrp="1"/>
          </p:cNvSpPr>
          <p:nvPr>
            <p:ph idx="1"/>
          </p:nvPr>
        </p:nvSpPr>
        <p:spPr>
          <a:xfrm>
            <a:off x="677334" y="1643063"/>
            <a:ext cx="9323916" cy="4729163"/>
          </a:xfrm>
        </p:spPr>
        <p:txBody>
          <a:bodyPr>
            <a:normAutofit/>
          </a:bodyPr>
          <a:lstStyle/>
          <a:p>
            <a:endParaRPr lang="en-US" dirty="0"/>
          </a:p>
          <a:p>
            <a:r>
              <a:rPr lang="en-US" sz="3600" dirty="0"/>
              <a:t>THE BENEFITS OF FAITHFULNESS AND DELIGENCE IN MEMBERSHIP ARE ERNOMOUS BUT THE DARLING OF THEM ALL IS THE DISCOVERY AND ENTRY INTO YOUR CALLING AND DESTINY. THIS IS DIFFERENT FROM THE GENERAL BENEFITS ACCRUABLE EVERYONE</a:t>
            </a:r>
            <a:r>
              <a:rPr lang="en-US" dirty="0"/>
              <a:t>.</a:t>
            </a:r>
          </a:p>
        </p:txBody>
      </p:sp>
    </p:spTree>
    <p:extLst>
      <p:ext uri="{BB962C8B-B14F-4D97-AF65-F5344CB8AC3E}">
        <p14:creationId xmlns:p14="http://schemas.microsoft.com/office/powerpoint/2010/main" val="2962977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D1971-4D19-4838-8A82-8D4925814AA2}"/>
              </a:ext>
            </a:extLst>
          </p:cNvPr>
          <p:cNvSpPr>
            <a:spLocks noGrp="1"/>
          </p:cNvSpPr>
          <p:nvPr>
            <p:ph type="title"/>
          </p:nvPr>
        </p:nvSpPr>
        <p:spPr/>
        <p:txBody>
          <a:bodyPr/>
          <a:lstStyle/>
          <a:p>
            <a:r>
              <a:rPr lang="en-US" dirty="0"/>
              <a:t>FAITHFULNESS</a:t>
            </a:r>
          </a:p>
        </p:txBody>
      </p:sp>
      <p:sp>
        <p:nvSpPr>
          <p:cNvPr id="3" name="Content Placeholder 2">
            <a:extLst>
              <a:ext uri="{FF2B5EF4-FFF2-40B4-BE49-F238E27FC236}">
                <a16:creationId xmlns:a16="http://schemas.microsoft.com/office/drawing/2014/main" id="{78FE2E88-7094-4D56-83C7-460E45B53B7A}"/>
              </a:ext>
            </a:extLst>
          </p:cNvPr>
          <p:cNvSpPr>
            <a:spLocks noGrp="1"/>
          </p:cNvSpPr>
          <p:nvPr>
            <p:ph idx="1"/>
          </p:nvPr>
        </p:nvSpPr>
        <p:spPr>
          <a:xfrm>
            <a:off x="328613" y="1500189"/>
            <a:ext cx="10272712" cy="4541174"/>
          </a:xfrm>
        </p:spPr>
        <p:txBody>
          <a:bodyPr>
            <a:noAutofit/>
          </a:bodyPr>
          <a:lstStyle/>
          <a:p>
            <a:r>
              <a:rPr lang="en-US" sz="3600" dirty="0"/>
              <a:t>INORDER TO STEP INTO THE DEPTH OF YOUR DESTINY AS A CHRISTIAN, THERE ARE NON-NEGOTIABLES. A MUST HAVE AND A MUST BE.</a:t>
            </a:r>
          </a:p>
          <a:p>
            <a:r>
              <a:rPr lang="en-US" sz="3600" dirty="0"/>
              <a:t>FAITHFUNESS IS THE ATTRRIBUTE OF REMAINING LOYAL TO A PARTICULAR PERSON AND STEADFASTLY FOLLOWING.</a:t>
            </a:r>
          </a:p>
          <a:p>
            <a:r>
              <a:rPr lang="en-US" sz="3600" dirty="0"/>
              <a:t>IT IS A COMPLETE AND WHOLEHEARTED ALLEGIANCE.</a:t>
            </a:r>
          </a:p>
        </p:txBody>
      </p:sp>
    </p:spTree>
    <p:extLst>
      <p:ext uri="{BB962C8B-B14F-4D97-AF65-F5344CB8AC3E}">
        <p14:creationId xmlns:p14="http://schemas.microsoft.com/office/powerpoint/2010/main" val="1291918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56A7E-22D3-4DA9-A781-F4D8243BD039}"/>
              </a:ext>
            </a:extLst>
          </p:cNvPr>
          <p:cNvSpPr>
            <a:spLocks noGrp="1"/>
          </p:cNvSpPr>
          <p:nvPr>
            <p:ph type="title"/>
          </p:nvPr>
        </p:nvSpPr>
        <p:spPr>
          <a:xfrm>
            <a:off x="677334" y="609600"/>
            <a:ext cx="9182946" cy="640080"/>
          </a:xfrm>
        </p:spPr>
        <p:txBody>
          <a:bodyPr>
            <a:normAutofit/>
          </a:bodyPr>
          <a:lstStyle/>
          <a:p>
            <a:r>
              <a:rPr lang="en-US" dirty="0"/>
              <a:t>CHARACTERISTICS OF A FAITHFUL MEMBER</a:t>
            </a:r>
          </a:p>
        </p:txBody>
      </p:sp>
      <p:sp>
        <p:nvSpPr>
          <p:cNvPr id="3" name="Content Placeholder 2">
            <a:extLst>
              <a:ext uri="{FF2B5EF4-FFF2-40B4-BE49-F238E27FC236}">
                <a16:creationId xmlns:a16="http://schemas.microsoft.com/office/drawing/2014/main" id="{9A39AD61-54F4-434A-ABF4-E6CAD0220EB9}"/>
              </a:ext>
            </a:extLst>
          </p:cNvPr>
          <p:cNvSpPr>
            <a:spLocks noGrp="1"/>
          </p:cNvSpPr>
          <p:nvPr>
            <p:ph sz="half" idx="1"/>
          </p:nvPr>
        </p:nvSpPr>
        <p:spPr>
          <a:xfrm>
            <a:off x="677334" y="1371599"/>
            <a:ext cx="4184035" cy="4669762"/>
          </a:xfrm>
        </p:spPr>
        <p:txBody>
          <a:bodyPr/>
          <a:lstStyle/>
          <a:p>
            <a:r>
              <a:rPr lang="en-US" sz="2800" dirty="0"/>
              <a:t>1. LOYALTY</a:t>
            </a:r>
          </a:p>
          <a:p>
            <a:r>
              <a:rPr lang="en-US" sz="2800" dirty="0"/>
              <a:t>2. CONSTANCY</a:t>
            </a:r>
          </a:p>
          <a:p>
            <a:r>
              <a:rPr lang="en-US" sz="2800" dirty="0"/>
              <a:t>3. TRUENESS</a:t>
            </a:r>
          </a:p>
          <a:p>
            <a:r>
              <a:rPr lang="en-US" sz="2800" dirty="0"/>
              <a:t>4. DEPENDABILITY</a:t>
            </a:r>
          </a:p>
          <a:p>
            <a:r>
              <a:rPr lang="en-US" sz="2800" dirty="0"/>
              <a:t>5. FIDELITY</a:t>
            </a:r>
          </a:p>
          <a:p>
            <a:r>
              <a:rPr lang="en-US" sz="2800" dirty="0"/>
              <a:t>6. DEDICATION</a:t>
            </a:r>
          </a:p>
          <a:p>
            <a:endParaRPr lang="en-US" dirty="0"/>
          </a:p>
        </p:txBody>
      </p:sp>
      <p:sp>
        <p:nvSpPr>
          <p:cNvPr id="4" name="Content Placeholder 3">
            <a:extLst>
              <a:ext uri="{FF2B5EF4-FFF2-40B4-BE49-F238E27FC236}">
                <a16:creationId xmlns:a16="http://schemas.microsoft.com/office/drawing/2014/main" id="{204D453D-4875-4590-AB5E-B99082376639}"/>
              </a:ext>
            </a:extLst>
          </p:cNvPr>
          <p:cNvSpPr>
            <a:spLocks noGrp="1"/>
          </p:cNvSpPr>
          <p:nvPr>
            <p:ph sz="half" idx="2"/>
          </p:nvPr>
        </p:nvSpPr>
        <p:spPr>
          <a:xfrm>
            <a:off x="5089970" y="1371601"/>
            <a:ext cx="4184034" cy="4669762"/>
          </a:xfrm>
        </p:spPr>
        <p:txBody>
          <a:bodyPr/>
          <a:lstStyle/>
          <a:p>
            <a:r>
              <a:rPr lang="en-US" sz="2800" dirty="0"/>
              <a:t>7. TRUSTWORTHY</a:t>
            </a:r>
          </a:p>
          <a:p>
            <a:r>
              <a:rPr lang="en-US" sz="2800" dirty="0"/>
              <a:t>8. FIRMNESS</a:t>
            </a:r>
          </a:p>
          <a:p>
            <a:r>
              <a:rPr lang="en-US" sz="2800" dirty="0"/>
              <a:t>9. SENDABLE</a:t>
            </a:r>
          </a:p>
          <a:p>
            <a:r>
              <a:rPr lang="en-US" sz="2800" dirty="0"/>
              <a:t>10. BENDABLE</a:t>
            </a:r>
          </a:p>
          <a:p>
            <a:r>
              <a:rPr lang="en-US" sz="2800" dirty="0"/>
              <a:t>11. BINDABLE</a:t>
            </a:r>
          </a:p>
          <a:p>
            <a:endParaRPr lang="en-US" dirty="0"/>
          </a:p>
        </p:txBody>
      </p:sp>
    </p:spTree>
    <p:extLst>
      <p:ext uri="{BB962C8B-B14F-4D97-AF65-F5344CB8AC3E}">
        <p14:creationId xmlns:p14="http://schemas.microsoft.com/office/powerpoint/2010/main" val="1716217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4D0DC-830C-4BF5-8838-22557A03AED0}"/>
              </a:ext>
            </a:extLst>
          </p:cNvPr>
          <p:cNvSpPr>
            <a:spLocks noGrp="1"/>
          </p:cNvSpPr>
          <p:nvPr>
            <p:ph type="title"/>
          </p:nvPr>
        </p:nvSpPr>
        <p:spPr/>
        <p:txBody>
          <a:bodyPr>
            <a:normAutofit/>
          </a:bodyPr>
          <a:lstStyle/>
          <a:p>
            <a:r>
              <a:rPr lang="en-US" b="1" dirty="0"/>
              <a:t>DELIGENCE</a:t>
            </a:r>
          </a:p>
        </p:txBody>
      </p:sp>
      <p:sp>
        <p:nvSpPr>
          <p:cNvPr id="3" name="Content Placeholder 2">
            <a:extLst>
              <a:ext uri="{FF2B5EF4-FFF2-40B4-BE49-F238E27FC236}">
                <a16:creationId xmlns:a16="http://schemas.microsoft.com/office/drawing/2014/main" id="{B16A0B71-E798-42C7-A71B-E44E808B1FA7}"/>
              </a:ext>
            </a:extLst>
          </p:cNvPr>
          <p:cNvSpPr>
            <a:spLocks noGrp="1"/>
          </p:cNvSpPr>
          <p:nvPr>
            <p:ph idx="1"/>
          </p:nvPr>
        </p:nvSpPr>
        <p:spPr/>
        <p:txBody>
          <a:bodyPr/>
          <a:lstStyle/>
          <a:p>
            <a:r>
              <a:rPr lang="en-US" sz="3600" dirty="0"/>
              <a:t>DELIGENCE IS CONSCIENTIOUNSNESS IN PAYING PROPER ATTENTION TO TASK. </a:t>
            </a:r>
          </a:p>
          <a:p>
            <a:r>
              <a:rPr lang="en-US" sz="3600" dirty="0"/>
              <a:t>IT MEANS GIVING THE DEGREE OF CARE REQUIRED IN A GIVEN SITUATION.</a:t>
            </a:r>
          </a:p>
          <a:p>
            <a:endParaRPr lang="en-US" dirty="0"/>
          </a:p>
        </p:txBody>
      </p:sp>
    </p:spTree>
    <p:extLst>
      <p:ext uri="{BB962C8B-B14F-4D97-AF65-F5344CB8AC3E}">
        <p14:creationId xmlns:p14="http://schemas.microsoft.com/office/powerpoint/2010/main" val="2850521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0547E-7566-4981-BC08-3A777C74A5B4}"/>
              </a:ext>
            </a:extLst>
          </p:cNvPr>
          <p:cNvSpPr>
            <a:spLocks noGrp="1"/>
          </p:cNvSpPr>
          <p:nvPr>
            <p:ph type="title"/>
          </p:nvPr>
        </p:nvSpPr>
        <p:spPr/>
        <p:txBody>
          <a:bodyPr/>
          <a:lstStyle/>
          <a:p>
            <a:r>
              <a:rPr lang="en-US" dirty="0"/>
              <a:t>ATTRIBUTES OF A DELIGENT MEMBER</a:t>
            </a:r>
          </a:p>
        </p:txBody>
      </p:sp>
      <p:sp>
        <p:nvSpPr>
          <p:cNvPr id="3" name="Content Placeholder 2">
            <a:extLst>
              <a:ext uri="{FF2B5EF4-FFF2-40B4-BE49-F238E27FC236}">
                <a16:creationId xmlns:a16="http://schemas.microsoft.com/office/drawing/2014/main" id="{C5DE2911-4966-4C4E-B3BF-F2EFE713FBF3}"/>
              </a:ext>
            </a:extLst>
          </p:cNvPr>
          <p:cNvSpPr>
            <a:spLocks noGrp="1"/>
          </p:cNvSpPr>
          <p:nvPr>
            <p:ph idx="1"/>
          </p:nvPr>
        </p:nvSpPr>
        <p:spPr>
          <a:xfrm>
            <a:off x="677334" y="1417320"/>
            <a:ext cx="9609666" cy="4846319"/>
          </a:xfrm>
        </p:spPr>
        <p:txBody>
          <a:bodyPr>
            <a:normAutofit/>
          </a:bodyPr>
          <a:lstStyle/>
          <a:p>
            <a:r>
              <a:rPr lang="en-US" dirty="0"/>
              <a:t>1</a:t>
            </a:r>
            <a:r>
              <a:rPr lang="en-US" sz="2800" dirty="0"/>
              <a:t>. ASSIDUITY. BEING CONSTANT AND PAYING CONSTANT ATTENTION TO SOME BUSINESS. IT REQUIRES CONSTANT AND CLOES ATTENTION TO WHAT YOU ARE DOING.</a:t>
            </a:r>
          </a:p>
          <a:p>
            <a:r>
              <a:rPr lang="en-US" sz="2800" dirty="0"/>
              <a:t>2. INDUSTRIOUSNESS</a:t>
            </a:r>
          </a:p>
          <a:p>
            <a:r>
              <a:rPr lang="en-US" sz="2800" dirty="0"/>
              <a:t>3. PERSEVERING DETERMINATION TO PERFORM A TASK.</a:t>
            </a:r>
          </a:p>
          <a:p>
            <a:r>
              <a:rPr lang="en-US" sz="2800" dirty="0"/>
              <a:t>4. THE US E OF PHYSICAL OR MENTAL ENERGY.</a:t>
            </a:r>
          </a:p>
          <a:p>
            <a:r>
              <a:rPr lang="en-US" sz="2800" dirty="0"/>
              <a:t>CONSCIENTIOUS ATTENTION TO RULES AND DETAILS.</a:t>
            </a:r>
          </a:p>
        </p:txBody>
      </p:sp>
    </p:spTree>
    <p:extLst>
      <p:ext uri="{BB962C8B-B14F-4D97-AF65-F5344CB8AC3E}">
        <p14:creationId xmlns:p14="http://schemas.microsoft.com/office/powerpoint/2010/main" val="3652613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B71E5-23A8-4219-A608-0D93D339E7A8}"/>
              </a:ext>
            </a:extLst>
          </p:cNvPr>
          <p:cNvSpPr>
            <a:spLocks noGrp="1"/>
          </p:cNvSpPr>
          <p:nvPr>
            <p:ph type="title"/>
          </p:nvPr>
        </p:nvSpPr>
        <p:spPr>
          <a:xfrm>
            <a:off x="677334" y="609600"/>
            <a:ext cx="8596668" cy="868680"/>
          </a:xfrm>
        </p:spPr>
        <p:txBody>
          <a:bodyPr/>
          <a:lstStyle/>
          <a:p>
            <a:r>
              <a:rPr lang="en-US" dirty="0"/>
              <a:t>EXAMPLES OF FAITHFULNESS</a:t>
            </a:r>
          </a:p>
        </p:txBody>
      </p:sp>
      <p:sp>
        <p:nvSpPr>
          <p:cNvPr id="3" name="Content Placeholder 2">
            <a:extLst>
              <a:ext uri="{FF2B5EF4-FFF2-40B4-BE49-F238E27FC236}">
                <a16:creationId xmlns:a16="http://schemas.microsoft.com/office/drawing/2014/main" id="{5E306CAC-C16D-4357-A395-47DFA6449596}"/>
              </a:ext>
            </a:extLst>
          </p:cNvPr>
          <p:cNvSpPr>
            <a:spLocks noGrp="1"/>
          </p:cNvSpPr>
          <p:nvPr>
            <p:ph idx="1"/>
          </p:nvPr>
        </p:nvSpPr>
        <p:spPr>
          <a:xfrm>
            <a:off x="677334" y="1188720"/>
            <a:ext cx="9914466" cy="5196839"/>
          </a:xfrm>
        </p:spPr>
        <p:txBody>
          <a:bodyPr>
            <a:noAutofit/>
          </a:bodyPr>
          <a:lstStyle/>
          <a:p>
            <a:r>
              <a:rPr lang="en-US" sz="2800" dirty="0"/>
              <a:t>ACTS 6:1-7, 15:40</a:t>
            </a:r>
          </a:p>
          <a:p>
            <a:pPr marR="0" algn="l" rtl="0"/>
            <a:r>
              <a:rPr lang="en-GB" sz="2800" b="0" i="0" u="none" strike="noStrike" baseline="0" dirty="0" err="1">
                <a:solidFill>
                  <a:srgbClr val="218282"/>
                </a:solidFill>
                <a:latin typeface="Verdana" panose="020B0604030504040204" pitchFamily="34" charset="0"/>
              </a:rPr>
              <a:t>Luk</a:t>
            </a:r>
            <a:r>
              <a:rPr lang="en-GB" sz="2800" b="0" i="0" u="none" strike="noStrike" baseline="0" dirty="0">
                <a:solidFill>
                  <a:srgbClr val="218282"/>
                </a:solidFill>
                <a:latin typeface="Verdana" panose="020B0604030504040204" pitchFamily="34" charset="0"/>
              </a:rPr>
              <a:t> 16:10</a:t>
            </a:r>
            <a:r>
              <a:rPr lang="en-GB" sz="2800" b="0" i="0" u="none" strike="noStrike" baseline="0" dirty="0">
                <a:solidFill>
                  <a:srgbClr val="292F33"/>
                </a:solidFill>
                <a:latin typeface="Verdana" panose="020B0604030504040204" pitchFamily="34" charset="0"/>
              </a:rPr>
              <a:t>  </a:t>
            </a:r>
            <a:r>
              <a:rPr lang="en-GB" sz="2800" b="0" i="0" u="none" strike="noStrike" baseline="0" dirty="0">
                <a:solidFill>
                  <a:srgbClr val="DA3737"/>
                </a:solidFill>
                <a:latin typeface="Verdana" panose="020B0604030504040204" pitchFamily="34" charset="0"/>
              </a:rPr>
              <a:t>He that is faithful in that which is least is faithful also in much: and he that is unjust in the least is unjust also in much.</a:t>
            </a:r>
            <a:r>
              <a:rPr lang="en-GB" sz="2800" b="0" i="0" u="none" strike="noStrike" baseline="0" dirty="0">
                <a:solidFill>
                  <a:srgbClr val="292F33"/>
                </a:solidFill>
                <a:latin typeface="Verdana" panose="020B0604030504040204" pitchFamily="34" charset="0"/>
              </a:rPr>
              <a:t> </a:t>
            </a:r>
          </a:p>
          <a:p>
            <a:pPr marR="0" algn="l" rtl="0"/>
            <a:r>
              <a:rPr lang="en-GB" sz="2800" b="0" i="0" u="none" strike="noStrike" baseline="0" dirty="0" err="1">
                <a:solidFill>
                  <a:srgbClr val="218282"/>
                </a:solidFill>
                <a:latin typeface="Verdana" panose="020B0604030504040204" pitchFamily="34" charset="0"/>
              </a:rPr>
              <a:t>Luk</a:t>
            </a:r>
            <a:r>
              <a:rPr lang="en-GB" sz="2800" b="0" i="0" u="none" strike="noStrike" baseline="0" dirty="0">
                <a:solidFill>
                  <a:srgbClr val="218282"/>
                </a:solidFill>
                <a:latin typeface="Verdana" panose="020B0604030504040204" pitchFamily="34" charset="0"/>
              </a:rPr>
              <a:t> 16:11</a:t>
            </a:r>
            <a:r>
              <a:rPr lang="en-GB" sz="2800" b="0" i="0" u="none" strike="noStrike" baseline="0" dirty="0">
                <a:solidFill>
                  <a:srgbClr val="292F33"/>
                </a:solidFill>
                <a:latin typeface="Verdana" panose="020B0604030504040204" pitchFamily="34" charset="0"/>
              </a:rPr>
              <a:t>  </a:t>
            </a:r>
            <a:r>
              <a:rPr lang="en-GB" sz="2800" b="0" i="0" u="none" strike="noStrike" baseline="0" dirty="0">
                <a:solidFill>
                  <a:srgbClr val="DA3737"/>
                </a:solidFill>
                <a:latin typeface="Verdana" panose="020B0604030504040204" pitchFamily="34" charset="0"/>
              </a:rPr>
              <a:t>If therefore ye have not been faithful in the unrighteous mammon, who will commit to your trust the true</a:t>
            </a:r>
            <a:r>
              <a:rPr lang="en-GB" sz="2800" b="0" i="0" u="none" strike="noStrike" baseline="0" dirty="0">
                <a:solidFill>
                  <a:srgbClr val="292F33"/>
                </a:solidFill>
                <a:latin typeface="Verdana" panose="020B0604030504040204" pitchFamily="34" charset="0"/>
              </a:rPr>
              <a:t> </a:t>
            </a:r>
            <a:r>
              <a:rPr lang="en-GB" sz="2800" b="0" i="1" u="none" strike="noStrike" baseline="0" dirty="0">
                <a:solidFill>
                  <a:srgbClr val="757575"/>
                </a:solidFill>
                <a:latin typeface="Verdana" panose="020B0604030504040204" pitchFamily="34" charset="0"/>
              </a:rPr>
              <a:t>riches?</a:t>
            </a:r>
            <a:r>
              <a:rPr lang="en-GB" sz="2800" b="0" i="0" u="none" strike="noStrike" baseline="0" dirty="0">
                <a:solidFill>
                  <a:srgbClr val="292F33"/>
                </a:solidFill>
                <a:latin typeface="Verdana" panose="020B0604030504040204" pitchFamily="34" charset="0"/>
              </a:rPr>
              <a:t> </a:t>
            </a:r>
          </a:p>
          <a:p>
            <a:pPr marR="0" algn="l" rtl="0"/>
            <a:r>
              <a:rPr lang="en-GB" sz="2800" b="0" i="0" u="none" strike="noStrike" baseline="0" dirty="0" err="1">
                <a:solidFill>
                  <a:srgbClr val="218282"/>
                </a:solidFill>
                <a:latin typeface="Verdana" panose="020B0604030504040204" pitchFamily="34" charset="0"/>
              </a:rPr>
              <a:t>Luk</a:t>
            </a:r>
            <a:r>
              <a:rPr lang="en-GB" sz="2800" b="0" i="0" u="none" strike="noStrike" baseline="0" dirty="0">
                <a:solidFill>
                  <a:srgbClr val="218282"/>
                </a:solidFill>
                <a:latin typeface="Verdana" panose="020B0604030504040204" pitchFamily="34" charset="0"/>
              </a:rPr>
              <a:t> 16:12</a:t>
            </a:r>
            <a:r>
              <a:rPr lang="en-GB" sz="2800" b="0" i="0" u="none" strike="noStrike" baseline="0" dirty="0">
                <a:solidFill>
                  <a:srgbClr val="292F33"/>
                </a:solidFill>
                <a:latin typeface="Verdana" panose="020B0604030504040204" pitchFamily="34" charset="0"/>
              </a:rPr>
              <a:t>  </a:t>
            </a:r>
            <a:r>
              <a:rPr lang="en-GB" sz="2800" b="0" i="0" u="none" strike="noStrike" baseline="0" dirty="0">
                <a:solidFill>
                  <a:srgbClr val="DA3737"/>
                </a:solidFill>
                <a:latin typeface="Verdana" panose="020B0604030504040204" pitchFamily="34" charset="0"/>
              </a:rPr>
              <a:t>And if ye have not been faithful in that which is another man's, who shall give you that which is your own?</a:t>
            </a:r>
            <a:r>
              <a:rPr lang="en-GB" sz="2800" b="0" i="0" u="none" strike="noStrike" baseline="0" dirty="0">
                <a:solidFill>
                  <a:srgbClr val="292F33"/>
                </a:solidFill>
                <a:latin typeface="Verdana" panose="020B0604030504040204" pitchFamily="34" charset="0"/>
              </a:rPr>
              <a:t> </a:t>
            </a:r>
            <a:endParaRPr lang="en-US" sz="2800" dirty="0"/>
          </a:p>
        </p:txBody>
      </p:sp>
    </p:spTree>
    <p:extLst>
      <p:ext uri="{BB962C8B-B14F-4D97-AF65-F5344CB8AC3E}">
        <p14:creationId xmlns:p14="http://schemas.microsoft.com/office/powerpoint/2010/main" val="3653827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9CFD3-2FE2-4726-817A-F5DD7FE9E7C5}"/>
              </a:ext>
            </a:extLst>
          </p:cNvPr>
          <p:cNvSpPr>
            <a:spLocks noGrp="1"/>
          </p:cNvSpPr>
          <p:nvPr>
            <p:ph type="title"/>
          </p:nvPr>
        </p:nvSpPr>
        <p:spPr>
          <a:xfrm>
            <a:off x="677334" y="106680"/>
            <a:ext cx="8596668" cy="16764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AEF79C5-65F2-4E4D-B423-3B556055BA9B}"/>
              </a:ext>
            </a:extLst>
          </p:cNvPr>
          <p:cNvSpPr>
            <a:spLocks noGrp="1"/>
          </p:cNvSpPr>
          <p:nvPr>
            <p:ph idx="1"/>
          </p:nvPr>
        </p:nvSpPr>
        <p:spPr>
          <a:xfrm>
            <a:off x="335280" y="548640"/>
            <a:ext cx="10454640" cy="6309359"/>
          </a:xfrm>
        </p:spPr>
        <p:txBody>
          <a:bodyPr>
            <a:noAutofit/>
          </a:bodyPr>
          <a:lstStyle/>
          <a:p>
            <a:pPr marR="0" algn="l" rtl="0"/>
            <a:r>
              <a:rPr lang="en-GB" sz="2800" b="0" i="0" u="none" strike="noStrike" baseline="0" dirty="0">
                <a:solidFill>
                  <a:srgbClr val="218282"/>
                </a:solidFill>
                <a:latin typeface="Verdana" panose="020B0604030504040204" pitchFamily="34" charset="0"/>
              </a:rPr>
              <a:t>Php 2:19</a:t>
            </a:r>
            <a:r>
              <a:rPr lang="en-GB" sz="2800" b="0" i="0" u="none" strike="noStrike" baseline="0" dirty="0">
                <a:solidFill>
                  <a:srgbClr val="292F33"/>
                </a:solidFill>
                <a:latin typeface="Verdana" panose="020B0604030504040204" pitchFamily="34" charset="0"/>
              </a:rPr>
              <a:t>  But I trust in the Lord Jesus to send Timotheus shortly unto you, that I also may be of good comfort, when I know your state. </a:t>
            </a:r>
          </a:p>
          <a:p>
            <a:pPr marR="0" algn="l" rtl="0"/>
            <a:r>
              <a:rPr lang="en-GB" sz="2800" b="0" i="0" u="none" strike="noStrike" baseline="0" dirty="0">
                <a:solidFill>
                  <a:srgbClr val="218282"/>
                </a:solidFill>
                <a:latin typeface="Verdana" panose="020B0604030504040204" pitchFamily="34" charset="0"/>
              </a:rPr>
              <a:t>Php 2:20</a:t>
            </a:r>
            <a:r>
              <a:rPr lang="en-GB" sz="2800" b="0" i="0" u="none" strike="noStrike" baseline="0" dirty="0">
                <a:solidFill>
                  <a:srgbClr val="292F33"/>
                </a:solidFill>
                <a:latin typeface="Verdana" panose="020B0604030504040204" pitchFamily="34" charset="0"/>
              </a:rPr>
              <a:t>  For I have no man likeminded, who will naturally care for your state. </a:t>
            </a:r>
          </a:p>
          <a:p>
            <a:pPr marR="0" algn="l" rtl="0"/>
            <a:r>
              <a:rPr lang="en-GB" sz="2800" b="0" i="0" u="none" strike="noStrike" baseline="0" dirty="0">
                <a:solidFill>
                  <a:srgbClr val="218282"/>
                </a:solidFill>
                <a:latin typeface="Verdana" panose="020B0604030504040204" pitchFamily="34" charset="0"/>
              </a:rPr>
              <a:t>Php 2:21</a:t>
            </a:r>
            <a:r>
              <a:rPr lang="en-GB" sz="2800" b="0" i="0" u="none" strike="noStrike" baseline="0" dirty="0">
                <a:solidFill>
                  <a:srgbClr val="292F33"/>
                </a:solidFill>
                <a:latin typeface="Verdana" panose="020B0604030504040204" pitchFamily="34" charset="0"/>
              </a:rPr>
              <a:t>  For all seek their own, not the things which are Jesus Christ's. </a:t>
            </a:r>
          </a:p>
          <a:p>
            <a:pPr marR="0" algn="l" rtl="0"/>
            <a:r>
              <a:rPr lang="en-GB" sz="2800" b="0" i="0" u="none" strike="noStrike" baseline="0" dirty="0">
                <a:solidFill>
                  <a:srgbClr val="218282"/>
                </a:solidFill>
                <a:latin typeface="Verdana" panose="020B0604030504040204" pitchFamily="34" charset="0"/>
              </a:rPr>
              <a:t>Php 2:22</a:t>
            </a:r>
            <a:r>
              <a:rPr lang="en-GB" sz="2800" b="0" i="0" u="none" strike="noStrike" baseline="0" dirty="0">
                <a:solidFill>
                  <a:srgbClr val="292F33"/>
                </a:solidFill>
                <a:latin typeface="Verdana" panose="020B0604030504040204" pitchFamily="34" charset="0"/>
              </a:rPr>
              <a:t>  But ye know the proof of him, that, as a son with the father, he hath served with me in the gospel. </a:t>
            </a:r>
          </a:p>
          <a:p>
            <a:pPr marR="0" algn="l" rtl="0"/>
            <a:r>
              <a:rPr lang="en-GB" sz="2800" b="0" i="0" u="none" strike="noStrike" baseline="0" dirty="0">
                <a:solidFill>
                  <a:srgbClr val="218282"/>
                </a:solidFill>
                <a:latin typeface="Verdana" panose="020B0604030504040204" pitchFamily="34" charset="0"/>
              </a:rPr>
              <a:t>Php 2:23</a:t>
            </a:r>
            <a:r>
              <a:rPr lang="en-GB" sz="2800" b="0" i="0" u="none" strike="noStrike" baseline="0" dirty="0">
                <a:solidFill>
                  <a:srgbClr val="292F33"/>
                </a:solidFill>
                <a:latin typeface="Verdana" panose="020B0604030504040204" pitchFamily="34" charset="0"/>
              </a:rPr>
              <a:t>  Him therefore I hope to send presently, so soon as I shall see how it will go with me. </a:t>
            </a:r>
          </a:p>
          <a:p>
            <a:pPr marR="0" algn="l" rtl="0"/>
            <a:r>
              <a:rPr lang="en-GB" sz="2800" b="0" i="0" u="none" strike="noStrike" baseline="0" dirty="0">
                <a:solidFill>
                  <a:srgbClr val="218282"/>
                </a:solidFill>
                <a:latin typeface="Verdana" panose="020B0604030504040204" pitchFamily="34" charset="0"/>
              </a:rPr>
              <a:t>Php 2:24</a:t>
            </a:r>
            <a:r>
              <a:rPr lang="en-GB" sz="2800" b="0" i="0" u="none" strike="noStrike" baseline="0" dirty="0">
                <a:solidFill>
                  <a:srgbClr val="292F33"/>
                </a:solidFill>
                <a:latin typeface="Verdana" panose="020B0604030504040204" pitchFamily="34" charset="0"/>
              </a:rPr>
              <a:t>  But I trust in the Lord that I also myself shall come shortly. </a:t>
            </a:r>
            <a:endParaRPr lang="en-US" sz="2800" dirty="0"/>
          </a:p>
        </p:txBody>
      </p:sp>
    </p:spTree>
    <p:extLst>
      <p:ext uri="{BB962C8B-B14F-4D97-AF65-F5344CB8AC3E}">
        <p14:creationId xmlns:p14="http://schemas.microsoft.com/office/powerpoint/2010/main" val="364091542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3276</TotalTime>
  <Words>973</Words>
  <Application>Microsoft Office PowerPoint</Application>
  <PresentationFormat>Widescreen</PresentationFormat>
  <Paragraphs>81</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Trebuchet MS</vt:lpstr>
      <vt:lpstr>Verdana</vt:lpstr>
      <vt:lpstr>Wingdings 3</vt:lpstr>
      <vt:lpstr>Facet</vt:lpstr>
      <vt:lpstr>REMNANT CHRISTIAN NETWORK</vt:lpstr>
      <vt:lpstr>FAITHFUNESS AND DELIGENCE OF MEMBERS: KEY TO ENTERING YOUR CALLING</vt:lpstr>
      <vt:lpstr>PowerPoint Presentation</vt:lpstr>
      <vt:lpstr>FAITHFULNESS</vt:lpstr>
      <vt:lpstr>CHARACTERISTICS OF A FAITHFUL MEMBER</vt:lpstr>
      <vt:lpstr>DELIGENCE</vt:lpstr>
      <vt:lpstr>ATTRIBUTES OF A DELIGENT MEMBER</vt:lpstr>
      <vt:lpstr>EXAMPLES OF FAITHFULNESS</vt:lpstr>
      <vt:lpstr>PowerPoint Presentation</vt:lpstr>
      <vt:lpstr>REWARDS OF FAITHFUNESS AND DELIGENCE</vt:lpstr>
      <vt:lpstr>PowerPoint Presentation</vt:lpstr>
      <vt:lpstr>PowerPoint Presentation</vt:lpstr>
      <vt:lpstr>PowerPoint Presentation</vt:lpstr>
      <vt:lpstr>SIGNS OF FAITHFUNESS</vt:lpstr>
      <vt:lpstr>MINISTRY ENTRY POINTS</vt:lpstr>
      <vt:lpstr>PowerPoint Presentation</vt:lpstr>
      <vt:lpstr>FEATURES OF THE ENTRY POINT</vt:lpstr>
      <vt:lpstr>RESPONDING PROPERLY TO DESTINY DEMANDS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REMNANT CHRISTIAN NETWORK</dc:title>
  <dc:creator>PC</dc:creator>
  <cp:lastModifiedBy>PC</cp:lastModifiedBy>
  <cp:revision>4</cp:revision>
  <dcterms:created xsi:type="dcterms:W3CDTF">2021-10-21T08:09:56Z</dcterms:created>
  <dcterms:modified xsi:type="dcterms:W3CDTF">2021-11-12T11:04:03Z</dcterms:modified>
</cp:coreProperties>
</file>