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sldIdLst>
    <p:sldId id="311" r:id="rId2"/>
    <p:sldId id="256" r:id="rId3"/>
    <p:sldId id="427" r:id="rId4"/>
    <p:sldId id="428" r:id="rId5"/>
    <p:sldId id="429" r:id="rId6"/>
    <p:sldId id="430" r:id="rId7"/>
    <p:sldId id="431" r:id="rId8"/>
    <p:sldId id="432" r:id="rId9"/>
    <p:sldId id="426" r:id="rId10"/>
    <p:sldId id="312" r:id="rId11"/>
    <p:sldId id="314" r:id="rId12"/>
    <p:sldId id="313" r:id="rId13"/>
    <p:sldId id="335" r:id="rId14"/>
    <p:sldId id="334" r:id="rId15"/>
    <p:sldId id="316" r:id="rId16"/>
    <p:sldId id="317" r:id="rId17"/>
    <p:sldId id="318" r:id="rId18"/>
    <p:sldId id="315" r:id="rId19"/>
    <p:sldId id="336" r:id="rId20"/>
    <p:sldId id="337" r:id="rId21"/>
    <p:sldId id="338" r:id="rId22"/>
    <p:sldId id="320" r:id="rId23"/>
    <p:sldId id="321" r:id="rId24"/>
    <p:sldId id="322" r:id="rId25"/>
    <p:sldId id="340" r:id="rId26"/>
    <p:sldId id="339" r:id="rId27"/>
    <p:sldId id="341" r:id="rId28"/>
    <p:sldId id="342" r:id="rId29"/>
    <p:sldId id="324" r:id="rId30"/>
    <p:sldId id="343" r:id="rId31"/>
    <p:sldId id="325" r:id="rId32"/>
    <p:sldId id="328" r:id="rId33"/>
    <p:sldId id="344" r:id="rId34"/>
    <p:sldId id="345" r:id="rId35"/>
    <p:sldId id="346" r:id="rId36"/>
    <p:sldId id="329" r:id="rId37"/>
    <p:sldId id="330" r:id="rId38"/>
    <p:sldId id="331" r:id="rId39"/>
    <p:sldId id="347" r:id="rId40"/>
    <p:sldId id="348" r:id="rId41"/>
    <p:sldId id="349" r:id="rId42"/>
    <p:sldId id="350" r:id="rId43"/>
    <p:sldId id="332" r:id="rId44"/>
    <p:sldId id="333" r:id="rId45"/>
    <p:sldId id="351" r:id="rId46"/>
    <p:sldId id="352" r:id="rId47"/>
    <p:sldId id="353" r:id="rId48"/>
    <p:sldId id="354" r:id="rId49"/>
    <p:sldId id="355" r:id="rId50"/>
    <p:sldId id="356" r:id="rId51"/>
    <p:sldId id="358" r:id="rId52"/>
    <p:sldId id="359" r:id="rId53"/>
    <p:sldId id="360" r:id="rId54"/>
    <p:sldId id="361" r:id="rId55"/>
    <p:sldId id="362" r:id="rId56"/>
    <p:sldId id="363" r:id="rId57"/>
    <p:sldId id="364" r:id="rId58"/>
    <p:sldId id="365" r:id="rId59"/>
    <p:sldId id="366" r:id="rId60"/>
    <p:sldId id="367" r:id="rId61"/>
    <p:sldId id="368" r:id="rId62"/>
    <p:sldId id="369" r:id="rId63"/>
    <p:sldId id="370" r:id="rId64"/>
    <p:sldId id="371" r:id="rId65"/>
    <p:sldId id="372" r:id="rId66"/>
    <p:sldId id="373" r:id="rId67"/>
    <p:sldId id="374" r:id="rId68"/>
    <p:sldId id="375" r:id="rId69"/>
    <p:sldId id="376" r:id="rId70"/>
    <p:sldId id="377" r:id="rId71"/>
    <p:sldId id="378" r:id="rId72"/>
    <p:sldId id="379" r:id="rId73"/>
    <p:sldId id="380" r:id="rId74"/>
    <p:sldId id="381" r:id="rId75"/>
    <p:sldId id="382" r:id="rId76"/>
    <p:sldId id="383" r:id="rId77"/>
    <p:sldId id="384" r:id="rId78"/>
    <p:sldId id="385" r:id="rId79"/>
    <p:sldId id="386" r:id="rId80"/>
    <p:sldId id="387" r:id="rId81"/>
    <p:sldId id="388" r:id="rId82"/>
    <p:sldId id="389" r:id="rId83"/>
    <p:sldId id="390" r:id="rId84"/>
    <p:sldId id="391" r:id="rId85"/>
    <p:sldId id="392" r:id="rId86"/>
    <p:sldId id="393" r:id="rId87"/>
    <p:sldId id="394" r:id="rId88"/>
    <p:sldId id="395" r:id="rId89"/>
    <p:sldId id="396" r:id="rId90"/>
    <p:sldId id="397" r:id="rId91"/>
    <p:sldId id="398" r:id="rId92"/>
    <p:sldId id="399" r:id="rId93"/>
    <p:sldId id="400" r:id="rId94"/>
    <p:sldId id="401" r:id="rId95"/>
    <p:sldId id="402" r:id="rId96"/>
    <p:sldId id="403" r:id="rId97"/>
    <p:sldId id="404" r:id="rId98"/>
    <p:sldId id="405" r:id="rId99"/>
    <p:sldId id="406" r:id="rId100"/>
    <p:sldId id="407" r:id="rId101"/>
    <p:sldId id="408" r:id="rId102"/>
    <p:sldId id="409" r:id="rId103"/>
    <p:sldId id="410" r:id="rId104"/>
    <p:sldId id="411" r:id="rId105"/>
    <p:sldId id="412" r:id="rId106"/>
    <p:sldId id="413" r:id="rId107"/>
    <p:sldId id="414" r:id="rId108"/>
    <p:sldId id="415" r:id="rId109"/>
    <p:sldId id="417" r:id="rId110"/>
    <p:sldId id="418" r:id="rId111"/>
    <p:sldId id="419" r:id="rId112"/>
    <p:sldId id="420" r:id="rId113"/>
    <p:sldId id="422" r:id="rId114"/>
    <p:sldId id="421" r:id="rId115"/>
    <p:sldId id="423" r:id="rId116"/>
    <p:sldId id="424" r:id="rId117"/>
    <p:sldId id="425" r:id="rId1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291" autoAdjust="0"/>
  </p:normalViewPr>
  <p:slideViewPr>
    <p:cSldViewPr>
      <p:cViewPr>
        <p:scale>
          <a:sx n="72" d="100"/>
          <a:sy n="72" d="100"/>
        </p:scale>
        <p:origin x="132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presProps" Target="presProps.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B1E2C7BD-3B2C-455B-B1A5-FBCCC8B4EFE3}" type="datetimeFigureOut">
              <a:rPr lang="en-US" smtClean="0"/>
              <a:pPr/>
              <a:t>2/28/2022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1E2C7BD-3B2C-455B-B1A5-FBCCC8B4EFE3}"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1E2C7BD-3B2C-455B-B1A5-FBCCC8B4EFE3}"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E2C7BD-3B2C-455B-B1A5-FBCCC8B4EFE3}"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B1E2C7BD-3B2C-455B-B1A5-FBCCC8B4EFE3}" type="datetimeFigureOut">
              <a:rPr lang="en-US" smtClean="0"/>
              <a:pPr/>
              <a:t>2/28/2022</a:t>
            </a:fld>
            <a:endParaRPr lang="en-US"/>
          </a:p>
        </p:txBody>
      </p:sp>
      <p:sp>
        <p:nvSpPr>
          <p:cNvPr id="9" name="Slide Number Placeholder 8"/>
          <p:cNvSpPr>
            <a:spLocks noGrp="1"/>
          </p:cNvSpPr>
          <p:nvPr>
            <p:ph type="sldNum" sz="quarter" idx="15"/>
          </p:nvPr>
        </p:nvSpPr>
        <p:spPr/>
        <p:txBody>
          <a:bodyPr rtlCol="0"/>
          <a:lstStyle/>
          <a:p>
            <a:fld id="{052BD6B7-3C9C-4C80-90D5-4C78F19CD58A}"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B1E2C7BD-3B2C-455B-B1A5-FBCCC8B4EFE3}" type="datetimeFigureOut">
              <a:rPr lang="en-US" smtClean="0"/>
              <a:pPr/>
              <a:t>2/28/2022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B1E2C7BD-3B2C-455B-B1A5-FBCCC8B4EFE3}" type="datetimeFigureOut">
              <a:rPr lang="en-US" smtClean="0"/>
              <a:pPr/>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BD6B7-3C9C-4C80-90D5-4C78F19CD58A}"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B1E2C7BD-3B2C-455B-B1A5-FBCCC8B4EFE3}" type="datetimeFigureOut">
              <a:rPr lang="en-US" smtClean="0"/>
              <a:pPr/>
              <a:t>2/28/2022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2BD6B7-3C9C-4C80-90D5-4C78F19CD58A}"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B1E2C7BD-3B2C-455B-B1A5-FBCCC8B4EFE3}" type="datetimeFigureOut">
              <a:rPr lang="en-US" smtClean="0"/>
              <a:pPr/>
              <a:t>2/28/2022</a:t>
            </a:fld>
            <a:endParaRPr lang="en-US"/>
          </a:p>
        </p:txBody>
      </p:sp>
      <p:sp>
        <p:nvSpPr>
          <p:cNvPr id="7" name="Slide Number Placeholder 6"/>
          <p:cNvSpPr>
            <a:spLocks noGrp="1"/>
          </p:cNvSpPr>
          <p:nvPr>
            <p:ph type="sldNum" sz="quarter" idx="11"/>
          </p:nvPr>
        </p:nvSpPr>
        <p:spPr/>
        <p:txBody>
          <a:bodyPr rtlCol="0"/>
          <a:lstStyle/>
          <a:p>
            <a:fld id="{052BD6B7-3C9C-4C80-90D5-4C78F19CD58A}"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E2C7BD-3B2C-455B-B1A5-FBCCC8B4EFE3}" type="datetimeFigureOut">
              <a:rPr lang="en-US" smtClean="0"/>
              <a:pPr/>
              <a:t>2/28/2022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B1E2C7BD-3B2C-455B-B1A5-FBCCC8B4EFE3}" type="datetimeFigureOut">
              <a:rPr lang="en-US" smtClean="0"/>
              <a:pPr/>
              <a:t>2/28/2022</a:t>
            </a:fld>
            <a:endParaRPr lang="en-US"/>
          </a:p>
        </p:txBody>
      </p:sp>
      <p:sp>
        <p:nvSpPr>
          <p:cNvPr id="22" name="Slide Number Placeholder 21"/>
          <p:cNvSpPr>
            <a:spLocks noGrp="1"/>
          </p:cNvSpPr>
          <p:nvPr>
            <p:ph type="sldNum" sz="quarter" idx="15"/>
          </p:nvPr>
        </p:nvSpPr>
        <p:spPr/>
        <p:txBody>
          <a:bodyPr rtlCol="0"/>
          <a:lstStyle/>
          <a:p>
            <a:fld id="{052BD6B7-3C9C-4C80-90D5-4C78F19CD58A}"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B1E2C7BD-3B2C-455B-B1A5-FBCCC8B4EFE3}" type="datetimeFigureOut">
              <a:rPr lang="en-US" smtClean="0"/>
              <a:pPr/>
              <a:t>2/28/2022</a:t>
            </a:fld>
            <a:endParaRPr lang="en-US"/>
          </a:p>
        </p:txBody>
      </p:sp>
      <p:sp>
        <p:nvSpPr>
          <p:cNvPr id="18" name="Slide Number Placeholder 17"/>
          <p:cNvSpPr>
            <a:spLocks noGrp="1"/>
          </p:cNvSpPr>
          <p:nvPr>
            <p:ph type="sldNum" sz="quarter" idx="11"/>
          </p:nvPr>
        </p:nvSpPr>
        <p:spPr/>
        <p:txBody>
          <a:bodyPr rtlCol="0"/>
          <a:lstStyle/>
          <a:p>
            <a:fld id="{052BD6B7-3C9C-4C80-90D5-4C78F19CD58A}"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1E2C7BD-3B2C-455B-B1A5-FBCCC8B4EFE3}" type="datetimeFigureOut">
              <a:rPr lang="en-US" smtClean="0"/>
              <a:pPr/>
              <a:t>2/28/2022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52BD6B7-3C9C-4C80-90D5-4C78F19CD5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Lst>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86000" y="2590800"/>
            <a:ext cx="6172200" cy="2427762"/>
          </a:xfrm>
          <a:effectLst>
            <a:glow rad="63500">
              <a:schemeClr val="accent1">
                <a:satMod val="175000"/>
                <a:alpha val="40000"/>
              </a:schemeClr>
            </a:glow>
            <a:outerShdw blurRad="50800" dist="38100" dir="5400000" algn="t" rotWithShape="0">
              <a:prstClr val="black">
                <a:alpha val="40000"/>
              </a:prstClr>
            </a:outerShdw>
            <a:softEdge rad="635000"/>
          </a:effectLst>
          <a:scene3d>
            <a:camera prst="obliqueTopRight"/>
            <a:lightRig rig="threePt" dir="t"/>
          </a:scene3d>
        </p:spPr>
        <p:txBody>
          <a:bodyPr>
            <a:normAutofit fontScale="90000"/>
          </a:bodyPr>
          <a:lstStyle/>
          <a:p>
            <a:r>
              <a:rPr sz="5400" b="1">
                <a:solidFill>
                  <a:srgbClr val="FF0000"/>
                </a:solidFill>
              </a:rPr>
              <a:t>NEW TESTAMENT SURVEY</a:t>
            </a:r>
            <a:endParaRPr lang="en-US" sz="5400" b="1" dirty="0">
              <a:solidFill>
                <a:srgbClr val="FF0000"/>
              </a:solidFill>
            </a:endParaRPr>
          </a:p>
        </p:txBody>
      </p:sp>
      <p:sp>
        <p:nvSpPr>
          <p:cNvPr id="2" name="Subtitle 1"/>
          <p:cNvSpPr>
            <a:spLocks noGrp="1"/>
          </p:cNvSpPr>
          <p:nvPr>
            <p:ph type="subTitle" idx="1"/>
          </p:nvPr>
        </p:nvSpPr>
        <p:spPr>
          <a:xfrm>
            <a:off x="2286000" y="5105400"/>
            <a:ext cx="3310336" cy="609600"/>
          </a:xfrm>
        </p:spPr>
        <p:txBody>
          <a:bodyPr/>
          <a:lstStyle/>
          <a:p>
            <a:r>
              <a:rPr lang="en-US" b="1" dirty="0">
                <a:solidFill>
                  <a:schemeClr val="tx1"/>
                </a:solidFill>
              </a:rPr>
              <a:t>Reverend George </a:t>
            </a:r>
            <a:r>
              <a:rPr lang="en-US" b="1" dirty="0" err="1">
                <a:solidFill>
                  <a:schemeClr val="tx1"/>
                </a:solidFill>
              </a:rPr>
              <a:t>Agbike</a:t>
            </a:r>
            <a:endParaRPr lang="en-US" b="1" dirty="0">
              <a:solidFill>
                <a:schemeClr val="tx1"/>
              </a:solidFill>
            </a:endParaRPr>
          </a:p>
        </p:txBody>
      </p:sp>
      <p:pic>
        <p:nvPicPr>
          <p:cNvPr id="6" name="Picture 5">
            <a:extLst>
              <a:ext uri="{FF2B5EF4-FFF2-40B4-BE49-F238E27FC236}">
                <a16:creationId xmlns:a16="http://schemas.microsoft.com/office/drawing/2014/main" id="{8208E26D-F5F4-48C2-AEBA-C43D81D7D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96336" y="457200"/>
            <a:ext cx="2861864" cy="914400"/>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4953000"/>
          </a:xfrm>
        </p:spPr>
        <p:txBody>
          <a:bodyPr>
            <a:normAutofit/>
          </a:bodyPr>
          <a:lstStyle/>
          <a:p>
            <a:pPr>
              <a:lnSpc>
                <a:spcPct val="150000"/>
              </a:lnSpc>
            </a:pPr>
            <a:r>
              <a:rPr lang="en-US" sz="2800" b="1" dirty="0">
                <a:solidFill>
                  <a:srgbClr val="C00000"/>
                </a:solidFill>
                <a:latin typeface="Times New Roman"/>
              </a:rPr>
              <a:t>Purpose:</a:t>
            </a:r>
            <a:r>
              <a:rPr lang="en-US" sz="2800" b="1" dirty="0">
                <a:latin typeface="Times New Roman"/>
              </a:rPr>
              <a:t> To prove that Jesus is the Messiah, the eternal King.</a:t>
            </a:r>
          </a:p>
          <a:p>
            <a:pPr>
              <a:lnSpc>
                <a:spcPct val="150000"/>
              </a:lnSpc>
            </a:pPr>
            <a:r>
              <a:rPr lang="en-US" sz="2800" b="1" dirty="0">
                <a:solidFill>
                  <a:srgbClr val="C00000"/>
                </a:solidFill>
                <a:latin typeface="Times New Roman"/>
              </a:rPr>
              <a:t>Key Verse: </a:t>
            </a:r>
            <a:r>
              <a:rPr lang="en-US" sz="2800" b="1" dirty="0">
                <a:latin typeface="Times New Roman"/>
              </a:rPr>
              <a:t>Matthew 5:17</a:t>
            </a:r>
          </a:p>
          <a:p>
            <a:pPr>
              <a:lnSpc>
                <a:spcPct val="150000"/>
              </a:lnSpc>
            </a:pPr>
            <a:r>
              <a:rPr lang="en-US" sz="2800" b="1" dirty="0">
                <a:solidFill>
                  <a:srgbClr val="C00000"/>
                </a:solidFill>
                <a:latin typeface="Times New Roman"/>
              </a:rPr>
              <a:t>List of Major Character: </a:t>
            </a:r>
            <a:r>
              <a:rPr lang="en-US" sz="2800" b="1" dirty="0">
                <a:latin typeface="Times New Roman"/>
              </a:rPr>
              <a:t>Jesus, John the Baptist, Joseph, Herod, Matthew, Mary (Lazarus’s Sister), the Disciples, the Religious Leaders, Caiaphas, Pilate</a:t>
            </a:r>
          </a:p>
        </p:txBody>
      </p:sp>
      <p:sp>
        <p:nvSpPr>
          <p:cNvPr id="5" name="Title 1"/>
          <p:cNvSpPr>
            <a:spLocks noGrp="1"/>
          </p:cNvSpPr>
          <p:nvPr>
            <p:ph type="title"/>
          </p:nvPr>
        </p:nvSpPr>
        <p:spPr>
          <a:xfrm>
            <a:off x="381000" y="457200"/>
            <a:ext cx="8229600" cy="990600"/>
          </a:xfrm>
        </p:spPr>
        <p:txBody>
          <a:bodyPr>
            <a:noAutofit/>
          </a:bodyPr>
          <a:lstStyle/>
          <a:p>
            <a:pPr marR="0" rtl="0"/>
            <a:r>
              <a:rPr lang="en-US" sz="3200" b="1" baseline="0" dirty="0">
                <a:solidFill>
                  <a:srgbClr val="C00000"/>
                </a:solidFill>
                <a:effectLst>
                  <a:outerShdw blurRad="38100" dist="38100" dir="2700000" algn="tl">
                    <a:srgbClr val="000000">
                      <a:alpha val="43137"/>
                    </a:srgbClr>
                  </a:outerShdw>
                </a:effectLst>
                <a:latin typeface="Times New Roman"/>
              </a:rPr>
              <a:t>THE GOSPEL  ACCORDING TO </a:t>
            </a:r>
            <a:br>
              <a:rPr lang="en-US" sz="3200" b="1" baseline="0" dirty="0">
                <a:solidFill>
                  <a:srgbClr val="C00000"/>
                </a:solidFill>
                <a:effectLst>
                  <a:outerShdw blurRad="38100" dist="38100" dir="2700000" algn="tl">
                    <a:srgbClr val="000000">
                      <a:alpha val="43137"/>
                    </a:srgbClr>
                  </a:outerShdw>
                </a:effectLst>
                <a:latin typeface="Times New Roman"/>
              </a:rPr>
            </a:br>
            <a:r>
              <a:rPr lang="en-US" sz="3200" b="1" baseline="0" dirty="0">
                <a:solidFill>
                  <a:srgbClr val="C00000"/>
                </a:solidFill>
                <a:effectLst>
                  <a:outerShdw blurRad="38100" dist="38100" dir="2700000" algn="tl">
                    <a:srgbClr val="000000">
                      <a:alpha val="43137"/>
                    </a:srgbClr>
                  </a:outerShdw>
                </a:effectLst>
                <a:latin typeface="Times New Roman"/>
              </a:rPr>
              <a:t>MATTHEW</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610600" cy="58674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Pleasing God 13:1-19</a:t>
            </a:r>
          </a:p>
          <a:p>
            <a:pPr>
              <a:lnSpc>
                <a:spcPct val="150000"/>
              </a:lnSpc>
            </a:pPr>
            <a:r>
              <a:rPr lang="en-US" sz="2600" b="1" dirty="0">
                <a:latin typeface="Times New Roman" pitchFamily="18" charset="0"/>
                <a:cs typeface="Times New Roman" pitchFamily="18" charset="0"/>
              </a:rPr>
              <a:t>Closing Prayer 13:20-21</a:t>
            </a:r>
          </a:p>
          <a:p>
            <a:pPr>
              <a:lnSpc>
                <a:spcPct val="150000"/>
              </a:lnSpc>
            </a:pPr>
            <a:r>
              <a:rPr lang="en-US" sz="2600" b="1" dirty="0">
                <a:latin typeface="Times New Roman" pitchFamily="18" charset="0"/>
                <a:cs typeface="Times New Roman" pitchFamily="18" charset="0"/>
              </a:rPr>
              <a:t>Final words: 13: 22-25</a:t>
            </a: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HEBREWS</a:t>
            </a:r>
          </a:p>
        </p:txBody>
      </p:sp>
    </p:spTree>
    <p:extLst>
      <p:ext uri="{BB962C8B-B14F-4D97-AF65-F5344CB8AC3E}">
        <p14:creationId xmlns:p14="http://schemas.microsoft.com/office/powerpoint/2010/main" val="32029932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458200" cy="58674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James, Jesus’  brother</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Probably AD 49 prior to the Jerusalem council held in AD 50</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First century Jewish Christians residing in Gentile Communities</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expose hypocritical practices and to teach right Christian behavior.</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2: 18</a:t>
            </a: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JAMES</a:t>
            </a:r>
          </a:p>
        </p:txBody>
      </p:sp>
    </p:spTree>
    <p:extLst>
      <p:ext uri="{BB962C8B-B14F-4D97-AF65-F5344CB8AC3E}">
        <p14:creationId xmlns:p14="http://schemas.microsoft.com/office/powerpoint/2010/main" val="21220018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458200" cy="58674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Themes:</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Living Faith: James wants believers not only to hear the truth but also put into action </a:t>
            </a:r>
          </a:p>
          <a:p>
            <a:pPr>
              <a:lnSpc>
                <a:spcPct val="150000"/>
              </a:lnSpc>
            </a:pPr>
            <a:r>
              <a:rPr lang="en-US" sz="2600" b="1" dirty="0">
                <a:latin typeface="Times New Roman" pitchFamily="18" charset="0"/>
                <a:cs typeface="Times New Roman" pitchFamily="18" charset="0"/>
              </a:rPr>
              <a:t>Trials: In the Christian life there are trials and temptations, overcoming these  produces maturity and strong character</a:t>
            </a:r>
          </a:p>
          <a:p>
            <a:pPr>
              <a:lnSpc>
                <a:spcPct val="150000"/>
              </a:lnSpc>
            </a:pPr>
            <a:r>
              <a:rPr lang="en-US" sz="2600" b="1" dirty="0">
                <a:latin typeface="Times New Roman" pitchFamily="18" charset="0"/>
                <a:cs typeface="Times New Roman" pitchFamily="18" charset="0"/>
              </a:rPr>
              <a:t>Law of love: We are saved by God’s  gracious mercy, we are to love and serve those around us.</a:t>
            </a:r>
          </a:p>
          <a:p>
            <a:pPr marL="0" indent="0">
              <a:lnSpc>
                <a:spcPct val="150000"/>
              </a:lnSpc>
              <a:buNone/>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JAMES</a:t>
            </a:r>
          </a:p>
        </p:txBody>
      </p:sp>
    </p:spTree>
    <p:extLst>
      <p:ext uri="{BB962C8B-B14F-4D97-AF65-F5344CB8AC3E}">
        <p14:creationId xmlns:p14="http://schemas.microsoft.com/office/powerpoint/2010/main" val="27680137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458200" cy="58674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Themes:</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Wise  Speeches :Wisdom shows itself in wise speech. God holds us responsible for the  result of our distinctive words.</a:t>
            </a:r>
          </a:p>
          <a:p>
            <a:pPr>
              <a:lnSpc>
                <a:spcPct val="150000"/>
              </a:lnSpc>
            </a:pPr>
            <a:r>
              <a:rPr lang="en-US" sz="2600" b="1" dirty="0">
                <a:latin typeface="Times New Roman" pitchFamily="18" charset="0"/>
                <a:cs typeface="Times New Roman" pitchFamily="18" charset="0"/>
              </a:rPr>
              <a:t>Wealth: Jesus taught Christians not to compromise with wordily attitudes about wealth.</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JAMES</a:t>
            </a:r>
          </a:p>
        </p:txBody>
      </p:sp>
    </p:spTree>
    <p:extLst>
      <p:ext uri="{BB962C8B-B14F-4D97-AF65-F5344CB8AC3E}">
        <p14:creationId xmlns:p14="http://schemas.microsoft.com/office/powerpoint/2010/main" val="32513899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458200" cy="58674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Introduction1:1</a:t>
            </a:r>
          </a:p>
          <a:p>
            <a:pPr>
              <a:lnSpc>
                <a:spcPct val="150000"/>
              </a:lnSpc>
            </a:pPr>
            <a:r>
              <a:rPr lang="en-US" sz="2600" b="1" dirty="0">
                <a:latin typeface="Times New Roman" pitchFamily="18" charset="0"/>
                <a:cs typeface="Times New Roman" pitchFamily="18" charset="0"/>
              </a:rPr>
              <a:t>Faith and wisdom 1:2-8</a:t>
            </a:r>
          </a:p>
          <a:p>
            <a:pPr>
              <a:lnSpc>
                <a:spcPct val="150000"/>
              </a:lnSpc>
            </a:pPr>
            <a:r>
              <a:rPr lang="en-US" sz="2600" b="1" dirty="0">
                <a:latin typeface="Times New Roman" pitchFamily="18" charset="0"/>
                <a:cs typeface="Times New Roman" pitchFamily="18" charset="0"/>
              </a:rPr>
              <a:t>Poverty and wealth 1:9-11</a:t>
            </a:r>
          </a:p>
          <a:p>
            <a:pPr>
              <a:lnSpc>
                <a:spcPct val="150000"/>
              </a:lnSpc>
            </a:pPr>
            <a:r>
              <a:rPr lang="en-US" sz="2600" b="1" dirty="0">
                <a:latin typeface="Times New Roman" pitchFamily="18" charset="0"/>
                <a:cs typeface="Times New Roman" pitchFamily="18" charset="0"/>
              </a:rPr>
              <a:t>Testing and Tempting 1:12-18</a:t>
            </a:r>
          </a:p>
          <a:p>
            <a:pPr>
              <a:lnSpc>
                <a:spcPct val="150000"/>
              </a:lnSpc>
            </a:pPr>
            <a:r>
              <a:rPr lang="en-US" sz="2600" b="1" dirty="0">
                <a:latin typeface="Times New Roman" pitchFamily="18" charset="0"/>
                <a:cs typeface="Times New Roman" pitchFamily="18" charset="0"/>
              </a:rPr>
              <a:t>Hearing and doing 1:19 -27</a:t>
            </a:r>
          </a:p>
          <a:p>
            <a:pPr>
              <a:lnSpc>
                <a:spcPct val="150000"/>
              </a:lnSpc>
            </a:pPr>
            <a:r>
              <a:rPr lang="en-US" sz="2600" b="1" dirty="0">
                <a:latin typeface="Times New Roman" pitchFamily="18" charset="0"/>
                <a:cs typeface="Times New Roman" pitchFamily="18" charset="0"/>
              </a:rPr>
              <a:t>Warning against discrimination 2:1-13</a:t>
            </a:r>
          </a:p>
          <a:p>
            <a:pPr>
              <a:lnSpc>
                <a:spcPct val="150000"/>
              </a:lnSpc>
            </a:pPr>
            <a:r>
              <a:rPr lang="en-US" sz="2600" b="1" dirty="0">
                <a:latin typeface="Times New Roman" pitchFamily="18" charset="0"/>
                <a:cs typeface="Times New Roman" pitchFamily="18" charset="0"/>
              </a:rPr>
              <a:t>Faith and works 2:14-26</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JAMES</a:t>
            </a:r>
          </a:p>
        </p:txBody>
      </p:sp>
    </p:spTree>
    <p:extLst>
      <p:ext uri="{BB962C8B-B14F-4D97-AF65-F5344CB8AC3E}">
        <p14:creationId xmlns:p14="http://schemas.microsoft.com/office/powerpoint/2010/main" val="31977555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458200" cy="58674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The Christian and His tongue 3:1-18</a:t>
            </a:r>
          </a:p>
          <a:p>
            <a:pPr>
              <a:lnSpc>
                <a:spcPct val="150000"/>
              </a:lnSpc>
            </a:pPr>
            <a:r>
              <a:rPr lang="en-US" sz="2600" b="1" dirty="0">
                <a:latin typeface="Times New Roman" pitchFamily="18" charset="0"/>
                <a:cs typeface="Times New Roman" pitchFamily="18" charset="0"/>
              </a:rPr>
              <a:t>The Christian and the world 4:1-5:6</a:t>
            </a:r>
          </a:p>
          <a:p>
            <a:pPr>
              <a:lnSpc>
                <a:spcPct val="150000"/>
              </a:lnSpc>
            </a:pPr>
            <a:r>
              <a:rPr lang="en-US" sz="2600" b="1" dirty="0">
                <a:latin typeface="Times New Roman" pitchFamily="18" charset="0"/>
                <a:cs typeface="Times New Roman" pitchFamily="18" charset="0"/>
              </a:rPr>
              <a:t>Various instruction 5:1-20</a:t>
            </a:r>
          </a:p>
          <a:p>
            <a:pPr>
              <a:lnSpc>
                <a:spcPct val="150000"/>
              </a:lnSpc>
            </a:pPr>
            <a:endParaRPr lang="en-US" sz="2600" b="1" dirty="0">
              <a:latin typeface="Times New Roman" pitchFamily="18" charset="0"/>
              <a:cs typeface="Times New Roman" pitchFamily="18" charset="0"/>
            </a:endParaRP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JAMES</a:t>
            </a:r>
          </a:p>
        </p:txBody>
      </p:sp>
    </p:spTree>
    <p:extLst>
      <p:ext uri="{BB962C8B-B14F-4D97-AF65-F5344CB8AC3E}">
        <p14:creationId xmlns:p14="http://schemas.microsoft.com/office/powerpoint/2010/main" val="10824832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304800"/>
            <a:ext cx="8458200" cy="64770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Peter</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62-64.</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Jewish Christians driven out of Jerusalem and scattered throughout Asia minor.</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offer encouragement to suffering Christians</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1: 7</a:t>
            </a:r>
          </a:p>
          <a:p>
            <a:pPr>
              <a:lnSpc>
                <a:spcPct val="150000"/>
              </a:lnSpc>
            </a:pPr>
            <a:r>
              <a:rPr lang="en-US" sz="2600" b="1" dirty="0">
                <a:latin typeface="Times New Roman" pitchFamily="18" charset="0"/>
                <a:cs typeface="Times New Roman" pitchFamily="18" charset="0"/>
              </a:rPr>
              <a:t>Key People: Peter, Silvanus and Mark. </a:t>
            </a:r>
          </a:p>
          <a:p>
            <a:pPr marL="0" indent="0">
              <a:lnSpc>
                <a:spcPct val="150000"/>
              </a:lnSpc>
              <a:buNone/>
            </a:pPr>
            <a:r>
              <a:rPr lang="en-US" sz="2600" b="1" dirty="0">
                <a:solidFill>
                  <a:srgbClr val="C00000"/>
                </a:solidFill>
                <a:latin typeface="Times New Roman" pitchFamily="18" charset="0"/>
                <a:cs typeface="Times New Roman" pitchFamily="18" charset="0"/>
              </a:rPr>
              <a:t>Major Theme: </a:t>
            </a:r>
          </a:p>
          <a:p>
            <a:pPr>
              <a:lnSpc>
                <a:spcPct val="150000"/>
              </a:lnSpc>
            </a:pPr>
            <a:r>
              <a:rPr lang="en-US" sz="2600" b="1" dirty="0">
                <a:latin typeface="Times New Roman" pitchFamily="18" charset="0"/>
                <a:cs typeface="Times New Roman" pitchFamily="18" charset="0"/>
              </a:rPr>
              <a:t>Salvation: Our salvation is a gracious gift from God </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152400"/>
            <a:ext cx="6781800" cy="757052"/>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PETER</a:t>
            </a:r>
          </a:p>
        </p:txBody>
      </p:sp>
    </p:spTree>
    <p:extLst>
      <p:ext uri="{BB962C8B-B14F-4D97-AF65-F5344CB8AC3E}">
        <p14:creationId xmlns:p14="http://schemas.microsoft.com/office/powerpoint/2010/main" val="9809028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458200" cy="6172200"/>
          </a:xfrm>
        </p:spPr>
        <p:txBody>
          <a:bodyPr>
            <a:noAutofit/>
          </a:bodyPr>
          <a:lstStyle/>
          <a:p>
            <a:pPr marL="0" indent="0">
              <a:buNone/>
            </a:pPr>
            <a:r>
              <a:rPr lang="en-US" sz="2600" b="1" dirty="0">
                <a:solidFill>
                  <a:srgbClr val="C00000"/>
                </a:solidFill>
                <a:latin typeface="Times New Roman" pitchFamily="18" charset="0"/>
                <a:cs typeface="Times New Roman" pitchFamily="18" charset="0"/>
              </a:rPr>
              <a:t>Major Theme: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Persecution: Persecution makes us stronger because it refines our faith.</a:t>
            </a:r>
          </a:p>
          <a:p>
            <a:pPr>
              <a:lnSpc>
                <a:spcPct val="150000"/>
              </a:lnSpc>
            </a:pPr>
            <a:r>
              <a:rPr lang="en-US" sz="2600" b="1" dirty="0">
                <a:latin typeface="Times New Roman" pitchFamily="18" charset="0"/>
                <a:cs typeface="Times New Roman" pitchFamily="18" charset="0"/>
              </a:rPr>
              <a:t>God’s Family: We are privileged to belong to God’s family. We are all brothers and sisters equally loved God</a:t>
            </a:r>
          </a:p>
          <a:p>
            <a:pPr>
              <a:lnSpc>
                <a:spcPct val="150000"/>
              </a:lnSpc>
            </a:pPr>
            <a:r>
              <a:rPr lang="en-US" sz="2600" b="1" dirty="0">
                <a:latin typeface="Times New Roman" pitchFamily="18" charset="0"/>
                <a:cs typeface="Times New Roman" pitchFamily="18" charset="0"/>
              </a:rPr>
              <a:t>Family Life: Family should treat each other with sympathy, love, compassion and humility.</a:t>
            </a:r>
          </a:p>
          <a:p>
            <a:pPr>
              <a:lnSpc>
                <a:spcPct val="150000"/>
              </a:lnSpc>
            </a:pPr>
            <a:r>
              <a:rPr lang="en-US" sz="2600" b="1" dirty="0">
                <a:latin typeface="Times New Roman" pitchFamily="18" charset="0"/>
                <a:cs typeface="Times New Roman" pitchFamily="18" charset="0"/>
              </a:rPr>
              <a:t>Judgment: God will judge everyone with perfect justice, those who love him will be rewarded with for ever in presence</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762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PETER</a:t>
            </a:r>
          </a:p>
        </p:txBody>
      </p:sp>
    </p:spTree>
    <p:extLst>
      <p:ext uri="{BB962C8B-B14F-4D97-AF65-F5344CB8AC3E}">
        <p14:creationId xmlns:p14="http://schemas.microsoft.com/office/powerpoint/2010/main" val="10171281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838200"/>
            <a:ext cx="8458200" cy="6172200"/>
          </a:xfrm>
        </p:spPr>
        <p:txBody>
          <a:bodyPr>
            <a:noAutofit/>
          </a:bodyPr>
          <a:lstStyle/>
          <a:p>
            <a:pPr marL="0" indent="0">
              <a:buNone/>
            </a:pPr>
            <a:r>
              <a:rPr lang="en-US" sz="2600" b="1" dirty="0">
                <a:solidFill>
                  <a:srgbClr val="C00000"/>
                </a:solidFill>
                <a:latin typeface="Times New Roman" pitchFamily="18" charset="0"/>
                <a:cs typeface="Times New Roman" pitchFamily="18" charset="0"/>
              </a:rPr>
              <a:t>Outline: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Introduction 1:1-2</a:t>
            </a:r>
          </a:p>
          <a:p>
            <a:pPr>
              <a:lnSpc>
                <a:spcPct val="150000"/>
              </a:lnSpc>
            </a:pPr>
            <a:r>
              <a:rPr lang="en-US" sz="2600" b="1" dirty="0">
                <a:latin typeface="Times New Roman" pitchFamily="18" charset="0"/>
                <a:cs typeface="Times New Roman" pitchFamily="18" charset="0"/>
              </a:rPr>
              <a:t>Reminder of God’s salvation 1:3-12</a:t>
            </a:r>
          </a:p>
          <a:p>
            <a:pPr>
              <a:lnSpc>
                <a:spcPct val="150000"/>
              </a:lnSpc>
            </a:pPr>
            <a:r>
              <a:rPr lang="en-US" sz="2600" b="1" dirty="0">
                <a:latin typeface="Times New Roman" pitchFamily="18" charset="0"/>
                <a:cs typeface="Times New Roman" pitchFamily="18" charset="0"/>
              </a:rPr>
              <a:t>Exhortation to Holy living 1:13-2 :10</a:t>
            </a:r>
          </a:p>
          <a:p>
            <a:pPr>
              <a:lnSpc>
                <a:spcPct val="150000"/>
              </a:lnSpc>
            </a:pPr>
            <a:r>
              <a:rPr lang="en-US" sz="2600" b="1" dirty="0">
                <a:latin typeface="Times New Roman" pitchFamily="18" charset="0"/>
                <a:cs typeface="Times New Roman" pitchFamily="18" charset="0"/>
              </a:rPr>
              <a:t>The Christian responsibilities in time of suffering 2: 11-4:19</a:t>
            </a:r>
          </a:p>
          <a:p>
            <a:pPr>
              <a:lnSpc>
                <a:spcPct val="150000"/>
              </a:lnSpc>
            </a:pPr>
            <a:r>
              <a:rPr lang="en-US" sz="2600" b="1" dirty="0">
                <a:latin typeface="Times New Roman" pitchFamily="18" charset="0"/>
                <a:cs typeface="Times New Roman" pitchFamily="18" charset="0"/>
              </a:rPr>
              <a:t>Christian humility and service 5: 1-11</a:t>
            </a:r>
          </a:p>
          <a:p>
            <a:pPr>
              <a:lnSpc>
                <a:spcPct val="150000"/>
              </a:lnSpc>
            </a:pPr>
            <a:r>
              <a:rPr lang="en-US" sz="2600" b="1" dirty="0">
                <a:latin typeface="Times New Roman" pitchFamily="18" charset="0"/>
                <a:cs typeface="Times New Roman" pitchFamily="18" charset="0"/>
              </a:rPr>
              <a:t>Conclusion 5:12-14</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PETER</a:t>
            </a:r>
          </a:p>
        </p:txBody>
      </p:sp>
    </p:spTree>
    <p:extLst>
      <p:ext uri="{BB962C8B-B14F-4D97-AF65-F5344CB8AC3E}">
        <p14:creationId xmlns:p14="http://schemas.microsoft.com/office/powerpoint/2010/main" val="25666967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685800"/>
            <a:ext cx="8382000" cy="60960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Peter</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67.</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The Church at large </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warn Christians about false teachers and to exhort them to grow in their faith in Knowledge of Christ.</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1: 3</a:t>
            </a:r>
          </a:p>
          <a:p>
            <a:pPr>
              <a:lnSpc>
                <a:spcPct val="150000"/>
              </a:lnSpc>
            </a:pPr>
            <a:r>
              <a:rPr lang="en-US" sz="2600" b="1" dirty="0">
                <a:solidFill>
                  <a:srgbClr val="C00000"/>
                </a:solidFill>
                <a:latin typeface="Times New Roman" pitchFamily="18" charset="0"/>
                <a:cs typeface="Times New Roman" pitchFamily="18" charset="0"/>
              </a:rPr>
              <a:t>Key People: </a:t>
            </a:r>
            <a:r>
              <a:rPr lang="en-US" sz="2600" b="1" dirty="0">
                <a:latin typeface="Times New Roman" pitchFamily="18" charset="0"/>
                <a:cs typeface="Times New Roman" pitchFamily="18" charset="0"/>
              </a:rPr>
              <a:t>Peter, Paul. </a:t>
            </a:r>
          </a:p>
        </p:txBody>
      </p:sp>
      <p:sp>
        <p:nvSpPr>
          <p:cNvPr id="4" name="Title 1"/>
          <p:cNvSpPr txBox="1">
            <a:spLocks/>
          </p:cNvSpPr>
          <p:nvPr/>
        </p:nvSpPr>
        <p:spPr>
          <a:xfrm>
            <a:off x="381000" y="76200"/>
            <a:ext cx="6781800" cy="757052"/>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PETER</a:t>
            </a:r>
          </a:p>
        </p:txBody>
      </p:sp>
    </p:spTree>
    <p:extLst>
      <p:ext uri="{BB962C8B-B14F-4D97-AF65-F5344CB8AC3E}">
        <p14:creationId xmlns:p14="http://schemas.microsoft.com/office/powerpoint/2010/main" val="23635575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95300" y="914400"/>
            <a:ext cx="8001000" cy="5608918"/>
          </a:xfrm>
        </p:spPr>
        <p:txBody>
          <a:bodyPr>
            <a:normAutofit fontScale="92500" lnSpcReduction="10000"/>
          </a:bodyPr>
          <a:lstStyle/>
          <a:p>
            <a:pPr>
              <a:lnSpc>
                <a:spcPct val="150000"/>
              </a:lnSpc>
              <a:buNone/>
            </a:pPr>
            <a:r>
              <a:rPr lang="en-US" sz="2800" b="1" dirty="0">
                <a:solidFill>
                  <a:srgbClr val="C00000"/>
                </a:solidFill>
                <a:latin typeface="Times New Roman"/>
              </a:rPr>
              <a:t>Outline:</a:t>
            </a:r>
          </a:p>
          <a:p>
            <a:pPr>
              <a:lnSpc>
                <a:spcPct val="150000"/>
              </a:lnSpc>
            </a:pPr>
            <a:r>
              <a:rPr lang="en-US" sz="2800" b="1" dirty="0">
                <a:latin typeface="Times New Roman"/>
              </a:rPr>
              <a:t>Genealogy and birth of Jesus Christ (1:1 – 2:23)</a:t>
            </a:r>
          </a:p>
          <a:p>
            <a:pPr>
              <a:lnSpc>
                <a:spcPct val="150000"/>
              </a:lnSpc>
            </a:pPr>
            <a:r>
              <a:rPr lang="en-US" sz="2800" b="1" dirty="0">
                <a:latin typeface="Times New Roman"/>
              </a:rPr>
              <a:t>The ministry of John the Baptist (3:1 – 12)</a:t>
            </a:r>
          </a:p>
          <a:p>
            <a:pPr>
              <a:lnSpc>
                <a:spcPct val="150000"/>
              </a:lnSpc>
            </a:pPr>
            <a:r>
              <a:rPr lang="en-US" sz="2800" b="1" dirty="0">
                <a:latin typeface="Times New Roman"/>
              </a:rPr>
              <a:t>The Baptism and Temptation (3:13 – 4:11)</a:t>
            </a:r>
          </a:p>
          <a:p>
            <a:pPr>
              <a:lnSpc>
                <a:spcPct val="150000"/>
              </a:lnSpc>
            </a:pPr>
            <a:r>
              <a:rPr lang="en-US" sz="2800" b="1" dirty="0">
                <a:latin typeface="Times New Roman"/>
              </a:rPr>
              <a:t>Jesus’ public ministry in Galilee (4:12 – 18:35)</a:t>
            </a:r>
          </a:p>
          <a:p>
            <a:pPr>
              <a:lnSpc>
                <a:spcPct val="150000"/>
              </a:lnSpc>
            </a:pPr>
            <a:r>
              <a:rPr lang="en-US" sz="2800" b="1" dirty="0">
                <a:latin typeface="Times New Roman"/>
              </a:rPr>
              <a:t>From Galilee to Jerusalem (19:1 – 20:34)</a:t>
            </a:r>
          </a:p>
          <a:p>
            <a:pPr>
              <a:lnSpc>
                <a:spcPct val="150000"/>
              </a:lnSpc>
            </a:pPr>
            <a:r>
              <a:rPr lang="en-US" sz="2800" b="1" dirty="0">
                <a:latin typeface="Times New Roman"/>
              </a:rPr>
              <a:t>The week in and near Jerusalem (21:1 – 27:66)</a:t>
            </a:r>
          </a:p>
          <a:p>
            <a:pPr>
              <a:lnSpc>
                <a:spcPct val="150000"/>
              </a:lnSpc>
            </a:pPr>
            <a:r>
              <a:rPr lang="en-US" sz="2800" b="1" dirty="0">
                <a:latin typeface="Times New Roman"/>
              </a:rPr>
              <a:t>The resurrection and appearances of the Lord (28:1 – 20)</a:t>
            </a:r>
            <a:endParaRPr lang="en-US" sz="2800" b="1" dirty="0"/>
          </a:p>
        </p:txBody>
      </p:sp>
      <p:sp>
        <p:nvSpPr>
          <p:cNvPr id="5" name="Title 1"/>
          <p:cNvSpPr txBox="1">
            <a:spLocks/>
          </p:cNvSpPr>
          <p:nvPr/>
        </p:nvSpPr>
        <p:spPr>
          <a:xfrm>
            <a:off x="381000" y="1524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MATTHEW</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685800"/>
            <a:ext cx="8382000" cy="60960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Themes: </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Diligence: If people are diligent in Christian growth they wont backslide or deceived by false teachers </a:t>
            </a:r>
          </a:p>
          <a:p>
            <a:pPr>
              <a:lnSpc>
                <a:spcPct val="150000"/>
              </a:lnSpc>
            </a:pPr>
            <a:r>
              <a:rPr lang="en-US" sz="2600" b="1" dirty="0">
                <a:latin typeface="Times New Roman" pitchFamily="18" charset="0"/>
                <a:cs typeface="Times New Roman" pitchFamily="18" charset="0"/>
              </a:rPr>
              <a:t>False Teachers: Peter warns the church to beware of false teachers</a:t>
            </a:r>
          </a:p>
          <a:p>
            <a:pPr>
              <a:lnSpc>
                <a:spcPct val="150000"/>
              </a:lnSpc>
            </a:pPr>
            <a:r>
              <a:rPr lang="en-US" sz="2600" b="1" dirty="0">
                <a:latin typeface="Times New Roman" pitchFamily="18" charset="0"/>
                <a:cs typeface="Times New Roman" pitchFamily="18" charset="0"/>
              </a:rPr>
              <a:t>Christ Return: With Christ’s return comes his judgment on all who refuse to believe.</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76200"/>
            <a:ext cx="6781800" cy="757052"/>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PETER</a:t>
            </a:r>
          </a:p>
        </p:txBody>
      </p:sp>
    </p:spTree>
    <p:extLst>
      <p:ext uri="{BB962C8B-B14F-4D97-AF65-F5344CB8AC3E}">
        <p14:creationId xmlns:p14="http://schemas.microsoft.com/office/powerpoint/2010/main" val="8420176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685800"/>
            <a:ext cx="8382000" cy="60960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 </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Introduction 1:1-2</a:t>
            </a:r>
          </a:p>
          <a:p>
            <a:pPr>
              <a:lnSpc>
                <a:spcPct val="150000"/>
              </a:lnSpc>
            </a:pPr>
            <a:r>
              <a:rPr lang="en-US" sz="2600" b="1" dirty="0">
                <a:latin typeface="Times New Roman" pitchFamily="18" charset="0"/>
                <a:cs typeface="Times New Roman" pitchFamily="18" charset="0"/>
              </a:rPr>
              <a:t>The Christian calling 1:3-21</a:t>
            </a:r>
          </a:p>
          <a:p>
            <a:pPr>
              <a:lnSpc>
                <a:spcPct val="150000"/>
              </a:lnSpc>
            </a:pPr>
            <a:r>
              <a:rPr lang="en-US" sz="2600" b="1" dirty="0">
                <a:latin typeface="Times New Roman" pitchFamily="18" charset="0"/>
                <a:cs typeface="Times New Roman" pitchFamily="18" charset="0"/>
              </a:rPr>
              <a:t>False Teachers 2:1-22</a:t>
            </a:r>
          </a:p>
          <a:p>
            <a:pPr>
              <a:lnSpc>
                <a:spcPct val="150000"/>
              </a:lnSpc>
            </a:pPr>
            <a:r>
              <a:rPr lang="en-US" sz="2600" b="1" dirty="0">
                <a:latin typeface="Times New Roman" pitchFamily="18" charset="0"/>
                <a:cs typeface="Times New Roman" pitchFamily="18" charset="0"/>
              </a:rPr>
              <a:t>The Final coming of Christ 3:1-18</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76200"/>
            <a:ext cx="6781800" cy="757052"/>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PETER</a:t>
            </a:r>
          </a:p>
        </p:txBody>
      </p:sp>
    </p:spTree>
    <p:extLst>
      <p:ext uri="{BB962C8B-B14F-4D97-AF65-F5344CB8AC3E}">
        <p14:creationId xmlns:p14="http://schemas.microsoft.com/office/powerpoint/2010/main" val="2296817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AFAE47D-3AA8-47B1-BE3E-B3FDFA759017}"/>
              </a:ext>
            </a:extLst>
          </p:cNvPr>
          <p:cNvSpPr>
            <a:spLocks noGrp="1"/>
          </p:cNvSpPr>
          <p:nvPr>
            <p:ph type="ctrTitle"/>
          </p:nvPr>
        </p:nvSpPr>
        <p:spPr>
          <a:xfrm>
            <a:off x="2286000" y="1752600"/>
            <a:ext cx="6172200" cy="675162"/>
          </a:xfrm>
        </p:spPr>
        <p:txBody>
          <a:bodyPr/>
          <a:lstStyle/>
          <a:p>
            <a:r>
              <a:rPr lang="en-US" dirty="0">
                <a:solidFill>
                  <a:srgbClr val="C00000"/>
                </a:solidFill>
                <a:latin typeface="Times New Roman" panose="02020603050405020304" pitchFamily="18" charset="0"/>
                <a:cs typeface="Times New Roman" panose="02020603050405020304" pitchFamily="18" charset="0"/>
              </a:rPr>
              <a:t>ASSIGNMENTS</a:t>
            </a:r>
            <a:endParaRPr lang="en-NG" dirty="0">
              <a:solidFill>
                <a:srgbClr val="C00000"/>
              </a:solidFill>
              <a:latin typeface="Times New Roman" panose="02020603050405020304" pitchFamily="18" charset="0"/>
              <a:cs typeface="Times New Roman" panose="02020603050405020304" pitchFamily="18" charset="0"/>
            </a:endParaRPr>
          </a:p>
        </p:txBody>
      </p:sp>
      <p:sp>
        <p:nvSpPr>
          <p:cNvPr id="5" name="Subtitle 4">
            <a:extLst>
              <a:ext uri="{FF2B5EF4-FFF2-40B4-BE49-F238E27FC236}">
                <a16:creationId xmlns:a16="http://schemas.microsoft.com/office/drawing/2014/main" id="{C71D89B1-0634-4DF6-962D-502CDB53F7B3}"/>
              </a:ext>
            </a:extLst>
          </p:cNvPr>
          <p:cNvSpPr>
            <a:spLocks noGrp="1"/>
          </p:cNvSpPr>
          <p:nvPr>
            <p:ph type="subTitle" idx="1"/>
          </p:nvPr>
        </p:nvSpPr>
        <p:spPr>
          <a:xfrm>
            <a:off x="2286000" y="2412522"/>
            <a:ext cx="6172200" cy="2311878"/>
          </a:xfrm>
        </p:spPr>
        <p:txBody>
          <a:bodyPr>
            <a:normAutofit/>
          </a:bodyPr>
          <a:lstStyle/>
          <a:p>
            <a:r>
              <a:rPr lang="en-US" sz="2600" dirty="0">
                <a:latin typeface="Times New Roman" panose="02020603050405020304" pitchFamily="18" charset="0"/>
                <a:cs typeface="Times New Roman" panose="02020603050405020304" pitchFamily="18" charset="0"/>
              </a:rPr>
              <a:t>Do a Survey of the following Books of the New Testament:</a:t>
            </a:r>
          </a:p>
          <a:p>
            <a:pPr marL="457200" indent="-457200">
              <a:buFont typeface="Wingdings" panose="05000000000000000000" pitchFamily="2" charset="2"/>
              <a:buChar char="v"/>
            </a:pPr>
            <a:r>
              <a:rPr lang="en-US" sz="2600" dirty="0">
                <a:latin typeface="Times New Roman" panose="02020603050405020304" pitchFamily="18" charset="0"/>
                <a:cs typeface="Times New Roman" panose="02020603050405020304" pitchFamily="18" charset="0"/>
              </a:rPr>
              <a:t>1</a:t>
            </a:r>
            <a:r>
              <a:rPr lang="en-US" sz="2600" baseline="30000" dirty="0">
                <a:latin typeface="Times New Roman" panose="02020603050405020304" pitchFamily="18" charset="0"/>
                <a:cs typeface="Times New Roman" panose="02020603050405020304" pitchFamily="18" charset="0"/>
              </a:rPr>
              <a:t>st</a:t>
            </a:r>
            <a:r>
              <a:rPr lang="en-US" sz="2600" dirty="0">
                <a:latin typeface="Times New Roman" panose="02020603050405020304" pitchFamily="18" charset="0"/>
                <a:cs typeface="Times New Roman" panose="02020603050405020304" pitchFamily="18" charset="0"/>
              </a:rPr>
              <a:t> John</a:t>
            </a:r>
          </a:p>
          <a:p>
            <a:pPr marL="457200" indent="-457200">
              <a:buFont typeface="Wingdings" panose="05000000000000000000" pitchFamily="2" charset="2"/>
              <a:buChar char="v"/>
            </a:pPr>
            <a:r>
              <a:rPr lang="en-US" sz="2600" dirty="0">
                <a:latin typeface="Times New Roman" panose="02020603050405020304" pitchFamily="18" charset="0"/>
                <a:cs typeface="Times New Roman" panose="02020603050405020304" pitchFamily="18" charset="0"/>
              </a:rPr>
              <a:t>2</a:t>
            </a:r>
            <a:r>
              <a:rPr lang="en-US" sz="2600" baseline="30000" dirty="0">
                <a:latin typeface="Times New Roman" panose="02020603050405020304" pitchFamily="18" charset="0"/>
                <a:cs typeface="Times New Roman" panose="02020603050405020304" pitchFamily="18" charset="0"/>
              </a:rPr>
              <a:t>nd</a:t>
            </a:r>
            <a:r>
              <a:rPr lang="en-US" sz="2600" dirty="0">
                <a:latin typeface="Times New Roman" panose="02020603050405020304" pitchFamily="18" charset="0"/>
                <a:cs typeface="Times New Roman" panose="02020603050405020304" pitchFamily="18" charset="0"/>
              </a:rPr>
              <a:t> John</a:t>
            </a:r>
          </a:p>
          <a:p>
            <a:pPr marL="457200" indent="-457200">
              <a:buFont typeface="Wingdings" panose="05000000000000000000" pitchFamily="2" charset="2"/>
              <a:buChar char="v"/>
            </a:pPr>
            <a:r>
              <a:rPr lang="en-US" sz="2600" dirty="0">
                <a:latin typeface="Times New Roman" panose="02020603050405020304" pitchFamily="18" charset="0"/>
                <a:cs typeface="Times New Roman" panose="02020603050405020304" pitchFamily="18" charset="0"/>
              </a:rPr>
              <a:t>Jude</a:t>
            </a:r>
          </a:p>
          <a:p>
            <a:pPr marL="514350" indent="-514350">
              <a:buFont typeface="+mj-lt"/>
              <a:buAutoNum type="arabicPeriod"/>
            </a:pPr>
            <a:endParaRPr lang="en-US" sz="2600" dirty="0">
              <a:latin typeface="Times New Roman" panose="02020603050405020304" pitchFamily="18" charset="0"/>
              <a:cs typeface="Times New Roman" panose="02020603050405020304" pitchFamily="18" charset="0"/>
            </a:endParaRPr>
          </a:p>
          <a:p>
            <a:endParaRPr lang="en-NG"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0656548"/>
      </p:ext>
    </p:extLst>
  </p:cSld>
  <p:clrMapOvr>
    <a:masterClrMapping/>
  </p:clrMapOvr>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838200"/>
            <a:ext cx="8382000" cy="60960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John</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95.</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The seven churches in Asia and all believers every where</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reveal the full Identity of Christ  and to give warning and hope to believers</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1: 3</a:t>
            </a:r>
          </a:p>
          <a:p>
            <a:pPr>
              <a:lnSpc>
                <a:spcPct val="150000"/>
              </a:lnSpc>
            </a:pPr>
            <a:r>
              <a:rPr lang="en-US" sz="2600" b="1" dirty="0">
                <a:solidFill>
                  <a:srgbClr val="C00000"/>
                </a:solidFill>
                <a:latin typeface="Times New Roman" pitchFamily="18" charset="0"/>
                <a:cs typeface="Times New Roman" pitchFamily="18" charset="0"/>
              </a:rPr>
              <a:t>Key People: </a:t>
            </a:r>
            <a:r>
              <a:rPr lang="en-US" sz="2600" b="1" dirty="0">
                <a:latin typeface="Times New Roman" pitchFamily="18" charset="0"/>
                <a:cs typeface="Times New Roman" pitchFamily="18" charset="0"/>
              </a:rPr>
              <a:t>John, Jesus. </a:t>
            </a:r>
          </a:p>
        </p:txBody>
      </p:sp>
      <p:sp>
        <p:nvSpPr>
          <p:cNvPr id="4" name="Title 1"/>
          <p:cNvSpPr txBox="1">
            <a:spLocks/>
          </p:cNvSpPr>
          <p:nvPr/>
        </p:nvSpPr>
        <p:spPr>
          <a:xfrm>
            <a:off x="381000" y="76200"/>
            <a:ext cx="6781800" cy="757052"/>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REVELATION</a:t>
            </a:r>
          </a:p>
        </p:txBody>
      </p:sp>
    </p:spTree>
    <p:extLst>
      <p:ext uri="{BB962C8B-B14F-4D97-AF65-F5344CB8AC3E}">
        <p14:creationId xmlns:p14="http://schemas.microsoft.com/office/powerpoint/2010/main" val="39299001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533400"/>
            <a:ext cx="8382000" cy="60960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Themes:</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God’s Sovereignty: God is Sovereign and greater than any power in the universe, He controls history for the purpose of uniting true believers in loving fellowship with him</a:t>
            </a:r>
          </a:p>
          <a:p>
            <a:pPr>
              <a:lnSpc>
                <a:spcPct val="150000"/>
              </a:lnSpc>
            </a:pPr>
            <a:r>
              <a:rPr lang="en-US" sz="2600" b="1" dirty="0">
                <a:latin typeface="Times New Roman" pitchFamily="18" charset="0"/>
                <a:cs typeface="Times New Roman" pitchFamily="18" charset="0"/>
              </a:rPr>
              <a:t>Christ Return: Christ came to the earth as a “lamb” the symbol of perfect sacrifice for our sin. He will return as the triumphant “lion” the rightful ruler and conqueror</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76200"/>
            <a:ext cx="6781800" cy="757052"/>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REVELATION</a:t>
            </a:r>
          </a:p>
        </p:txBody>
      </p:sp>
    </p:spTree>
    <p:extLst>
      <p:ext uri="{BB962C8B-B14F-4D97-AF65-F5344CB8AC3E}">
        <p14:creationId xmlns:p14="http://schemas.microsoft.com/office/powerpoint/2010/main" val="21264666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609600"/>
            <a:ext cx="8382000" cy="6096000"/>
          </a:xfrm>
        </p:spPr>
        <p:txBody>
          <a:bodyPr>
            <a:noAutofit/>
          </a:bodyPr>
          <a:lstStyle/>
          <a:p>
            <a:pPr marL="0" indent="0">
              <a:buNone/>
            </a:pPr>
            <a:r>
              <a:rPr lang="en-US" sz="2600" b="1" dirty="0">
                <a:solidFill>
                  <a:srgbClr val="C00000"/>
                </a:solidFill>
                <a:latin typeface="Times New Roman" pitchFamily="18" charset="0"/>
                <a:cs typeface="Times New Roman" pitchFamily="18" charset="0"/>
              </a:rPr>
              <a:t>Major Themes:</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God’s faithful people : John wrote to encourage the church to resist the demands to worship the roman emperor. Gods people should be devoted to Christ</a:t>
            </a:r>
          </a:p>
          <a:p>
            <a:pPr>
              <a:lnSpc>
                <a:spcPct val="150000"/>
              </a:lnSpc>
            </a:pPr>
            <a:r>
              <a:rPr lang="en-US" sz="2600" b="1" dirty="0">
                <a:latin typeface="Times New Roman" pitchFamily="18" charset="0"/>
                <a:cs typeface="Times New Roman" pitchFamily="18" charset="0"/>
              </a:rPr>
              <a:t>Judgment: One day God’s anger towards sin will be fully and completely unleashed, </a:t>
            </a:r>
            <a:r>
              <a:rPr lang="en-US" sz="2600" b="1" dirty="0" err="1">
                <a:latin typeface="Times New Roman" pitchFamily="18" charset="0"/>
                <a:cs typeface="Times New Roman" pitchFamily="18" charset="0"/>
              </a:rPr>
              <a:t>satan</a:t>
            </a:r>
            <a:r>
              <a:rPr lang="en-US" sz="2600" b="1" dirty="0">
                <a:latin typeface="Times New Roman" pitchFamily="18" charset="0"/>
                <a:cs typeface="Times New Roman" pitchFamily="18" charset="0"/>
              </a:rPr>
              <a:t> will be defeated with all his agents</a:t>
            </a:r>
          </a:p>
          <a:p>
            <a:pPr>
              <a:lnSpc>
                <a:spcPct val="150000"/>
              </a:lnSpc>
            </a:pPr>
            <a:r>
              <a:rPr lang="en-US" sz="2600" b="1" dirty="0">
                <a:latin typeface="Times New Roman" pitchFamily="18" charset="0"/>
                <a:cs typeface="Times New Roman" pitchFamily="18" charset="0"/>
              </a:rPr>
              <a:t>Hope: one day God will create a new heaven and a new earth. All believers will live with him forever in perfect peace and security </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76200"/>
            <a:ext cx="6781800" cy="757052"/>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REVELATION</a:t>
            </a:r>
          </a:p>
        </p:txBody>
      </p:sp>
    </p:spTree>
    <p:extLst>
      <p:ext uri="{BB962C8B-B14F-4D97-AF65-F5344CB8AC3E}">
        <p14:creationId xmlns:p14="http://schemas.microsoft.com/office/powerpoint/2010/main" val="12520152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609600"/>
            <a:ext cx="8382000" cy="6096000"/>
          </a:xfrm>
        </p:spPr>
        <p:txBody>
          <a:bodyPr>
            <a:noAutofit/>
          </a:bodyPr>
          <a:lstStyle/>
          <a:p>
            <a:pPr marL="0" indent="0">
              <a:buNone/>
            </a:pPr>
            <a:r>
              <a:rPr lang="en-US" sz="2600" b="1" dirty="0">
                <a:solidFill>
                  <a:srgbClr val="C00000"/>
                </a:solidFill>
                <a:latin typeface="Times New Roman" pitchFamily="18" charset="0"/>
                <a:cs typeface="Times New Roman" pitchFamily="18" charset="0"/>
              </a:rPr>
              <a:t>Outline: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Introduction 1:1-8</a:t>
            </a:r>
          </a:p>
          <a:p>
            <a:pPr>
              <a:lnSpc>
                <a:spcPct val="150000"/>
              </a:lnSpc>
            </a:pPr>
            <a:r>
              <a:rPr lang="en-US" sz="2600" b="1" dirty="0">
                <a:latin typeface="Times New Roman" pitchFamily="18" charset="0"/>
                <a:cs typeface="Times New Roman" pitchFamily="18" charset="0"/>
              </a:rPr>
              <a:t>Opening vision and the letters to the seven churches 1:9-3:22</a:t>
            </a:r>
          </a:p>
          <a:p>
            <a:pPr>
              <a:lnSpc>
                <a:spcPct val="150000"/>
              </a:lnSpc>
            </a:pPr>
            <a:r>
              <a:rPr lang="en-US" sz="2600" b="1" dirty="0">
                <a:latin typeface="Times New Roman" pitchFamily="18" charset="0"/>
                <a:cs typeface="Times New Roman" pitchFamily="18" charset="0"/>
              </a:rPr>
              <a:t>The scroll with seven seals 4:1-8:1</a:t>
            </a:r>
          </a:p>
          <a:p>
            <a:pPr>
              <a:lnSpc>
                <a:spcPct val="150000"/>
              </a:lnSpc>
            </a:pPr>
            <a:r>
              <a:rPr lang="en-US" sz="2600" b="1" dirty="0">
                <a:latin typeface="Times New Roman" pitchFamily="18" charset="0"/>
                <a:cs typeface="Times New Roman" pitchFamily="18" charset="0"/>
              </a:rPr>
              <a:t>The seven trumpets 8:2-11:19</a:t>
            </a:r>
          </a:p>
          <a:p>
            <a:pPr>
              <a:lnSpc>
                <a:spcPct val="150000"/>
              </a:lnSpc>
            </a:pPr>
            <a:r>
              <a:rPr lang="en-US" sz="2600" b="1" dirty="0">
                <a:latin typeface="Times New Roman" pitchFamily="18" charset="0"/>
                <a:cs typeface="Times New Roman" pitchFamily="18" charset="0"/>
              </a:rPr>
              <a:t>The dragon and the two beast 12:1-13:18</a:t>
            </a:r>
          </a:p>
          <a:p>
            <a:pPr>
              <a:lnSpc>
                <a:spcPct val="150000"/>
              </a:lnSpc>
            </a:pPr>
            <a:r>
              <a:rPr lang="en-US" sz="2600" b="1" dirty="0">
                <a:latin typeface="Times New Roman" pitchFamily="18" charset="0"/>
                <a:cs typeface="Times New Roman" pitchFamily="18" charset="0"/>
              </a:rPr>
              <a:t>Various Visions 14:1-15:8</a:t>
            </a:r>
          </a:p>
          <a:p>
            <a:pPr>
              <a:lnSpc>
                <a:spcPct val="150000"/>
              </a:lnSpc>
            </a:pPr>
            <a:r>
              <a:rPr lang="en-US" sz="2600" b="1" dirty="0">
                <a:latin typeface="Times New Roman" pitchFamily="18" charset="0"/>
                <a:cs typeface="Times New Roman" pitchFamily="18" charset="0"/>
              </a:rPr>
              <a:t>The seven bowls of God’s Anger 16:1-21</a:t>
            </a:r>
          </a:p>
        </p:txBody>
      </p:sp>
      <p:sp>
        <p:nvSpPr>
          <p:cNvPr id="4" name="Title 1"/>
          <p:cNvSpPr txBox="1">
            <a:spLocks/>
          </p:cNvSpPr>
          <p:nvPr/>
        </p:nvSpPr>
        <p:spPr>
          <a:xfrm>
            <a:off x="381000" y="-76200"/>
            <a:ext cx="6781800" cy="757052"/>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REVELATION</a:t>
            </a:r>
          </a:p>
        </p:txBody>
      </p:sp>
    </p:spTree>
    <p:extLst>
      <p:ext uri="{BB962C8B-B14F-4D97-AF65-F5344CB8AC3E}">
        <p14:creationId xmlns:p14="http://schemas.microsoft.com/office/powerpoint/2010/main" val="20919053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609600"/>
            <a:ext cx="8382000" cy="6096000"/>
          </a:xfrm>
        </p:spPr>
        <p:txBody>
          <a:bodyPr>
            <a:noAutofit/>
          </a:bodyPr>
          <a:lstStyle/>
          <a:p>
            <a:pPr marL="0" indent="0">
              <a:buNone/>
            </a:pPr>
            <a:r>
              <a:rPr lang="en-US" sz="2600" b="1" dirty="0">
                <a:solidFill>
                  <a:srgbClr val="C00000"/>
                </a:solidFill>
                <a:latin typeface="Times New Roman" pitchFamily="18" charset="0"/>
                <a:cs typeface="Times New Roman" pitchFamily="18" charset="0"/>
              </a:rPr>
              <a:t>Outline: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The destruction of Babylon and the defeat  of the beast, the false prophet and devil 17:1-20:10</a:t>
            </a:r>
          </a:p>
          <a:p>
            <a:pPr>
              <a:lnSpc>
                <a:spcPct val="150000"/>
              </a:lnSpc>
            </a:pPr>
            <a:r>
              <a:rPr lang="en-US" sz="2600" b="1" dirty="0">
                <a:latin typeface="Times New Roman" pitchFamily="18" charset="0"/>
                <a:cs typeface="Times New Roman" pitchFamily="18" charset="0"/>
              </a:rPr>
              <a:t>The final Judgment 20 11-15</a:t>
            </a:r>
          </a:p>
          <a:p>
            <a:pPr>
              <a:lnSpc>
                <a:spcPct val="150000"/>
              </a:lnSpc>
            </a:pPr>
            <a:r>
              <a:rPr lang="en-US" sz="2600" b="1" dirty="0">
                <a:latin typeface="Times New Roman" pitchFamily="18" charset="0"/>
                <a:cs typeface="Times New Roman" pitchFamily="18" charset="0"/>
              </a:rPr>
              <a:t>The new heaven, the new earth, New Jerusalem 21:1-22: 5</a:t>
            </a:r>
          </a:p>
          <a:p>
            <a:pPr>
              <a:lnSpc>
                <a:spcPct val="150000"/>
              </a:lnSpc>
            </a:pPr>
            <a:r>
              <a:rPr lang="en-US" sz="2600" b="1" dirty="0">
                <a:latin typeface="Times New Roman" pitchFamily="18" charset="0"/>
                <a:cs typeface="Times New Roman" pitchFamily="18" charset="0"/>
              </a:rPr>
              <a:t>Conclusion 22:6-21</a:t>
            </a:r>
          </a:p>
        </p:txBody>
      </p:sp>
      <p:sp>
        <p:nvSpPr>
          <p:cNvPr id="4" name="Title 1"/>
          <p:cNvSpPr txBox="1">
            <a:spLocks/>
          </p:cNvSpPr>
          <p:nvPr/>
        </p:nvSpPr>
        <p:spPr>
          <a:xfrm>
            <a:off x="381000" y="-76200"/>
            <a:ext cx="6781800" cy="757052"/>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REVELATION</a:t>
            </a:r>
          </a:p>
        </p:txBody>
      </p:sp>
    </p:spTree>
    <p:extLst>
      <p:ext uri="{BB962C8B-B14F-4D97-AF65-F5344CB8AC3E}">
        <p14:creationId xmlns:p14="http://schemas.microsoft.com/office/powerpoint/2010/main" val="20550491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001000" cy="5867400"/>
          </a:xfrm>
        </p:spPr>
        <p:txBody>
          <a:bodyPr>
            <a:noAutofit/>
          </a:bodyPr>
          <a:lstStyle/>
          <a:p>
            <a:pPr>
              <a:lnSpc>
                <a:spcPct val="150000"/>
              </a:lnSpc>
              <a:buNone/>
            </a:pPr>
            <a:r>
              <a:rPr lang="en-US" sz="2600" b="1" dirty="0">
                <a:solidFill>
                  <a:srgbClr val="C00000"/>
                </a:solidFill>
                <a:latin typeface="Times New Roman"/>
              </a:rPr>
              <a:t>Major Theme:</a:t>
            </a:r>
          </a:p>
          <a:p>
            <a:pPr>
              <a:lnSpc>
                <a:spcPct val="150000"/>
              </a:lnSpc>
            </a:pPr>
            <a:r>
              <a:rPr lang="en-US" sz="2600" b="1" dirty="0">
                <a:latin typeface="Times New Roman"/>
              </a:rPr>
              <a:t>Jesus Christ King: </a:t>
            </a:r>
            <a:r>
              <a:rPr lang="en-US" sz="2600" b="1" dirty="0"/>
              <a:t>Jesus is revealed as the King of Kings. His miraculous birth, his life and teachings, his miracles and his triumph over death shows his true identity.</a:t>
            </a:r>
          </a:p>
          <a:p>
            <a:pPr>
              <a:lnSpc>
                <a:spcPct val="150000"/>
              </a:lnSpc>
            </a:pPr>
            <a:r>
              <a:rPr lang="en-US" sz="2600" b="1" dirty="0">
                <a:latin typeface="Times New Roman"/>
              </a:rPr>
              <a:t>Kingdom of God: </a:t>
            </a:r>
            <a:r>
              <a:rPr lang="en-US" sz="2600" b="1" dirty="0"/>
              <a:t>Jesus came to earth to begin His kingdom. His full kingdom will be realized at His return and will be made up of anyone who has faithfully followed Him.</a:t>
            </a:r>
            <a:endParaRPr lang="en-US" sz="2600" b="1" dirty="0">
              <a:latin typeface="Times New Roman"/>
            </a:endParaRPr>
          </a:p>
          <a:p>
            <a:pPr>
              <a:lnSpc>
                <a:spcPct val="150000"/>
              </a:lnSpc>
            </a:pPr>
            <a:endParaRPr lang="en-US" sz="2600" b="1" dirty="0">
              <a:latin typeface="Times New Roman"/>
            </a:endParaRPr>
          </a:p>
        </p:txBody>
      </p:sp>
      <p:sp>
        <p:nvSpPr>
          <p:cNvPr id="4" name="Title 1"/>
          <p:cNvSpPr txBox="1">
            <a:spLocks/>
          </p:cNvSpPr>
          <p:nvPr/>
        </p:nvSpPr>
        <p:spPr>
          <a:xfrm>
            <a:off x="381000" y="1524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MATTHEW</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001000" cy="5867400"/>
          </a:xfrm>
        </p:spPr>
        <p:txBody>
          <a:bodyPr>
            <a:noAutofit/>
          </a:bodyPr>
          <a:lstStyle/>
          <a:p>
            <a:pPr>
              <a:lnSpc>
                <a:spcPct val="150000"/>
              </a:lnSpc>
              <a:buNone/>
            </a:pPr>
            <a:r>
              <a:rPr lang="en-US" sz="2600" b="1" dirty="0">
                <a:solidFill>
                  <a:srgbClr val="C00000"/>
                </a:solidFill>
                <a:latin typeface="Times New Roman"/>
              </a:rPr>
              <a:t>Major Theme:</a:t>
            </a:r>
          </a:p>
          <a:p>
            <a:pPr>
              <a:lnSpc>
                <a:spcPct val="150000"/>
              </a:lnSpc>
            </a:pPr>
            <a:r>
              <a:rPr lang="en-US" sz="2600" b="1" dirty="0">
                <a:latin typeface="Times New Roman"/>
              </a:rPr>
              <a:t>The Messiah: </a:t>
            </a:r>
            <a:r>
              <a:rPr lang="en-US" sz="2600" b="1" dirty="0"/>
              <a:t>Jesus was the Messiah, the one for whom the Jesus had united to deliver them from Roman oppression. Yet, tragically, they didn’t recognize Him when he came because His kingship was not what they expected. The true purpose of God’s anointed deliverer was to die for all people to free them from sin’s oppression.</a:t>
            </a:r>
          </a:p>
        </p:txBody>
      </p:sp>
      <p:sp>
        <p:nvSpPr>
          <p:cNvPr id="4" name="Title 1"/>
          <p:cNvSpPr txBox="1">
            <a:spLocks/>
          </p:cNvSpPr>
          <p:nvPr/>
        </p:nvSpPr>
        <p:spPr>
          <a:xfrm>
            <a:off x="381000" y="1524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MATTHEW</a:t>
            </a:r>
          </a:p>
        </p:txBody>
      </p:sp>
    </p:spTree>
    <p:extLst>
      <p:ext uri="{BB962C8B-B14F-4D97-AF65-F5344CB8AC3E}">
        <p14:creationId xmlns:p14="http://schemas.microsoft.com/office/powerpoint/2010/main" val="1467609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867400"/>
          </a:xfrm>
        </p:spPr>
        <p:txBody>
          <a:bodyPr>
            <a:noAutofit/>
          </a:bodyPr>
          <a:lstStyle/>
          <a:p>
            <a:pPr>
              <a:buNone/>
            </a:pPr>
            <a:r>
              <a:rPr lang="en-US" sz="2600" b="1" dirty="0">
                <a:solidFill>
                  <a:srgbClr val="C00000"/>
                </a:solidFill>
                <a:latin typeface="Times New Roman"/>
              </a:rPr>
              <a:t>Major Theme:</a:t>
            </a:r>
            <a:endParaRPr lang="en-US" sz="2600" b="1" dirty="0">
              <a:latin typeface="Times New Roman"/>
            </a:endParaRPr>
          </a:p>
          <a:p>
            <a:pPr>
              <a:lnSpc>
                <a:spcPct val="150000"/>
              </a:lnSpc>
            </a:pPr>
            <a:r>
              <a:rPr lang="en-US" sz="2600" b="1" dirty="0">
                <a:latin typeface="Times New Roman"/>
              </a:rPr>
              <a:t>Teachings: </a:t>
            </a:r>
            <a:r>
              <a:rPr lang="en-US" sz="2600" b="1" dirty="0"/>
              <a:t>: </a:t>
            </a:r>
            <a:r>
              <a:rPr lang="en-US" sz="2500" b="1" dirty="0"/>
              <a:t>Jesus taught the people through sermons, illustrations, and parables. Through His teachings, He showed the true ingredients of faith and how to guard against a fruitless and hypocritical life.</a:t>
            </a:r>
          </a:p>
          <a:p>
            <a:pPr>
              <a:lnSpc>
                <a:spcPct val="150000"/>
              </a:lnSpc>
            </a:pPr>
            <a:r>
              <a:rPr lang="en-US" sz="2600" b="1" dirty="0"/>
              <a:t>Resurrection: </a:t>
            </a:r>
            <a:r>
              <a:rPr lang="en-US" sz="2500" b="1" dirty="0"/>
              <a:t>When Jesus rose from the dead, He rose in power as the true King. In His victory over death, He established His credentials as King and His power and authority over evil</a:t>
            </a:r>
            <a:endParaRPr lang="en-US" sz="2500" b="1" dirty="0">
              <a:latin typeface="Times New Roman"/>
            </a:endParaRPr>
          </a:p>
        </p:txBody>
      </p:sp>
      <p:sp>
        <p:nvSpPr>
          <p:cNvPr id="4" name="Title 1"/>
          <p:cNvSpPr txBox="1">
            <a:spLocks/>
          </p:cNvSpPr>
          <p:nvPr/>
        </p:nvSpPr>
        <p:spPr>
          <a:xfrm>
            <a:off x="381000" y="1524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MATTHEW</a:t>
            </a:r>
          </a:p>
        </p:txBody>
      </p:sp>
    </p:spTree>
    <p:extLst>
      <p:ext uri="{BB962C8B-B14F-4D97-AF65-F5344CB8AC3E}">
        <p14:creationId xmlns:p14="http://schemas.microsoft.com/office/powerpoint/2010/main" val="28384443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8001000" cy="5105400"/>
          </a:xfrm>
        </p:spPr>
        <p:txBody>
          <a:bodyPr>
            <a:noAutofit/>
          </a:bodyPr>
          <a:lstStyle/>
          <a:p>
            <a:pPr>
              <a:lnSpc>
                <a:spcPct val="150000"/>
              </a:lnSpc>
            </a:pPr>
            <a:r>
              <a:rPr lang="en-US" sz="2600" b="1" dirty="0">
                <a:solidFill>
                  <a:srgbClr val="C00000"/>
                </a:solidFill>
                <a:latin typeface="Times New Roman"/>
              </a:rPr>
              <a:t>Author:</a:t>
            </a:r>
            <a:r>
              <a:rPr lang="en-US" sz="2600" b="1" dirty="0">
                <a:solidFill>
                  <a:srgbClr val="FF0000"/>
                </a:solidFill>
                <a:latin typeface="Times New Roman"/>
              </a:rPr>
              <a:t> </a:t>
            </a:r>
            <a:r>
              <a:rPr lang="en-US" sz="2600" b="1" dirty="0">
                <a:latin typeface="Times New Roman"/>
              </a:rPr>
              <a:t>John Mark. </a:t>
            </a:r>
            <a:r>
              <a:rPr lang="en-US" sz="2600" b="1" dirty="0"/>
              <a:t>He was not one of the 12 Disciples but he accompanied Paul on his first missionary journey (Acts 13:13)</a:t>
            </a:r>
            <a:endParaRPr lang="en-US" sz="2600" b="1" dirty="0">
              <a:latin typeface="Times New Roman"/>
            </a:endParaRPr>
          </a:p>
          <a:p>
            <a:pPr>
              <a:lnSpc>
                <a:spcPct val="150000"/>
              </a:lnSpc>
            </a:pPr>
            <a:r>
              <a:rPr lang="en-US" sz="2600" b="1" dirty="0">
                <a:solidFill>
                  <a:srgbClr val="C00000"/>
                </a:solidFill>
                <a:latin typeface="Times New Roman"/>
              </a:rPr>
              <a:t>Date Written: </a:t>
            </a:r>
            <a:r>
              <a:rPr lang="en-US" sz="2600" b="1" dirty="0"/>
              <a:t>The words spoken in 13:2 seem to indicate that this book was written before the destruction of the Holy Temple. Perhaps it was written between A. D. 55 and 65, after the death of the Apostle Paul. </a:t>
            </a:r>
          </a:p>
          <a:p>
            <a:pPr>
              <a:lnSpc>
                <a:spcPct val="150000"/>
              </a:lnSpc>
            </a:pPr>
            <a:endParaRPr lang="en-US" sz="2600" b="1" dirty="0"/>
          </a:p>
        </p:txBody>
      </p:sp>
      <p:sp>
        <p:nvSpPr>
          <p:cNvPr id="4" name="Title 1"/>
          <p:cNvSpPr txBox="1">
            <a:spLocks/>
          </p:cNvSpPr>
          <p:nvPr/>
        </p:nvSpPr>
        <p:spPr>
          <a:xfrm>
            <a:off x="381000" y="2286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66700" y="990600"/>
            <a:ext cx="8420100" cy="5562600"/>
          </a:xfrm>
        </p:spPr>
        <p:txBody>
          <a:bodyPr>
            <a:noAutofit/>
          </a:bodyPr>
          <a:lstStyle/>
          <a:p>
            <a:pPr>
              <a:lnSpc>
                <a:spcPct val="150000"/>
              </a:lnSpc>
            </a:pPr>
            <a:r>
              <a:rPr lang="en-US" sz="2600" b="1" dirty="0">
                <a:solidFill>
                  <a:srgbClr val="C00000"/>
                </a:solidFill>
                <a:latin typeface="Times New Roman"/>
              </a:rPr>
              <a:t>Audience (Recipients): </a:t>
            </a:r>
            <a:r>
              <a:rPr lang="en-US" sz="2500" b="1" dirty="0"/>
              <a:t>explanations of Jewish names, customs and festivals in this book (3:17; 5:41; 7:3, 11; 14:12; 15:42) prove that it was written to the Gentiles, specifically the Romans.</a:t>
            </a:r>
          </a:p>
          <a:p>
            <a:pPr>
              <a:lnSpc>
                <a:spcPct val="150000"/>
              </a:lnSpc>
            </a:pPr>
            <a:r>
              <a:rPr lang="en-US" sz="2600" b="1" dirty="0">
                <a:solidFill>
                  <a:srgbClr val="C00000"/>
                </a:solidFill>
                <a:latin typeface="Times New Roman"/>
              </a:rPr>
              <a:t>Purpose:</a:t>
            </a:r>
            <a:r>
              <a:rPr lang="en-US" sz="2600" b="1" dirty="0">
                <a:latin typeface="Times New Roman"/>
              </a:rPr>
              <a:t> </a:t>
            </a:r>
            <a:r>
              <a:rPr lang="en-US" sz="2500" b="1" dirty="0"/>
              <a:t>To present the person, work, and teachings of Jesus</a:t>
            </a:r>
          </a:p>
          <a:p>
            <a:pPr>
              <a:lnSpc>
                <a:spcPct val="150000"/>
              </a:lnSpc>
            </a:pPr>
            <a:r>
              <a:rPr lang="en-US" sz="2600" b="1" dirty="0">
                <a:solidFill>
                  <a:srgbClr val="C00000"/>
                </a:solidFill>
                <a:latin typeface="Times New Roman"/>
              </a:rPr>
              <a:t>Key Verse: </a:t>
            </a:r>
            <a:r>
              <a:rPr lang="en-US" sz="2600" b="1" dirty="0"/>
              <a:t>Mark 10:45</a:t>
            </a:r>
            <a:endParaRPr lang="en-US" sz="2600" b="1" dirty="0">
              <a:latin typeface="Times New Roman"/>
            </a:endParaRPr>
          </a:p>
          <a:p>
            <a:pPr>
              <a:lnSpc>
                <a:spcPct val="150000"/>
              </a:lnSpc>
            </a:pPr>
            <a:r>
              <a:rPr lang="en-US" sz="2600" b="1" dirty="0">
                <a:solidFill>
                  <a:srgbClr val="C00000"/>
                </a:solidFill>
                <a:latin typeface="Times New Roman"/>
              </a:rPr>
              <a:t>List of Major Character: </a:t>
            </a:r>
            <a:r>
              <a:rPr lang="en-US" sz="2600" b="1" dirty="0">
                <a:latin typeface="Times New Roman"/>
              </a:rPr>
              <a:t>Jesus, the 12 Disciple, Pilate, the Jewish religious leaders.</a:t>
            </a:r>
            <a:endParaRPr lang="en-US" sz="2600" b="1" dirty="0"/>
          </a:p>
          <a:p>
            <a:pPr>
              <a:lnSpc>
                <a:spcPct val="150000"/>
              </a:lnSpc>
            </a:pPr>
            <a:endParaRPr lang="en-US" sz="2600" b="1" dirty="0">
              <a:latin typeface="Times New Roman"/>
            </a:endParaRPr>
          </a:p>
        </p:txBody>
      </p:sp>
      <p:sp>
        <p:nvSpPr>
          <p:cNvPr id="4" name="Title 1"/>
          <p:cNvSpPr txBox="1">
            <a:spLocks/>
          </p:cNvSpPr>
          <p:nvPr/>
        </p:nvSpPr>
        <p:spPr>
          <a:xfrm>
            <a:off x="381000" y="1524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305800" cy="5715000"/>
          </a:xfrm>
        </p:spPr>
        <p:txBody>
          <a:bodyPr>
            <a:noAutofit/>
          </a:bodyPr>
          <a:lstStyle/>
          <a:p>
            <a:pPr>
              <a:lnSpc>
                <a:spcPct val="150000"/>
              </a:lnSpc>
            </a:pPr>
            <a:r>
              <a:rPr lang="en-US" sz="2600" b="1" dirty="0">
                <a:solidFill>
                  <a:srgbClr val="C00000"/>
                </a:solidFill>
                <a:latin typeface="Times New Roman"/>
              </a:rPr>
              <a:t>Outlines:</a:t>
            </a:r>
          </a:p>
          <a:p>
            <a:pPr lvl="0">
              <a:lnSpc>
                <a:spcPct val="150000"/>
              </a:lnSpc>
            </a:pPr>
            <a:r>
              <a:rPr lang="en-US" sz="2600" b="1" dirty="0"/>
              <a:t>The beginning of the gospel (1:1 – 13)</a:t>
            </a:r>
          </a:p>
          <a:p>
            <a:pPr lvl="0">
              <a:lnSpc>
                <a:spcPct val="150000"/>
              </a:lnSpc>
            </a:pPr>
            <a:r>
              <a:rPr lang="en-US" sz="2600" b="1" dirty="0"/>
              <a:t>Jesus’ public ministry in Galilee (1:14 – 9:50)</a:t>
            </a:r>
          </a:p>
          <a:p>
            <a:pPr lvl="0">
              <a:lnSpc>
                <a:spcPct val="150000"/>
              </a:lnSpc>
            </a:pPr>
            <a:r>
              <a:rPr lang="en-US" sz="2600" b="1" dirty="0"/>
              <a:t>From Galilee to Jerusalem (10:1 – 52)</a:t>
            </a:r>
          </a:p>
          <a:p>
            <a:pPr lvl="0">
              <a:lnSpc>
                <a:spcPct val="150000"/>
              </a:lnSpc>
            </a:pPr>
            <a:r>
              <a:rPr lang="en-US" sz="2600" b="1" dirty="0"/>
              <a:t>The last week in and near Jerusalem (11:1 – 15:17)</a:t>
            </a:r>
          </a:p>
          <a:p>
            <a:pPr lvl="0">
              <a:lnSpc>
                <a:spcPct val="150000"/>
              </a:lnSpc>
            </a:pPr>
            <a:r>
              <a:rPr lang="en-US" sz="2600" b="1" dirty="0"/>
              <a:t>The resurrection of Jesus (16:1 – 8)</a:t>
            </a:r>
          </a:p>
          <a:p>
            <a:pPr lvl="0">
              <a:lnSpc>
                <a:spcPct val="150000"/>
              </a:lnSpc>
            </a:pPr>
            <a:r>
              <a:rPr lang="en-US" sz="2600" b="1" dirty="0"/>
              <a:t>The appearances and ascension of the risen Lord (16: 9 – 20)</a:t>
            </a:r>
          </a:p>
          <a:p>
            <a:pPr lvl="0">
              <a:lnSpc>
                <a:spcPct val="150000"/>
              </a:lnSpc>
            </a:pPr>
            <a:endParaRPr lang="en-US" sz="2600" b="1" dirty="0"/>
          </a:p>
        </p:txBody>
      </p:sp>
      <p:sp>
        <p:nvSpPr>
          <p:cNvPr id="4" name="Title 1"/>
          <p:cNvSpPr txBox="1">
            <a:spLocks/>
          </p:cNvSpPr>
          <p:nvPr/>
        </p:nvSpPr>
        <p:spPr>
          <a:xfrm>
            <a:off x="381000" y="1524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7467600" cy="4873752"/>
          </a:xfrm>
        </p:spPr>
        <p:txBody>
          <a:bodyPr>
            <a:noAutofit/>
          </a:bodyPr>
          <a:lstStyle/>
          <a:p>
            <a:pPr>
              <a:lnSpc>
                <a:spcPct val="150000"/>
              </a:lnSpc>
            </a:pPr>
            <a:r>
              <a:rPr lang="en-US" sz="2500" b="1" dirty="0">
                <a:solidFill>
                  <a:srgbClr val="C00000"/>
                </a:solidFill>
              </a:rPr>
              <a:t>Major Theme</a:t>
            </a:r>
            <a:r>
              <a:rPr lang="en-US" sz="2500" b="1" dirty="0"/>
              <a:t>:</a:t>
            </a:r>
          </a:p>
          <a:p>
            <a:pPr>
              <a:lnSpc>
                <a:spcPct val="150000"/>
              </a:lnSpc>
            </a:pPr>
            <a:r>
              <a:rPr lang="en-US" sz="2500" b="1" dirty="0"/>
              <a:t>Jesus Christ: Jesus Christ alone is the Son of God. In Mark, Jesus demonstrates His divinity by overcoming disease, demons, and death. Although He had the power to be King of the earth, Jesus chose to obey the Father and die for us</a:t>
            </a: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7848600" cy="5334000"/>
          </a:xfrm>
        </p:spPr>
        <p:txBody>
          <a:bodyPr>
            <a:noAutofit/>
          </a:bodyPr>
          <a:lstStyle/>
          <a:p>
            <a:pPr>
              <a:lnSpc>
                <a:spcPct val="150000"/>
              </a:lnSpc>
            </a:pPr>
            <a:r>
              <a:rPr lang="en-US" sz="2500" b="1" dirty="0">
                <a:solidFill>
                  <a:srgbClr val="C00000"/>
                </a:solidFill>
              </a:rPr>
              <a:t>Major Theme</a:t>
            </a:r>
            <a:r>
              <a:rPr lang="en-US" sz="2500" b="1" dirty="0"/>
              <a:t>:</a:t>
            </a:r>
          </a:p>
          <a:p>
            <a:pPr>
              <a:lnSpc>
                <a:spcPct val="150000"/>
              </a:lnSpc>
            </a:pPr>
            <a:r>
              <a:rPr lang="en-US" sz="2500" b="1" dirty="0"/>
              <a:t>Servant: As the Messiah, Jesus fulfilled the prophecies of the Old Testament by coming to earth. He did not come as a conquering King; He came as a servant. He helped people by telling them about God and healing them. Even more, by giving His life as a sacrifice for sin, He performed the ultimate act of service.</a:t>
            </a:r>
            <a:endParaRPr lang="en-US" sz="2500" b="1" dirty="0">
              <a:latin typeface="Times New Roman"/>
            </a:endParaRPr>
          </a:p>
        </p:txBody>
      </p:sp>
      <p:sp>
        <p:nvSpPr>
          <p:cNvPr id="4" name="Title 1"/>
          <p:cNvSpPr txBox="1">
            <a:spLocks/>
          </p:cNvSpPr>
          <p:nvPr/>
        </p:nvSpPr>
        <p:spPr>
          <a:xfrm>
            <a:off x="381000" y="1524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extLst>
      <p:ext uri="{BB962C8B-B14F-4D97-AF65-F5344CB8AC3E}">
        <p14:creationId xmlns:p14="http://schemas.microsoft.com/office/powerpoint/2010/main" val="36809447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001000" cy="5791200"/>
          </a:xfrm>
        </p:spPr>
        <p:txBody>
          <a:bodyPr>
            <a:noAutofit/>
          </a:bodyPr>
          <a:lstStyle/>
          <a:p>
            <a:pPr marL="0" indent="0">
              <a:lnSpc>
                <a:spcPct val="150000"/>
              </a:lnSpc>
              <a:buNone/>
            </a:pPr>
            <a:r>
              <a:rPr lang="en-US" sz="2600" b="1" dirty="0">
                <a:solidFill>
                  <a:srgbClr val="C00000"/>
                </a:solidFill>
                <a:latin typeface="Times New Roman"/>
              </a:rPr>
              <a:t>Why Bible Survey: </a:t>
            </a:r>
            <a:r>
              <a:rPr lang="en-US" sz="2600" b="1" dirty="0">
                <a:latin typeface="Times New Roman"/>
              </a:rPr>
              <a:t>Here are some reasons why Bible Surveys matter</a:t>
            </a:r>
          </a:p>
          <a:p>
            <a:pPr>
              <a:lnSpc>
                <a:spcPct val="150000"/>
              </a:lnSpc>
            </a:pPr>
            <a:r>
              <a:rPr lang="en-US" sz="2600" b="1" dirty="0">
                <a:latin typeface="Times New Roman"/>
              </a:rPr>
              <a:t>A Bible Survey prepares you for an in-depth study of a Book of the Bible</a:t>
            </a:r>
          </a:p>
          <a:p>
            <a:pPr>
              <a:lnSpc>
                <a:spcPct val="150000"/>
              </a:lnSpc>
            </a:pPr>
            <a:r>
              <a:rPr lang="en-US" sz="2600" b="1" dirty="0">
                <a:latin typeface="Times New Roman"/>
              </a:rPr>
              <a:t>Bible Surveys challenge you to think through the structure of books of the Bible and why each author organized the material the way they did</a:t>
            </a:r>
          </a:p>
          <a:p>
            <a:pPr>
              <a:lnSpc>
                <a:spcPct val="150000"/>
              </a:lnSpc>
            </a:pPr>
            <a:r>
              <a:rPr lang="en-US" sz="2600" b="1" dirty="0">
                <a:latin typeface="Times New Roman"/>
              </a:rPr>
              <a:t>Bible Surveys help you know which Books of the Bible to turn to when facing difficult life situations</a:t>
            </a:r>
          </a:p>
        </p:txBody>
      </p:sp>
      <p:sp>
        <p:nvSpPr>
          <p:cNvPr id="7" name="Title 1"/>
          <p:cNvSpPr>
            <a:spLocks noGrp="1"/>
          </p:cNvSpPr>
          <p:nvPr>
            <p:ph type="title"/>
          </p:nvPr>
        </p:nvSpPr>
        <p:spPr>
          <a:xfrm>
            <a:off x="381000" y="304800"/>
            <a:ext cx="8229600" cy="609600"/>
          </a:xfrm>
        </p:spPr>
        <p:txBody>
          <a:bodyPr>
            <a:noAutofit/>
          </a:bodyPr>
          <a:lstStyle/>
          <a:p>
            <a:pPr marR="0" rtl="0"/>
            <a:r>
              <a:rPr lang="en-US" sz="3200" b="1" baseline="0" dirty="0">
                <a:solidFill>
                  <a:srgbClr val="C00000"/>
                </a:solidFill>
                <a:effectLst>
                  <a:outerShdw blurRad="38100" dist="38100" dir="2700000" algn="tl">
                    <a:srgbClr val="000000">
                      <a:alpha val="43137"/>
                    </a:srgbClr>
                  </a:outerShdw>
                </a:effectLst>
                <a:latin typeface="Times New Roman"/>
              </a:rPr>
              <a:t>INTRODUCTION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7848600" cy="5334000"/>
          </a:xfrm>
        </p:spPr>
        <p:txBody>
          <a:bodyPr>
            <a:noAutofit/>
          </a:bodyPr>
          <a:lstStyle/>
          <a:p>
            <a:pPr>
              <a:lnSpc>
                <a:spcPct val="150000"/>
              </a:lnSpc>
            </a:pPr>
            <a:r>
              <a:rPr lang="en-US" sz="2500" b="1" dirty="0">
                <a:solidFill>
                  <a:srgbClr val="C00000"/>
                </a:solidFill>
              </a:rPr>
              <a:t>Major Theme</a:t>
            </a:r>
            <a:r>
              <a:rPr lang="en-US" sz="2500" b="1" dirty="0"/>
              <a:t>:</a:t>
            </a:r>
          </a:p>
          <a:p>
            <a:pPr lvl="0">
              <a:lnSpc>
                <a:spcPct val="150000"/>
              </a:lnSpc>
            </a:pPr>
            <a:r>
              <a:rPr lang="en-US" sz="2500" b="1" dirty="0"/>
              <a:t>Miracles: Mark records more of Jesus’ miracles than sermons. Jesus is clearly a man of power and action, not just words. Jesus did miracles to convince the people who He was and to confirm to the disciples His true identity – God. </a:t>
            </a:r>
          </a:p>
          <a:p>
            <a:pPr>
              <a:lnSpc>
                <a:spcPct val="150000"/>
              </a:lnSpc>
            </a:pPr>
            <a:endParaRPr lang="en-US" sz="2500" b="1" dirty="0"/>
          </a:p>
        </p:txBody>
      </p:sp>
      <p:sp>
        <p:nvSpPr>
          <p:cNvPr id="4" name="Title 1"/>
          <p:cNvSpPr txBox="1">
            <a:spLocks/>
          </p:cNvSpPr>
          <p:nvPr/>
        </p:nvSpPr>
        <p:spPr>
          <a:xfrm>
            <a:off x="381000" y="1524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extLst>
      <p:ext uri="{BB962C8B-B14F-4D97-AF65-F5344CB8AC3E}">
        <p14:creationId xmlns:p14="http://schemas.microsoft.com/office/powerpoint/2010/main" val="22887681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382000" cy="5943600"/>
          </a:xfrm>
        </p:spPr>
        <p:txBody>
          <a:bodyPr>
            <a:noAutofit/>
          </a:bodyPr>
          <a:lstStyle/>
          <a:p>
            <a:pPr>
              <a:lnSpc>
                <a:spcPct val="150000"/>
              </a:lnSpc>
            </a:pPr>
            <a:r>
              <a:rPr lang="en-US" sz="2500" b="1" dirty="0">
                <a:solidFill>
                  <a:srgbClr val="C00000"/>
                </a:solidFill>
              </a:rPr>
              <a:t>Major Theme</a:t>
            </a:r>
            <a:r>
              <a:rPr lang="en-US" sz="2500" b="1" dirty="0"/>
              <a:t>:</a:t>
            </a:r>
          </a:p>
          <a:p>
            <a:pPr>
              <a:lnSpc>
                <a:spcPct val="150000"/>
              </a:lnSpc>
            </a:pPr>
            <a:r>
              <a:rPr lang="en-US" sz="2500" b="1" dirty="0"/>
              <a:t>Spreading the Gospel: Jesus directed His public ministry to the Jews first. When the Jewish leaders opposed Him, Jesus also went to the non-Jews world, healing and preaching. Roman soldiers, Syrians and other Gentiles heard the Good news. Many believed and followed Him. Jesus’ final message to His disciples challenged them to go into all the world and preach the gospel of salvation.</a:t>
            </a:r>
          </a:p>
          <a:p>
            <a:pPr lvl="0">
              <a:lnSpc>
                <a:spcPct val="150000"/>
              </a:lnSpc>
            </a:pPr>
            <a:endParaRPr lang="en-US" sz="2500" b="1" dirty="0"/>
          </a:p>
          <a:p>
            <a:pPr>
              <a:lnSpc>
                <a:spcPct val="150000"/>
              </a:lnSpc>
            </a:pPr>
            <a:endParaRPr lang="en-US" sz="2500" b="1" dirty="0"/>
          </a:p>
        </p:txBody>
      </p:sp>
      <p:sp>
        <p:nvSpPr>
          <p:cNvPr id="4" name="Title 1"/>
          <p:cNvSpPr txBox="1">
            <a:spLocks/>
          </p:cNvSpPr>
          <p:nvPr/>
        </p:nvSpPr>
        <p:spPr>
          <a:xfrm>
            <a:off x="381000" y="1524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extLst>
      <p:ext uri="{BB962C8B-B14F-4D97-AF65-F5344CB8AC3E}">
        <p14:creationId xmlns:p14="http://schemas.microsoft.com/office/powerpoint/2010/main" val="18076098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1143000"/>
            <a:ext cx="8458200" cy="5486400"/>
          </a:xfrm>
        </p:spPr>
        <p:txBody>
          <a:bodyPr>
            <a:noAutofit/>
          </a:bodyPr>
          <a:lstStyle/>
          <a:p>
            <a:pPr>
              <a:lnSpc>
                <a:spcPct val="150000"/>
              </a:lnSpc>
            </a:pPr>
            <a:r>
              <a:rPr lang="en-US" sz="2600" b="1" dirty="0">
                <a:solidFill>
                  <a:srgbClr val="C00000"/>
                </a:solidFill>
                <a:latin typeface="Times New Roman"/>
              </a:rPr>
              <a:t>Author: </a:t>
            </a:r>
            <a:r>
              <a:rPr lang="en-US" sz="2600" b="1" dirty="0"/>
              <a:t>Luke– a doctor (Col. 4:14), a Greek and Gentile Christian. He is the only known Gentile author in the New Testament. Luke was a close friend and companion of Paul.</a:t>
            </a:r>
            <a:endParaRPr lang="en-US" sz="2600" b="1" dirty="0">
              <a:latin typeface="Times New Roman"/>
            </a:endParaRPr>
          </a:p>
          <a:p>
            <a:pPr>
              <a:lnSpc>
                <a:spcPct val="150000"/>
              </a:lnSpc>
            </a:pPr>
            <a:r>
              <a:rPr lang="en-US" sz="2600" b="1" dirty="0">
                <a:solidFill>
                  <a:srgbClr val="C00000"/>
                </a:solidFill>
                <a:latin typeface="Times New Roman"/>
              </a:rPr>
              <a:t>Date Written: </a:t>
            </a:r>
            <a:r>
              <a:rPr lang="en-US" sz="2600" b="1" dirty="0"/>
              <a:t>About A.D. 66</a:t>
            </a:r>
          </a:p>
          <a:p>
            <a:pPr>
              <a:lnSpc>
                <a:spcPct val="150000"/>
              </a:lnSpc>
            </a:pPr>
            <a:r>
              <a:rPr lang="en-US" sz="2600" b="1" dirty="0">
                <a:solidFill>
                  <a:srgbClr val="C00000"/>
                </a:solidFill>
              </a:rPr>
              <a:t>Audience/Recipients:</a:t>
            </a:r>
            <a:r>
              <a:rPr lang="en-US" sz="2600" b="1" dirty="0"/>
              <a:t> Theophilus (one who loves God) (1:3)</a:t>
            </a:r>
          </a:p>
          <a:p>
            <a:pPr>
              <a:lnSpc>
                <a:spcPct val="150000"/>
              </a:lnSpc>
            </a:pPr>
            <a:endParaRPr lang="en-US" sz="2600" b="1" dirty="0"/>
          </a:p>
        </p:txBody>
      </p:sp>
      <p:sp>
        <p:nvSpPr>
          <p:cNvPr id="4" name="Title 1"/>
          <p:cNvSpPr txBox="1">
            <a:spLocks/>
          </p:cNvSpPr>
          <p:nvPr/>
        </p:nvSpPr>
        <p:spPr>
          <a:xfrm>
            <a:off x="381000" y="3048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4572000"/>
          </a:xfrm>
        </p:spPr>
        <p:txBody>
          <a:bodyPr>
            <a:noAutofit/>
          </a:bodyPr>
          <a:lstStyle/>
          <a:p>
            <a:pPr>
              <a:lnSpc>
                <a:spcPct val="150000"/>
              </a:lnSpc>
            </a:pPr>
            <a:r>
              <a:rPr lang="en-US" sz="2600" b="1" dirty="0">
                <a:solidFill>
                  <a:srgbClr val="C00000"/>
                </a:solidFill>
              </a:rPr>
              <a:t>Purpose:</a:t>
            </a:r>
            <a:r>
              <a:rPr lang="en-US" sz="2600" b="1" dirty="0"/>
              <a:t> To present an accurate account of the life of Christ and to show that Christ is the perfect Man and </a:t>
            </a:r>
            <a:r>
              <a:rPr lang="en-US" sz="2600" b="1" dirty="0" err="1"/>
              <a:t>Saviour</a:t>
            </a:r>
            <a:endParaRPr lang="en-US" sz="2600" b="1" dirty="0"/>
          </a:p>
          <a:p>
            <a:pPr>
              <a:lnSpc>
                <a:spcPct val="150000"/>
              </a:lnSpc>
            </a:pPr>
            <a:r>
              <a:rPr lang="en-US" sz="2600" b="1" dirty="0">
                <a:solidFill>
                  <a:srgbClr val="C00000"/>
                </a:solidFill>
              </a:rPr>
              <a:t>Key Verse:</a:t>
            </a:r>
            <a:r>
              <a:rPr lang="en-US" sz="2600" b="1" dirty="0"/>
              <a:t> Luke 19:9-10</a:t>
            </a:r>
          </a:p>
          <a:p>
            <a:pPr>
              <a:lnSpc>
                <a:spcPct val="150000"/>
              </a:lnSpc>
            </a:pPr>
            <a:r>
              <a:rPr lang="en-US" sz="2600" b="1" dirty="0">
                <a:solidFill>
                  <a:srgbClr val="C00000"/>
                </a:solidFill>
                <a:latin typeface="Times New Roman" pitchFamily="18" charset="0"/>
                <a:cs typeface="Times New Roman" pitchFamily="18" charset="0"/>
              </a:rPr>
              <a:t>List of Major Characters:</a:t>
            </a:r>
            <a:r>
              <a:rPr lang="en-US" sz="2600" b="1" dirty="0">
                <a:latin typeface="Times New Roman" pitchFamily="18" charset="0"/>
                <a:cs typeface="Times New Roman" pitchFamily="18" charset="0"/>
              </a:rPr>
              <a:t> Jesus; Zacharias; Elizabeth; John the Baptist, the Disciples; Herod the Great, Pilate, Mary Magdalene; Simeon/Anna</a:t>
            </a: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295400"/>
            <a:ext cx="8305800" cy="51816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Outline</a:t>
            </a:r>
          </a:p>
          <a:p>
            <a:pPr lvl="0">
              <a:lnSpc>
                <a:spcPct val="150000"/>
              </a:lnSpc>
            </a:pPr>
            <a:r>
              <a:rPr lang="en-US" sz="2600" b="1" dirty="0">
                <a:latin typeface="Times New Roman" pitchFamily="18" charset="0"/>
                <a:cs typeface="Times New Roman" pitchFamily="18" charset="0"/>
              </a:rPr>
              <a:t>Introduction (1:1-4)</a:t>
            </a:r>
          </a:p>
          <a:p>
            <a:pPr lvl="0">
              <a:lnSpc>
                <a:spcPct val="150000"/>
              </a:lnSpc>
            </a:pPr>
            <a:r>
              <a:rPr lang="en-US" sz="2600" b="1" dirty="0"/>
              <a:t>Birth and Childhood of John the Baptist and of Jesus (1:5-2:25)</a:t>
            </a:r>
          </a:p>
          <a:p>
            <a:pPr lvl="0">
              <a:lnSpc>
                <a:spcPct val="150000"/>
              </a:lnSpc>
            </a:pPr>
            <a:r>
              <a:rPr lang="en-US" sz="2600" b="1" dirty="0"/>
              <a:t>The ministry of John he Baptist (3:1-20)</a:t>
            </a:r>
          </a:p>
          <a:p>
            <a:pPr lvl="0">
              <a:lnSpc>
                <a:spcPct val="150000"/>
              </a:lnSpc>
            </a:pPr>
            <a:r>
              <a:rPr lang="en-US" sz="2600" b="1" dirty="0"/>
              <a:t>The Baptism and temptation of Jesus (3:21-4:13)</a:t>
            </a:r>
          </a:p>
        </p:txBody>
      </p:sp>
      <p:sp>
        <p:nvSpPr>
          <p:cNvPr id="4" name="Title 1"/>
          <p:cNvSpPr txBox="1">
            <a:spLocks/>
          </p:cNvSpPr>
          <p:nvPr/>
        </p:nvSpPr>
        <p:spPr>
          <a:xfrm>
            <a:off x="381000" y="3048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295400"/>
            <a:ext cx="8305800" cy="51816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a:t>
            </a:r>
            <a:endParaRPr lang="en-US" sz="2600" b="1" dirty="0"/>
          </a:p>
          <a:p>
            <a:pPr lvl="0">
              <a:lnSpc>
                <a:spcPct val="150000"/>
              </a:lnSpc>
            </a:pPr>
            <a:r>
              <a:rPr lang="en-US" sz="2600" b="1" dirty="0"/>
              <a:t>Jesus’ public ministry in Galilee (4:14-9:50)</a:t>
            </a:r>
          </a:p>
          <a:p>
            <a:pPr lvl="0">
              <a:lnSpc>
                <a:spcPct val="150000"/>
              </a:lnSpc>
            </a:pPr>
            <a:r>
              <a:rPr lang="en-US" sz="2600" b="1" dirty="0"/>
              <a:t>From Galilee to Jerusalem (9:51-19:27)</a:t>
            </a:r>
          </a:p>
          <a:p>
            <a:pPr lvl="0">
              <a:lnSpc>
                <a:spcPct val="150000"/>
              </a:lnSpc>
            </a:pPr>
            <a:r>
              <a:rPr lang="en-US" sz="2600" b="1" dirty="0"/>
              <a:t>The last week in and near Jerusalem (19:28-23:56)</a:t>
            </a:r>
          </a:p>
          <a:p>
            <a:pPr lvl="0">
              <a:lnSpc>
                <a:spcPct val="150000"/>
              </a:lnSpc>
            </a:pPr>
            <a:r>
              <a:rPr lang="en-US" sz="2600" b="1" dirty="0"/>
              <a:t>The resurrection, appearances, and ascension of the Lord (24:1-53)</a:t>
            </a:r>
          </a:p>
        </p:txBody>
      </p:sp>
      <p:sp>
        <p:nvSpPr>
          <p:cNvPr id="4" name="Title 1"/>
          <p:cNvSpPr txBox="1">
            <a:spLocks/>
          </p:cNvSpPr>
          <p:nvPr/>
        </p:nvSpPr>
        <p:spPr>
          <a:xfrm>
            <a:off x="381000" y="3048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Tree>
    <p:extLst>
      <p:ext uri="{BB962C8B-B14F-4D97-AF65-F5344CB8AC3E}">
        <p14:creationId xmlns:p14="http://schemas.microsoft.com/office/powerpoint/2010/main" val="38155494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 y="1143000"/>
            <a:ext cx="8686800" cy="5486400"/>
          </a:xfrm>
        </p:spPr>
        <p:txBody>
          <a:bodyPr>
            <a:noAutofit/>
          </a:bodyPr>
          <a:lstStyle/>
          <a:p>
            <a:pPr>
              <a:lnSpc>
                <a:spcPct val="150000"/>
              </a:lnSpc>
            </a:pPr>
            <a:r>
              <a:rPr lang="en-US" sz="2600" b="1" dirty="0">
                <a:solidFill>
                  <a:srgbClr val="C00000"/>
                </a:solidFill>
              </a:rPr>
              <a:t>Major Theme</a:t>
            </a:r>
            <a:r>
              <a:rPr lang="en-US" sz="2600" b="1" dirty="0"/>
              <a:t>:</a:t>
            </a:r>
          </a:p>
          <a:p>
            <a:pPr>
              <a:lnSpc>
                <a:spcPct val="150000"/>
              </a:lnSpc>
              <a:defRPr/>
            </a:pPr>
            <a:r>
              <a:rPr lang="en-US" sz="2600" b="1" dirty="0">
                <a:latin typeface="Times New Roman" pitchFamily="18" charset="0"/>
                <a:cs typeface="Times New Roman" pitchFamily="18" charset="0"/>
              </a:rPr>
              <a:t>Jesus Christ, the </a:t>
            </a:r>
            <a:r>
              <a:rPr lang="en-US" sz="2600" b="1" dirty="0" err="1">
                <a:latin typeface="Times New Roman" pitchFamily="18" charset="0"/>
                <a:cs typeface="Times New Roman" pitchFamily="18" charset="0"/>
              </a:rPr>
              <a:t>Saviour</a:t>
            </a:r>
            <a:r>
              <a:rPr lang="en-US" sz="2600" b="1" dirty="0">
                <a:latin typeface="Times New Roman" pitchFamily="18" charset="0"/>
                <a:cs typeface="Times New Roman" pitchFamily="18" charset="0"/>
              </a:rPr>
              <a:t>: </a:t>
            </a:r>
            <a:r>
              <a:rPr lang="en-US" sz="2500" b="1" dirty="0"/>
              <a:t>Luke describes how God’s son entered human history. Jesus lived as the perfect example of a human. After a perfect ministry, He provided a perfect sacrifice for our sin so we could be saved.</a:t>
            </a:r>
            <a:endParaRPr lang="en-US" sz="2500" b="1" dirty="0">
              <a:latin typeface="Times New Roman" pitchFamily="18" charset="0"/>
              <a:cs typeface="Times New Roman" pitchFamily="18" charset="0"/>
            </a:endParaRPr>
          </a:p>
          <a:p>
            <a:pPr>
              <a:lnSpc>
                <a:spcPct val="150000"/>
              </a:lnSpc>
              <a:defRPr/>
            </a:pPr>
            <a:r>
              <a:rPr lang="en-US" sz="2600" b="1" dirty="0">
                <a:latin typeface="Times New Roman" pitchFamily="18" charset="0"/>
                <a:cs typeface="Times New Roman" pitchFamily="18" charset="0"/>
              </a:rPr>
              <a:t>History: </a:t>
            </a:r>
            <a:r>
              <a:rPr lang="en-US" sz="2500" b="1" dirty="0"/>
              <a:t>Luke was a medical doctor and historian. He put great emphasis on dates and details, connecting Jesus to events and people in history.</a:t>
            </a:r>
            <a:endParaRPr lang="en-US" sz="2500" b="1" dirty="0">
              <a:latin typeface="Times New Roman" pitchFamily="18" charset="0"/>
              <a:cs typeface="Times New Roman" pitchFamily="18" charset="0"/>
            </a:endParaRPr>
          </a:p>
        </p:txBody>
      </p:sp>
      <p:sp>
        <p:nvSpPr>
          <p:cNvPr id="4" name="Title 1"/>
          <p:cNvSpPr txBox="1">
            <a:spLocks/>
          </p:cNvSpPr>
          <p:nvPr/>
        </p:nvSpPr>
        <p:spPr>
          <a:xfrm>
            <a:off x="381000" y="2286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
        <p:nvSpPr>
          <p:cNvPr id="10" name="Text Placeholder 2">
            <a:extLst>
              <a:ext uri="{FF2B5EF4-FFF2-40B4-BE49-F238E27FC236}">
                <a16:creationId xmlns:a16="http://schemas.microsoft.com/office/drawing/2014/main" id="{7105A10B-CBCE-4C1C-9994-8E5DBBE23BBA}"/>
              </a:ext>
            </a:extLst>
          </p:cNvPr>
          <p:cNvSpPr txBox="1">
            <a:spLocks/>
          </p:cNvSpPr>
          <p:nvPr/>
        </p:nvSpPr>
        <p:spPr>
          <a:xfrm>
            <a:off x="4176059" y="3276600"/>
            <a:ext cx="3200400" cy="3429000"/>
          </a:xfrm>
          <a:prstGeom prst="rect">
            <a:avLst/>
          </a:prstGeom>
        </p:spPr>
        <p:txBody>
          <a:bodyPr vert="horz">
            <a:noAutofit/>
          </a:bodyPr>
          <a:lstStyle/>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Char char=""/>
              <a:tabLst/>
              <a:defRPr/>
            </a:pPr>
            <a:endParaRPr kumimoji="0" lang="en-US" sz="2600" b="1"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420898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43000"/>
            <a:ext cx="8229600" cy="5638800"/>
          </a:xfrm>
        </p:spPr>
        <p:txBody>
          <a:bodyPr>
            <a:noAutofit/>
          </a:bodyPr>
          <a:lstStyle/>
          <a:p>
            <a:pPr>
              <a:lnSpc>
                <a:spcPct val="150000"/>
              </a:lnSpc>
            </a:pPr>
            <a:r>
              <a:rPr lang="en-US" sz="2600" b="1" dirty="0">
                <a:solidFill>
                  <a:srgbClr val="C00000"/>
                </a:solidFill>
              </a:rPr>
              <a:t>Major Theme</a:t>
            </a:r>
            <a:r>
              <a:rPr lang="en-US" sz="2600" b="1" dirty="0"/>
              <a:t>:</a:t>
            </a:r>
            <a:endParaRPr lang="en-US" sz="2600" b="1" dirty="0">
              <a:latin typeface="Times New Roman" pitchFamily="18" charset="0"/>
              <a:cs typeface="Times New Roman" pitchFamily="18" charset="0"/>
            </a:endParaRPr>
          </a:p>
          <a:p>
            <a:pPr>
              <a:lnSpc>
                <a:spcPct val="150000"/>
              </a:lnSpc>
              <a:defRPr/>
            </a:pPr>
            <a:r>
              <a:rPr lang="en-US" sz="2600" b="1" dirty="0">
                <a:latin typeface="Times New Roman" pitchFamily="18" charset="0"/>
                <a:cs typeface="Times New Roman" pitchFamily="18" charset="0"/>
              </a:rPr>
              <a:t>People: </a:t>
            </a:r>
            <a:r>
              <a:rPr lang="en-US" sz="2600" b="1" dirty="0"/>
              <a:t>Jesus was deeply interested in people and relationship. He showed warm concern for His followers and friends – men, women and children.</a:t>
            </a:r>
            <a:endParaRPr lang="en-US" sz="2600" b="1" dirty="0">
              <a:latin typeface="Times New Roman" pitchFamily="18" charset="0"/>
              <a:cs typeface="Times New Roman" pitchFamily="18" charset="0"/>
            </a:endParaRPr>
          </a:p>
          <a:p>
            <a:pPr>
              <a:lnSpc>
                <a:spcPct val="150000"/>
              </a:lnSpc>
              <a:defRPr/>
            </a:pPr>
            <a:r>
              <a:rPr lang="en-US" sz="2600" b="1" dirty="0">
                <a:latin typeface="Times New Roman" pitchFamily="18" charset="0"/>
                <a:cs typeface="Times New Roman" pitchFamily="18" charset="0"/>
              </a:rPr>
              <a:t>Compassion: </a:t>
            </a:r>
            <a:r>
              <a:rPr lang="en-US" sz="2600" b="1" dirty="0"/>
              <a:t>As a perfect human, Jesus showed tender sympathy to the poor, the despised, the hurt, and sinful. No one was rejected or ignored by him.</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2286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
        <p:nvSpPr>
          <p:cNvPr id="10" name="Text Placeholder 2">
            <a:extLst>
              <a:ext uri="{FF2B5EF4-FFF2-40B4-BE49-F238E27FC236}">
                <a16:creationId xmlns:a16="http://schemas.microsoft.com/office/drawing/2014/main" id="{7105A10B-CBCE-4C1C-9994-8E5DBBE23BBA}"/>
              </a:ext>
            </a:extLst>
          </p:cNvPr>
          <p:cNvSpPr txBox="1">
            <a:spLocks/>
          </p:cNvSpPr>
          <p:nvPr/>
        </p:nvSpPr>
        <p:spPr>
          <a:xfrm>
            <a:off x="4176059" y="3276600"/>
            <a:ext cx="3200400" cy="3429000"/>
          </a:xfrm>
          <a:prstGeom prst="rect">
            <a:avLst/>
          </a:prstGeom>
        </p:spPr>
        <p:txBody>
          <a:bodyPr vert="horz">
            <a:noAutofit/>
          </a:bodyPr>
          <a:lstStyle/>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Char char=""/>
              <a:tabLst/>
              <a:defRPr/>
            </a:pPr>
            <a:endParaRPr kumimoji="0" lang="en-US" sz="2600" b="1"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36878084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43000"/>
            <a:ext cx="8229600" cy="5638800"/>
          </a:xfrm>
        </p:spPr>
        <p:txBody>
          <a:bodyPr>
            <a:noAutofit/>
          </a:bodyPr>
          <a:lstStyle/>
          <a:p>
            <a:pPr>
              <a:lnSpc>
                <a:spcPct val="150000"/>
              </a:lnSpc>
            </a:pPr>
            <a:r>
              <a:rPr lang="en-US" sz="2600" b="1" dirty="0">
                <a:solidFill>
                  <a:srgbClr val="C00000"/>
                </a:solidFill>
              </a:rPr>
              <a:t>Major Theme</a:t>
            </a:r>
            <a:r>
              <a:rPr lang="en-US" sz="2600" b="1" dirty="0"/>
              <a:t>:</a:t>
            </a:r>
            <a:endParaRPr lang="en-US" sz="2600" b="1" dirty="0">
              <a:latin typeface="Times New Roman" pitchFamily="18" charset="0"/>
              <a:cs typeface="Times New Roman" pitchFamily="18" charset="0"/>
            </a:endParaRPr>
          </a:p>
          <a:p>
            <a:pPr>
              <a:lnSpc>
                <a:spcPct val="150000"/>
              </a:lnSpc>
              <a:defRPr/>
            </a:pPr>
            <a:r>
              <a:rPr lang="en-US" sz="2600" b="1" dirty="0">
                <a:latin typeface="Times New Roman" pitchFamily="18" charset="0"/>
                <a:cs typeface="Times New Roman" pitchFamily="18" charset="0"/>
              </a:rPr>
              <a:t>Holy Spirit: </a:t>
            </a:r>
            <a:r>
              <a:rPr lang="en-US" sz="2600" b="1" dirty="0"/>
              <a:t>The Holy Spirit was presented at Jesus’ birth, baptism, ministry and resurrection. As a perfect example for us, Jesus live in dependence on the Holy Spirit.</a:t>
            </a:r>
          </a:p>
          <a:p>
            <a:pPr lvl="0">
              <a:lnSpc>
                <a:spcPct val="150000"/>
              </a:lnSpc>
              <a:defRPr/>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2286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
        <p:nvSpPr>
          <p:cNvPr id="10" name="Text Placeholder 2">
            <a:extLst>
              <a:ext uri="{FF2B5EF4-FFF2-40B4-BE49-F238E27FC236}">
                <a16:creationId xmlns:a16="http://schemas.microsoft.com/office/drawing/2014/main" id="{7105A10B-CBCE-4C1C-9994-8E5DBBE23BBA}"/>
              </a:ext>
            </a:extLst>
          </p:cNvPr>
          <p:cNvSpPr txBox="1">
            <a:spLocks/>
          </p:cNvSpPr>
          <p:nvPr/>
        </p:nvSpPr>
        <p:spPr>
          <a:xfrm>
            <a:off x="4176059" y="3276600"/>
            <a:ext cx="3200400" cy="3429000"/>
          </a:xfrm>
          <a:prstGeom prst="rect">
            <a:avLst/>
          </a:prstGeom>
        </p:spPr>
        <p:txBody>
          <a:bodyPr vert="horz">
            <a:noAutofit/>
          </a:bodyPr>
          <a:lstStyle/>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Char char=""/>
              <a:tabLst/>
              <a:defRPr/>
            </a:pPr>
            <a:endParaRPr kumimoji="0" lang="en-US" sz="2600" b="1"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38822145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1143000"/>
            <a:ext cx="8763000" cy="5410200"/>
          </a:xfrm>
        </p:spPr>
        <p:txBody>
          <a:bodyPr>
            <a:noAutofit/>
          </a:bodyPr>
          <a:lstStyle/>
          <a:p>
            <a:pPr>
              <a:lnSpc>
                <a:spcPct val="150000"/>
              </a:lnSpc>
            </a:pPr>
            <a:r>
              <a:rPr lang="en-US" sz="2600" b="1" dirty="0">
                <a:solidFill>
                  <a:srgbClr val="C00000"/>
                </a:solidFill>
              </a:rPr>
              <a:t>Author: </a:t>
            </a:r>
            <a:r>
              <a:rPr lang="en-US" b="1" dirty="0"/>
              <a:t>The Apostle John (21:20,24), son of Zebedee (Matt. 10:2), whose brother was James and whose mother was Salome (Matt. 27:56; Mark 15:40)</a:t>
            </a:r>
          </a:p>
          <a:p>
            <a:pPr>
              <a:lnSpc>
                <a:spcPct val="150000"/>
              </a:lnSpc>
            </a:pPr>
            <a:r>
              <a:rPr lang="en-US" sz="2600" b="1" dirty="0">
                <a:solidFill>
                  <a:srgbClr val="C00000"/>
                </a:solidFill>
              </a:rPr>
              <a:t>Date Written: </a:t>
            </a:r>
            <a:r>
              <a:rPr lang="en-US" sz="2500" b="1" dirty="0"/>
              <a:t>Probable A. D. 85 – 90 </a:t>
            </a:r>
          </a:p>
          <a:p>
            <a:pPr>
              <a:lnSpc>
                <a:spcPct val="150000"/>
              </a:lnSpc>
            </a:pPr>
            <a:r>
              <a:rPr lang="en-US" sz="2600" b="1" dirty="0">
                <a:solidFill>
                  <a:srgbClr val="C00000"/>
                </a:solidFill>
              </a:rPr>
              <a:t>Audience/Recipients: </a:t>
            </a:r>
            <a:r>
              <a:rPr lang="en-US" sz="2500" b="1" dirty="0"/>
              <a:t>New Christians and searching non-Christians</a:t>
            </a:r>
          </a:p>
          <a:p>
            <a:pPr>
              <a:lnSpc>
                <a:spcPct val="150000"/>
              </a:lnSpc>
            </a:pPr>
            <a:r>
              <a:rPr lang="en-US" sz="2600" b="1" dirty="0">
                <a:solidFill>
                  <a:srgbClr val="C00000"/>
                </a:solidFill>
              </a:rPr>
              <a:t>Purpose: </a:t>
            </a:r>
            <a:r>
              <a:rPr lang="en-US" sz="2500" b="1" dirty="0"/>
              <a:t>To prove conclusively that Jesus is the Son of God and that all who believed in Him will have eternal life.</a:t>
            </a:r>
          </a:p>
          <a:p>
            <a:pPr>
              <a:lnSpc>
                <a:spcPct val="150000"/>
              </a:lnSpc>
            </a:pPr>
            <a:endParaRPr lang="en-US" sz="2600" b="1" dirty="0"/>
          </a:p>
          <a:p>
            <a:pPr>
              <a:lnSpc>
                <a:spcPct val="150000"/>
              </a:lnSpc>
            </a:pPr>
            <a:endParaRPr lang="en-US" sz="2600" b="1" dirty="0"/>
          </a:p>
        </p:txBody>
      </p:sp>
      <p:sp>
        <p:nvSpPr>
          <p:cNvPr id="4" name="Title 1"/>
          <p:cNvSpPr txBox="1">
            <a:spLocks/>
          </p:cNvSpPr>
          <p:nvPr/>
        </p:nvSpPr>
        <p:spPr>
          <a:xfrm>
            <a:off x="381000" y="3048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JOHN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001000" cy="5181600"/>
          </a:xfrm>
        </p:spPr>
        <p:txBody>
          <a:bodyPr>
            <a:noAutofit/>
          </a:bodyPr>
          <a:lstStyle/>
          <a:p>
            <a:pPr marL="0" indent="0">
              <a:lnSpc>
                <a:spcPct val="150000"/>
              </a:lnSpc>
              <a:buNone/>
            </a:pPr>
            <a:r>
              <a:rPr lang="en-US" sz="2600" b="1" dirty="0">
                <a:solidFill>
                  <a:srgbClr val="C00000"/>
                </a:solidFill>
                <a:latin typeface="Times New Roman"/>
              </a:rPr>
              <a:t>Why Bible Survey:</a:t>
            </a:r>
            <a:endParaRPr lang="en-US" sz="2600" b="1" dirty="0">
              <a:latin typeface="Times New Roman"/>
            </a:endParaRPr>
          </a:p>
          <a:p>
            <a:pPr>
              <a:lnSpc>
                <a:spcPct val="150000"/>
              </a:lnSpc>
            </a:pPr>
            <a:r>
              <a:rPr lang="en-US" sz="2600" b="1" dirty="0">
                <a:latin typeface="Times New Roman"/>
              </a:rPr>
              <a:t>Knowing the basics of a book aides all areas of the Bible Study</a:t>
            </a:r>
          </a:p>
          <a:p>
            <a:pPr>
              <a:lnSpc>
                <a:spcPct val="150000"/>
              </a:lnSpc>
            </a:pPr>
            <a:r>
              <a:rPr lang="en-US" sz="2600" b="1" dirty="0">
                <a:latin typeface="Times New Roman"/>
              </a:rPr>
              <a:t>The knowledge gained from Bible Surveys can bolster your evangelism</a:t>
            </a:r>
          </a:p>
          <a:p>
            <a:pPr>
              <a:lnSpc>
                <a:spcPct val="150000"/>
              </a:lnSpc>
            </a:pPr>
            <a:r>
              <a:rPr lang="en-US" sz="2600" b="1" dirty="0">
                <a:latin typeface="Times New Roman"/>
              </a:rPr>
              <a:t>Bible Surveys help with scripture memorization</a:t>
            </a:r>
          </a:p>
        </p:txBody>
      </p:sp>
      <p:sp>
        <p:nvSpPr>
          <p:cNvPr id="7" name="Title 1"/>
          <p:cNvSpPr>
            <a:spLocks noGrp="1"/>
          </p:cNvSpPr>
          <p:nvPr>
            <p:ph type="title"/>
          </p:nvPr>
        </p:nvSpPr>
        <p:spPr>
          <a:xfrm>
            <a:off x="381000" y="304800"/>
            <a:ext cx="8229600" cy="609600"/>
          </a:xfrm>
        </p:spPr>
        <p:txBody>
          <a:bodyPr>
            <a:noAutofit/>
          </a:bodyPr>
          <a:lstStyle/>
          <a:p>
            <a:pPr marR="0" rtl="0"/>
            <a:r>
              <a:rPr lang="en-US" sz="3200" b="1" baseline="0" dirty="0">
                <a:solidFill>
                  <a:srgbClr val="C00000"/>
                </a:solidFill>
                <a:effectLst>
                  <a:outerShdw blurRad="38100" dist="38100" dir="2700000" algn="tl">
                    <a:srgbClr val="000000">
                      <a:alpha val="43137"/>
                    </a:srgbClr>
                  </a:outerShdw>
                </a:effectLst>
                <a:latin typeface="Times New Roman"/>
              </a:rPr>
              <a:t>INTRODUCTION</a:t>
            </a:r>
          </a:p>
        </p:txBody>
      </p:sp>
    </p:spTree>
    <p:extLst>
      <p:ext uri="{BB962C8B-B14F-4D97-AF65-F5344CB8AC3E}">
        <p14:creationId xmlns:p14="http://schemas.microsoft.com/office/powerpoint/2010/main" val="14914263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990601"/>
            <a:ext cx="8839200" cy="5867399"/>
          </a:xfrm>
        </p:spPr>
        <p:txBody>
          <a:bodyPr>
            <a:noAutofit/>
          </a:bodyPr>
          <a:lstStyle/>
          <a:p>
            <a:pPr>
              <a:lnSpc>
                <a:spcPct val="150000"/>
              </a:lnSpc>
            </a:pPr>
            <a:r>
              <a:rPr lang="en-US" sz="2600" b="1" dirty="0">
                <a:solidFill>
                  <a:srgbClr val="C00000"/>
                </a:solidFill>
              </a:rPr>
              <a:t>Key verse</a:t>
            </a:r>
            <a:r>
              <a:rPr lang="en-US" sz="2600" b="1" dirty="0"/>
              <a:t>: John 20:30 – 31</a:t>
            </a:r>
          </a:p>
          <a:p>
            <a:pPr>
              <a:lnSpc>
                <a:spcPct val="150000"/>
              </a:lnSpc>
            </a:pPr>
            <a:r>
              <a:rPr lang="en-US" sz="2600" b="1" dirty="0">
                <a:solidFill>
                  <a:srgbClr val="C00000"/>
                </a:solidFill>
              </a:rPr>
              <a:t>Man Character</a:t>
            </a:r>
            <a:r>
              <a:rPr lang="en-US" sz="2600" b="1" dirty="0"/>
              <a:t>: </a:t>
            </a:r>
            <a:r>
              <a:rPr lang="en-US" sz="2500" b="1" dirty="0"/>
              <a:t>Jesus, John the Baptist, the Disciples, Mary, Martha, Lazarus, Jesus’ Mother, Pilate, Mary Magdalene</a:t>
            </a:r>
          </a:p>
          <a:p>
            <a:pPr marL="0" indent="0">
              <a:lnSpc>
                <a:spcPct val="150000"/>
              </a:lnSpc>
              <a:buNone/>
            </a:pPr>
            <a:r>
              <a:rPr lang="en-US" sz="2600" b="1" dirty="0">
                <a:solidFill>
                  <a:srgbClr val="C00000"/>
                </a:solidFill>
              </a:rPr>
              <a:t>Outline</a:t>
            </a:r>
            <a:endParaRPr lang="en-US" sz="2600" b="1" dirty="0"/>
          </a:p>
          <a:p>
            <a:pPr lvl="0">
              <a:lnSpc>
                <a:spcPct val="150000"/>
              </a:lnSpc>
            </a:pPr>
            <a:r>
              <a:rPr lang="en-US" sz="2600" b="1" dirty="0"/>
              <a:t>Prologue (1:1 – 18)</a:t>
            </a:r>
          </a:p>
          <a:p>
            <a:pPr lvl="0">
              <a:lnSpc>
                <a:spcPct val="150000"/>
              </a:lnSpc>
            </a:pPr>
            <a:r>
              <a:rPr lang="en-US" sz="2600" b="1" dirty="0"/>
              <a:t>John the Baptist and the first Disciple (1:19 – 51)</a:t>
            </a:r>
          </a:p>
          <a:p>
            <a:pPr lvl="0">
              <a:lnSpc>
                <a:spcPct val="150000"/>
              </a:lnSpc>
            </a:pPr>
            <a:r>
              <a:rPr lang="en-US" sz="2600" b="1" dirty="0"/>
              <a:t>Jesus Public ministry (2:1 – 12:50)</a:t>
            </a:r>
          </a:p>
          <a:p>
            <a:pPr lvl="0">
              <a:lnSpc>
                <a:spcPct val="150000"/>
              </a:lnSpc>
            </a:pPr>
            <a:r>
              <a:rPr lang="en-US" sz="2600" b="1" dirty="0"/>
              <a:t>The last days in and near Jerusalem</a:t>
            </a:r>
          </a:p>
          <a:p>
            <a:pPr>
              <a:lnSpc>
                <a:spcPct val="150000"/>
              </a:lnSpc>
            </a:pPr>
            <a:endParaRPr lang="en-US" sz="2600" b="1" dirty="0"/>
          </a:p>
          <a:p>
            <a:pPr>
              <a:lnSpc>
                <a:spcPct val="150000"/>
              </a:lnSpc>
            </a:pPr>
            <a:endParaRPr lang="en-US" sz="2600" b="1" dirty="0"/>
          </a:p>
          <a:p>
            <a:pPr>
              <a:lnSpc>
                <a:spcPct val="150000"/>
              </a:lnSpc>
            </a:pPr>
            <a:endParaRPr lang="en-US" sz="2600" b="1" dirty="0"/>
          </a:p>
        </p:txBody>
      </p:sp>
      <p:sp>
        <p:nvSpPr>
          <p:cNvPr id="4" name="Title 1"/>
          <p:cNvSpPr txBox="1">
            <a:spLocks/>
          </p:cNvSpPr>
          <p:nvPr/>
        </p:nvSpPr>
        <p:spPr>
          <a:xfrm>
            <a:off x="381000" y="152400"/>
            <a:ext cx="8229600" cy="1074313"/>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JOHN</a:t>
            </a:r>
          </a:p>
        </p:txBody>
      </p:sp>
    </p:spTree>
    <p:extLst>
      <p:ext uri="{BB962C8B-B14F-4D97-AF65-F5344CB8AC3E}">
        <p14:creationId xmlns:p14="http://schemas.microsoft.com/office/powerpoint/2010/main" val="3683345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1371600"/>
            <a:ext cx="8305800" cy="5410200"/>
          </a:xfrm>
        </p:spPr>
        <p:txBody>
          <a:bodyPr>
            <a:noAutofit/>
          </a:bodyPr>
          <a:lstStyle/>
          <a:p>
            <a:pPr lvl="0">
              <a:lnSpc>
                <a:spcPct val="150000"/>
              </a:lnSpc>
            </a:pPr>
            <a:r>
              <a:rPr lang="en-US" sz="2600" b="1" dirty="0"/>
              <a:t>The resurrection and appearances of the Lord (20:1-31)</a:t>
            </a:r>
          </a:p>
          <a:p>
            <a:pPr lvl="0">
              <a:lnSpc>
                <a:spcPct val="150000"/>
              </a:lnSpc>
            </a:pPr>
            <a:r>
              <a:rPr lang="en-US" sz="2600" b="1" dirty="0"/>
              <a:t>Epilogue: another appearance in Galilee (21:1-25)</a:t>
            </a:r>
          </a:p>
          <a:p>
            <a:pPr marL="0" indent="0">
              <a:lnSpc>
                <a:spcPct val="150000"/>
              </a:lnSpc>
              <a:buNone/>
            </a:pPr>
            <a:r>
              <a:rPr lang="en-US" sz="2600" b="1" dirty="0">
                <a:solidFill>
                  <a:srgbClr val="C00000"/>
                </a:solidFill>
                <a:latin typeface="Times New Roman" pitchFamily="18" charset="0"/>
                <a:cs typeface="Times New Roman" pitchFamily="18" charset="0"/>
              </a:rPr>
              <a:t>Major Themes:</a:t>
            </a:r>
          </a:p>
          <a:p>
            <a:pPr>
              <a:lnSpc>
                <a:spcPct val="150000"/>
              </a:lnSpc>
            </a:pPr>
            <a:r>
              <a:rPr lang="en-US" b="1" dirty="0"/>
              <a:t>Jesus Christ, the Son of God: </a:t>
            </a:r>
            <a:r>
              <a:rPr lang="en-US" sz="2300" b="1" dirty="0"/>
              <a:t>John shows us that Jesus is unique as God’s special son, yet He is fully God. Because He is fully God, Jesus is able to reveal God to us clearly and accurately.</a:t>
            </a:r>
          </a:p>
          <a:p>
            <a:pPr marL="0" lvl="0" indent="0">
              <a:lnSpc>
                <a:spcPct val="150000"/>
              </a:lnSpc>
              <a:buNone/>
            </a:pPr>
            <a:endParaRPr lang="en-US" sz="2600" b="1" dirty="0"/>
          </a:p>
        </p:txBody>
      </p:sp>
      <p:sp>
        <p:nvSpPr>
          <p:cNvPr id="4" name="Title 1"/>
          <p:cNvSpPr txBox="1">
            <a:spLocks/>
          </p:cNvSpPr>
          <p:nvPr/>
        </p:nvSpPr>
        <p:spPr>
          <a:xfrm>
            <a:off x="225725" y="-76200"/>
            <a:ext cx="8462513" cy="16002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a:p>
            <a:pPr>
              <a:spcBef>
                <a:spcPct val="0"/>
              </a:spcBef>
              <a:defRPr/>
            </a:pPr>
            <a:r>
              <a:rPr lang="en-US" sz="2600" b="1" dirty="0">
                <a:solidFill>
                  <a:srgbClr val="C00000"/>
                </a:solidFill>
              </a:rPr>
              <a:t>Outline</a:t>
            </a:r>
            <a:endParaRPr lang="en-US" sz="2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49530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Major Themes:</a:t>
            </a:r>
          </a:p>
          <a:p>
            <a:pPr>
              <a:lnSpc>
                <a:spcPct val="150000"/>
              </a:lnSpc>
            </a:pPr>
            <a:r>
              <a:rPr lang="en-US" sz="2600" b="1" dirty="0">
                <a:latin typeface="Times New Roman" pitchFamily="18" charset="0"/>
                <a:cs typeface="Times New Roman" pitchFamily="18" charset="0"/>
              </a:rPr>
              <a:t>Eternal life: </a:t>
            </a:r>
            <a:r>
              <a:rPr lang="en-US" sz="2600" b="1" dirty="0"/>
              <a:t>Because Jesus is God, He lives forever. Before the world began, He lived with God, and He will reign forever with Him. In John, we see Jesus revealed in power and magnificence even before His resurrection.</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lang="en-US" sz="3200" b="1" cap="small" dirty="0">
                <a:solidFill>
                  <a:srgbClr val="C00000"/>
                </a:solidFill>
                <a:effectLst>
                  <a:outerShdw blurRad="38100" dist="38100" dir="2700000" algn="tl">
                    <a:srgbClr val="000000">
                      <a:alpha val="43137"/>
                    </a:srgbClr>
                  </a:outerShdw>
                </a:effectLst>
                <a:latin typeface="Times New Roman"/>
                <a:ea typeface="+mj-ea"/>
                <a:cs typeface="+mj-cs"/>
              </a:rPr>
              <a:t>JOHN</a:t>
            </a:r>
            <a:endPar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49530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Major Themes:</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Belief (Signs): </a:t>
            </a:r>
            <a:r>
              <a:rPr lang="en-US" sz="2600" b="1" dirty="0"/>
              <a:t>John records eight specific signs, or miracles, that show the nature of Jesus’ power and love. We see His power over everything created and we see His love of all people. These signs encourage us to believe in Him.</a:t>
            </a: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lang="en-US" sz="3200" b="1" cap="small" dirty="0">
                <a:solidFill>
                  <a:srgbClr val="C00000"/>
                </a:solidFill>
                <a:effectLst>
                  <a:outerShdw blurRad="38100" dist="38100" dir="2700000" algn="tl">
                    <a:srgbClr val="000000">
                      <a:alpha val="43137"/>
                    </a:srgbClr>
                  </a:outerShdw>
                </a:effectLst>
                <a:latin typeface="Times New Roman"/>
                <a:ea typeface="+mj-ea"/>
                <a:cs typeface="+mj-cs"/>
              </a:rPr>
              <a:t>JOHN</a:t>
            </a:r>
            <a:endPar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extLst>
      <p:ext uri="{BB962C8B-B14F-4D97-AF65-F5344CB8AC3E}">
        <p14:creationId xmlns:p14="http://schemas.microsoft.com/office/powerpoint/2010/main" val="28726446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49530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Major Themes:</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Holy Spirit: </a:t>
            </a:r>
            <a:r>
              <a:rPr lang="en-US" sz="2600" b="1" dirty="0"/>
              <a:t>Jesus taught His disciple that the Holy Spirit would come after He ascended from earth. The Holy Spirit would then indwell, guide, counsel, and comfort those who follow Jesus. Through the Holy Spirit, Christ’s presence and power are multiplied in all who believe</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lang="en-US" sz="3200" b="1" cap="small" dirty="0">
                <a:solidFill>
                  <a:srgbClr val="C00000"/>
                </a:solidFill>
                <a:effectLst>
                  <a:outerShdw blurRad="38100" dist="38100" dir="2700000" algn="tl">
                    <a:srgbClr val="000000">
                      <a:alpha val="43137"/>
                    </a:srgbClr>
                  </a:outerShdw>
                </a:effectLst>
                <a:latin typeface="Times New Roman"/>
                <a:ea typeface="+mj-ea"/>
                <a:cs typeface="+mj-cs"/>
              </a:rPr>
              <a:t>JOHN</a:t>
            </a:r>
            <a:endPar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extLst>
      <p:ext uri="{BB962C8B-B14F-4D97-AF65-F5344CB8AC3E}">
        <p14:creationId xmlns:p14="http://schemas.microsoft.com/office/powerpoint/2010/main" val="5456308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49530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Major Themes:</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Resurrection: </a:t>
            </a:r>
            <a:r>
              <a:rPr lang="en-US" sz="2600" b="1" dirty="0"/>
              <a:t>On the third day after He died, Jesus rose from the dead. This was verified by His disciple and many eye-witness. This reality changes the disciples from frightened deserters to dynamic leaders in the new church. This fact is the foundation of the Christian faith.</a:t>
            </a: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lang="en-US" sz="3200" b="1" cap="small" dirty="0">
                <a:solidFill>
                  <a:srgbClr val="C00000"/>
                </a:solidFill>
                <a:effectLst>
                  <a:outerShdw blurRad="38100" dist="38100" dir="2700000" algn="tl">
                    <a:srgbClr val="000000">
                      <a:alpha val="43137"/>
                    </a:srgbClr>
                  </a:outerShdw>
                </a:effectLst>
                <a:latin typeface="Times New Roman"/>
                <a:ea typeface="+mj-ea"/>
                <a:cs typeface="+mj-cs"/>
              </a:rPr>
              <a:t>JOHN</a:t>
            </a:r>
            <a:endPar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extLst>
      <p:ext uri="{BB962C8B-B14F-4D97-AF65-F5344CB8AC3E}">
        <p14:creationId xmlns:p14="http://schemas.microsoft.com/office/powerpoint/2010/main" val="19031189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24000"/>
            <a:ext cx="8001000" cy="49530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Luke (a Gentile Physician)</a:t>
            </a:r>
          </a:p>
          <a:p>
            <a:pPr>
              <a:lnSpc>
                <a:spcPct val="150000"/>
              </a:lnSpc>
            </a:pPr>
            <a:r>
              <a:rPr lang="en-US" sz="2600" b="1" dirty="0">
                <a:solidFill>
                  <a:srgbClr val="C00000"/>
                </a:solidFill>
                <a:latin typeface="Times New Roman" pitchFamily="18" charset="0"/>
                <a:cs typeface="Times New Roman" pitchFamily="18" charset="0"/>
              </a:rPr>
              <a:t>Date Written:</a:t>
            </a:r>
            <a:r>
              <a:rPr lang="en-US" sz="2600" b="1" dirty="0">
                <a:latin typeface="Times New Roman" pitchFamily="18" charset="0"/>
                <a:cs typeface="Times New Roman" pitchFamily="18" charset="0"/>
              </a:rPr>
              <a:t> Between A. D. 63 – 70</a:t>
            </a:r>
          </a:p>
          <a:p>
            <a:pPr>
              <a:lnSpc>
                <a:spcPct val="150000"/>
              </a:lnSpc>
            </a:pPr>
            <a:r>
              <a:rPr lang="en-US" sz="2600" b="1" dirty="0">
                <a:solidFill>
                  <a:srgbClr val="C00000"/>
                </a:solidFill>
                <a:latin typeface="Times New Roman" pitchFamily="18" charset="0"/>
                <a:cs typeface="Times New Roman" pitchFamily="18" charset="0"/>
              </a:rPr>
              <a:t>Audience/Recipients:</a:t>
            </a:r>
            <a:r>
              <a:rPr lang="en-US" sz="2600" b="1" dirty="0">
                <a:latin typeface="Times New Roman" pitchFamily="18" charset="0"/>
                <a:cs typeface="Times New Roman" pitchFamily="18" charset="0"/>
              </a:rPr>
              <a:t> </a:t>
            </a:r>
            <a:r>
              <a:rPr lang="en-US" sz="2600" b="1" dirty="0" err="1">
                <a:latin typeface="Times New Roman" pitchFamily="18" charset="0"/>
                <a:cs typeface="Times New Roman" pitchFamily="18" charset="0"/>
              </a:rPr>
              <a:t>Theophilus</a:t>
            </a:r>
            <a:endParaRPr lang="en-US" sz="2600" b="1" dirty="0">
              <a:latin typeface="Times New Roman" pitchFamily="18" charset="0"/>
              <a:cs typeface="Times New Roman" pitchFamily="18" charset="0"/>
            </a:endParaRP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To give an accurate account of the birth and growth of the Christian Church</a:t>
            </a:r>
          </a:p>
          <a:p>
            <a:pPr>
              <a:lnSpc>
                <a:spcPct val="150000"/>
              </a:lnSpc>
            </a:pPr>
            <a:r>
              <a:rPr lang="en-US" sz="2600" b="1" dirty="0">
                <a:solidFill>
                  <a:srgbClr val="C00000"/>
                </a:solidFill>
                <a:latin typeface="Times New Roman" pitchFamily="18" charset="0"/>
                <a:cs typeface="Times New Roman" pitchFamily="18" charset="0"/>
              </a:rPr>
              <a:t>Key Verse:</a:t>
            </a:r>
            <a:r>
              <a:rPr lang="en-US" sz="2600" b="1" dirty="0">
                <a:latin typeface="Times New Roman" pitchFamily="18" charset="0"/>
                <a:cs typeface="Times New Roman" pitchFamily="18" charset="0"/>
              </a:rPr>
              <a:t> 1:8</a:t>
            </a:r>
          </a:p>
        </p:txBody>
      </p:sp>
      <p:sp>
        <p:nvSpPr>
          <p:cNvPr id="4" name="Title 1"/>
          <p:cNvSpPr txBox="1">
            <a:spLocks/>
          </p:cNvSpPr>
          <p:nvPr/>
        </p:nvSpPr>
        <p:spPr>
          <a:xfrm>
            <a:off x="381000" y="457200"/>
            <a:ext cx="8229600" cy="609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ACTS OF THE APOSTLE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24000"/>
            <a:ext cx="8001000" cy="51054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List of Major Characters:</a:t>
            </a:r>
            <a:r>
              <a:rPr lang="en-US" sz="2600" b="1" dirty="0">
                <a:latin typeface="Times New Roman" pitchFamily="18" charset="0"/>
                <a:cs typeface="Times New Roman" pitchFamily="18" charset="0"/>
              </a:rPr>
              <a:t> Peter, John, James, Stephen, Philip, Paul, Barnabas, Cornelius, James (Jesus’s brother), Timothy, Lydia, Silas, Titus, Apollos, Agabus, Ananias, Felix, Festus, Agrippa, Luke.</a:t>
            </a:r>
          </a:p>
        </p:txBody>
      </p:sp>
      <p:sp>
        <p:nvSpPr>
          <p:cNvPr id="4" name="Title 1"/>
          <p:cNvSpPr txBox="1">
            <a:spLocks/>
          </p:cNvSpPr>
          <p:nvPr/>
        </p:nvSpPr>
        <p:spPr>
          <a:xfrm>
            <a:off x="381000" y="457200"/>
            <a:ext cx="8229600" cy="5334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ACTS OF THE APOSTLE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8001000" cy="43434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b="1" dirty="0"/>
              <a:t>Church beginnings: Acts is the history of how Christianity was founded and organized and solved its problems. The community of believers began by faith in the risen Christ and in the power of the Holy Spirit, who enabled them to witness, to love and serve.</a:t>
            </a:r>
          </a:p>
        </p:txBody>
      </p:sp>
      <p:sp>
        <p:nvSpPr>
          <p:cNvPr id="4" name="Title 1"/>
          <p:cNvSpPr txBox="1">
            <a:spLocks/>
          </p:cNvSpPr>
          <p:nvPr/>
        </p:nvSpPr>
        <p:spPr>
          <a:xfrm>
            <a:off x="381000" y="228600"/>
            <a:ext cx="8229600" cy="609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a:t>
            </a:r>
            <a:r>
              <a:rPr kumimoji="0" lang="en-US" sz="3200" b="1" i="0" u="none" strike="noStrike" kern="1200" cap="small" spc="0" normalizeH="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 ACTS OF THE APOSTLE</a:t>
            </a:r>
            <a:endPar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 y="457200"/>
            <a:ext cx="8763000" cy="63246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b="1" dirty="0"/>
              <a:t>Holy Spirit: </a:t>
            </a:r>
            <a:r>
              <a:rPr lang="en-US" sz="2300" b="1" dirty="0"/>
              <a:t>The church did not start or grow by its own power or enthusiasm. The disciples were empowered by God’s Holy Spirit. He was the promised comforter and Guide sent when Jesus went to heaven.</a:t>
            </a:r>
          </a:p>
          <a:p>
            <a:pPr lvl="0">
              <a:lnSpc>
                <a:spcPct val="150000"/>
              </a:lnSpc>
            </a:pPr>
            <a:r>
              <a:rPr lang="en-US" b="1" dirty="0"/>
              <a:t>Church Growth: </a:t>
            </a:r>
            <a:r>
              <a:rPr lang="en-US" sz="2300" b="1" dirty="0"/>
              <a:t>Acts presents the history of a dynamic, growing community of believers from Jerusalem to Syria, Africa, Asia and Europe. In the first century, Christianity spread from believing Jews to non-Jews in 39 cities and 30 countries, islands and provinces.</a:t>
            </a:r>
          </a:p>
          <a:p>
            <a:pPr lvl="0">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0999" y="76200"/>
            <a:ext cx="8464731" cy="609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a:t>
            </a:r>
            <a:r>
              <a:rPr kumimoji="0" lang="en-US" sz="3200" b="1" i="0" u="none" strike="noStrike" kern="1200" cap="small" spc="0" normalizeH="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 ACTS OF THE APOSTLE</a:t>
            </a:r>
            <a:endPar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extLst>
      <p:ext uri="{BB962C8B-B14F-4D97-AF65-F5344CB8AC3E}">
        <p14:creationId xmlns:p14="http://schemas.microsoft.com/office/powerpoint/2010/main" val="2798758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001000" cy="5638800"/>
          </a:xfrm>
        </p:spPr>
        <p:txBody>
          <a:bodyPr>
            <a:noAutofit/>
          </a:bodyPr>
          <a:lstStyle/>
          <a:p>
            <a:pPr marL="0" indent="0">
              <a:lnSpc>
                <a:spcPct val="150000"/>
              </a:lnSpc>
              <a:buNone/>
            </a:pPr>
            <a:r>
              <a:rPr lang="en-US" sz="2600" b="1" dirty="0">
                <a:solidFill>
                  <a:srgbClr val="C00000"/>
                </a:solidFill>
                <a:latin typeface="Times New Roman"/>
              </a:rPr>
              <a:t>Bible Survey Tools: </a:t>
            </a:r>
            <a:r>
              <a:rPr lang="en-US" sz="2600" b="1" dirty="0">
                <a:latin typeface="Times New Roman"/>
              </a:rPr>
              <a:t>The following are some of the best Bible Survey Tools</a:t>
            </a:r>
          </a:p>
          <a:p>
            <a:pPr>
              <a:lnSpc>
                <a:spcPct val="150000"/>
              </a:lnSpc>
            </a:pPr>
            <a:r>
              <a:rPr lang="en-US" sz="2600" b="1" dirty="0">
                <a:latin typeface="Times New Roman"/>
              </a:rPr>
              <a:t>Go Figure Bible Survey Books: These are books that go from Genesis to Revelation, providing essentials information about each book of the Bible. In it you will learn things like the author, date, purpose, themes and background details. Some surveys go into great detail and provide far more information than you need, making them good reference material.</a:t>
            </a:r>
          </a:p>
        </p:txBody>
      </p:sp>
      <p:sp>
        <p:nvSpPr>
          <p:cNvPr id="7" name="Title 1"/>
          <p:cNvSpPr>
            <a:spLocks noGrp="1"/>
          </p:cNvSpPr>
          <p:nvPr>
            <p:ph type="title"/>
          </p:nvPr>
        </p:nvSpPr>
        <p:spPr>
          <a:xfrm>
            <a:off x="381000" y="304800"/>
            <a:ext cx="8229600" cy="609600"/>
          </a:xfrm>
        </p:spPr>
        <p:txBody>
          <a:bodyPr>
            <a:noAutofit/>
          </a:bodyPr>
          <a:lstStyle/>
          <a:p>
            <a:pPr marR="0" rtl="0"/>
            <a:r>
              <a:rPr lang="en-US" sz="3200" b="1" baseline="0" dirty="0">
                <a:solidFill>
                  <a:srgbClr val="C00000"/>
                </a:solidFill>
                <a:effectLst>
                  <a:outerShdw blurRad="38100" dist="38100" dir="2700000" algn="tl">
                    <a:srgbClr val="000000">
                      <a:alpha val="43137"/>
                    </a:srgbClr>
                  </a:outerShdw>
                </a:effectLst>
                <a:latin typeface="Times New Roman"/>
              </a:rPr>
              <a:t>INTRODUCTION</a:t>
            </a:r>
          </a:p>
        </p:txBody>
      </p:sp>
    </p:spTree>
    <p:extLst>
      <p:ext uri="{BB962C8B-B14F-4D97-AF65-F5344CB8AC3E}">
        <p14:creationId xmlns:p14="http://schemas.microsoft.com/office/powerpoint/2010/main" val="4804887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799" y="381000"/>
            <a:ext cx="8610601" cy="63246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b="1" dirty="0"/>
              <a:t>Witnessing: </a:t>
            </a:r>
            <a:r>
              <a:rPr lang="en-US" sz="2200" b="1" dirty="0"/>
              <a:t>Peter, John, Philip, Paul, Barnabas and thousands more witnessed to their new faith in Christ. By personal testimony, preaching, or defense before authorities, they told the story with boldness and courage to group of all sizes</a:t>
            </a:r>
          </a:p>
          <a:p>
            <a:pPr lvl="0">
              <a:lnSpc>
                <a:spcPct val="150000"/>
              </a:lnSpc>
            </a:pPr>
            <a:r>
              <a:rPr lang="en-US" b="1" dirty="0"/>
              <a:t>Opposition: </a:t>
            </a:r>
            <a:r>
              <a:rPr lang="en-US" sz="2200" b="1" dirty="0"/>
              <a:t>Through imprisonment, beatings, plots and riots, Christians were persecuted by both Jews and Gentiles. But the opposition became a catalyst for the spread of Christianity. Growth during times of oppression showed that Christianity was not the work of humans, but of God.</a:t>
            </a:r>
          </a:p>
        </p:txBody>
      </p:sp>
      <p:sp>
        <p:nvSpPr>
          <p:cNvPr id="4" name="Title 1"/>
          <p:cNvSpPr txBox="1">
            <a:spLocks/>
          </p:cNvSpPr>
          <p:nvPr/>
        </p:nvSpPr>
        <p:spPr>
          <a:xfrm>
            <a:off x="380999" y="0"/>
            <a:ext cx="8464731" cy="609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a:t>
            </a:r>
            <a:r>
              <a:rPr kumimoji="0" lang="en-US" sz="3200" b="1" i="0" u="none" strike="noStrike" kern="1200" cap="small" spc="0" normalizeH="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 ACTS OF THE APOSTLE</a:t>
            </a:r>
            <a:endPar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extLst>
      <p:ext uri="{BB962C8B-B14F-4D97-AF65-F5344CB8AC3E}">
        <p14:creationId xmlns:p14="http://schemas.microsoft.com/office/powerpoint/2010/main" val="29355501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799" y="762000"/>
            <a:ext cx="8610601" cy="53340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Outline:</a:t>
            </a:r>
          </a:p>
          <a:p>
            <a:pPr lvl="0">
              <a:lnSpc>
                <a:spcPct val="150000"/>
              </a:lnSpc>
            </a:pPr>
            <a:r>
              <a:rPr lang="en-US" b="1" dirty="0"/>
              <a:t>Preparation for witness (1:1-26)</a:t>
            </a:r>
          </a:p>
          <a:p>
            <a:pPr lvl="0">
              <a:lnSpc>
                <a:spcPct val="150000"/>
              </a:lnSpc>
            </a:pPr>
            <a:r>
              <a:rPr lang="en-US" b="1" dirty="0"/>
              <a:t>Jesus’ last command and promise (1:1-14)</a:t>
            </a:r>
          </a:p>
          <a:p>
            <a:pPr lvl="0">
              <a:lnSpc>
                <a:spcPct val="150000"/>
              </a:lnSpc>
            </a:pPr>
            <a:r>
              <a:rPr lang="en-US" b="1" dirty="0"/>
              <a:t>The successor of Judas (1:15-26)</a:t>
            </a:r>
          </a:p>
          <a:p>
            <a:pPr lvl="0">
              <a:lnSpc>
                <a:spcPct val="150000"/>
              </a:lnSpc>
            </a:pPr>
            <a:r>
              <a:rPr lang="en-US" b="1" dirty="0"/>
              <a:t>The witness in Jerusalem (2:1-8:3)</a:t>
            </a:r>
          </a:p>
          <a:p>
            <a:pPr lvl="0">
              <a:lnSpc>
                <a:spcPct val="150000"/>
              </a:lnSpc>
            </a:pPr>
            <a:r>
              <a:rPr lang="en-US" b="1" dirty="0"/>
              <a:t>The witness in Judea and Samaria (8:4 – 12:25)</a:t>
            </a:r>
          </a:p>
          <a:p>
            <a:pPr lvl="0">
              <a:lnSpc>
                <a:spcPct val="150000"/>
              </a:lnSpc>
            </a:pPr>
            <a:r>
              <a:rPr lang="en-US" b="1" dirty="0"/>
              <a:t>The ministry of Paul (13:1 – 28:31)</a:t>
            </a:r>
          </a:p>
        </p:txBody>
      </p:sp>
      <p:sp>
        <p:nvSpPr>
          <p:cNvPr id="4" name="Title 1"/>
          <p:cNvSpPr txBox="1">
            <a:spLocks/>
          </p:cNvSpPr>
          <p:nvPr/>
        </p:nvSpPr>
        <p:spPr>
          <a:xfrm>
            <a:off x="380999" y="152400"/>
            <a:ext cx="8464731" cy="609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a:t>
            </a:r>
            <a:r>
              <a:rPr kumimoji="0" lang="en-US" sz="3200" b="1" i="0" u="none" strike="noStrike" kern="1200" cap="small" spc="0" normalizeH="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 ACTS OF THE APOSTLE</a:t>
            </a:r>
            <a:endPar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extLst>
      <p:ext uri="{BB962C8B-B14F-4D97-AF65-F5344CB8AC3E}">
        <p14:creationId xmlns:p14="http://schemas.microsoft.com/office/powerpoint/2010/main" val="30066644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799" y="762000"/>
            <a:ext cx="8610601" cy="53340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Outline:</a:t>
            </a:r>
          </a:p>
          <a:p>
            <a:pPr lvl="0">
              <a:lnSpc>
                <a:spcPct val="150000"/>
              </a:lnSpc>
            </a:pPr>
            <a:r>
              <a:rPr lang="en-US" b="1" dirty="0"/>
              <a:t>First missionary journey (13:1 – 14:28)</a:t>
            </a:r>
          </a:p>
          <a:p>
            <a:pPr lvl="0">
              <a:lnSpc>
                <a:spcPct val="150000"/>
              </a:lnSpc>
            </a:pPr>
            <a:r>
              <a:rPr lang="en-US" b="1" dirty="0"/>
              <a:t>The conference in Jerusalem (15:1 – 35)</a:t>
            </a:r>
          </a:p>
          <a:p>
            <a:pPr lvl="0">
              <a:lnSpc>
                <a:spcPct val="150000"/>
              </a:lnSpc>
            </a:pPr>
            <a:r>
              <a:rPr lang="en-US" b="1" dirty="0"/>
              <a:t>The second missionary journey (15:36 – 18:22)</a:t>
            </a:r>
          </a:p>
          <a:p>
            <a:pPr lvl="0">
              <a:lnSpc>
                <a:spcPct val="150000"/>
              </a:lnSpc>
            </a:pPr>
            <a:r>
              <a:rPr lang="en-US" b="1" dirty="0"/>
              <a:t>The third missionary journey (18:23 – 21:16)</a:t>
            </a:r>
          </a:p>
          <a:p>
            <a:pPr lvl="0">
              <a:lnSpc>
                <a:spcPct val="150000"/>
              </a:lnSpc>
            </a:pPr>
            <a:r>
              <a:rPr lang="en-US" b="1" dirty="0"/>
              <a:t>Paul a prisoner in Jerusalem, Caesarea and Rome (21:17 – 28:31)</a:t>
            </a:r>
          </a:p>
          <a:p>
            <a:pPr lvl="0">
              <a:lnSpc>
                <a:spcPct val="150000"/>
              </a:lnSpc>
            </a:pPr>
            <a:endParaRPr lang="en-US" b="1" dirty="0"/>
          </a:p>
        </p:txBody>
      </p:sp>
      <p:sp>
        <p:nvSpPr>
          <p:cNvPr id="4" name="Title 1"/>
          <p:cNvSpPr txBox="1">
            <a:spLocks/>
          </p:cNvSpPr>
          <p:nvPr/>
        </p:nvSpPr>
        <p:spPr>
          <a:xfrm>
            <a:off x="380999" y="152400"/>
            <a:ext cx="8464731" cy="609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a:t>
            </a:r>
            <a:r>
              <a:rPr kumimoji="0" lang="en-US" sz="3200" b="1" i="0" u="none" strike="noStrike" kern="1200" cap="small" spc="0" normalizeH="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 ACTS OF THE APOSTLE</a:t>
            </a:r>
            <a:endPar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extLst>
      <p:ext uri="{BB962C8B-B14F-4D97-AF65-F5344CB8AC3E}">
        <p14:creationId xmlns:p14="http://schemas.microsoft.com/office/powerpoint/2010/main" val="274870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(1:1)</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About A. D. 57, from Corinth as Paul was preparing to visit Jerusalem</a:t>
            </a:r>
          </a:p>
          <a:p>
            <a:pPr>
              <a:lnSpc>
                <a:spcPct val="150000"/>
              </a:lnSpc>
            </a:pPr>
            <a:r>
              <a:rPr lang="en-US" sz="2600" b="1" dirty="0">
                <a:solidFill>
                  <a:srgbClr val="C00000"/>
                </a:solidFill>
                <a:latin typeface="Times New Roman" pitchFamily="18" charset="0"/>
                <a:cs typeface="Times New Roman" pitchFamily="18" charset="0"/>
              </a:rPr>
              <a:t>Audience/Recipients:</a:t>
            </a:r>
            <a:r>
              <a:rPr lang="en-US" sz="2600" b="1" dirty="0">
                <a:latin typeface="Times New Roman" pitchFamily="18" charset="0"/>
                <a:cs typeface="Times New Roman" pitchFamily="18" charset="0"/>
              </a:rPr>
              <a:t> The Christians in Rome (1:7)</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To introduce Paul to the Romans and to give a sample of his message before he arrives in Rome</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5:1</a:t>
            </a:r>
          </a:p>
        </p:txBody>
      </p:sp>
      <p:sp>
        <p:nvSpPr>
          <p:cNvPr id="4" name="Title 1"/>
          <p:cNvSpPr txBox="1">
            <a:spLocks/>
          </p:cNvSpPr>
          <p:nvPr/>
        </p:nvSpPr>
        <p:spPr>
          <a:xfrm>
            <a:off x="381000" y="3048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EPISTLE OF PAUL TO THE ROMANS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List of Major Characters:</a:t>
            </a:r>
            <a:r>
              <a:rPr lang="en-US" sz="2600" b="1" dirty="0">
                <a:latin typeface="Times New Roman" pitchFamily="18" charset="0"/>
                <a:cs typeface="Times New Roman" pitchFamily="18" charset="0"/>
              </a:rPr>
              <a:t> Paul, Phoebe</a:t>
            </a:r>
          </a:p>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sz="2600" b="1" dirty="0">
                <a:latin typeface="Times New Roman" pitchFamily="18" charset="0"/>
                <a:cs typeface="Times New Roman" pitchFamily="18" charset="0"/>
              </a:rPr>
              <a:t>Sin: sin means refusing to do God’s will and failing to do all that God wants since Adam’s rebellion against God, our nature is to disobey Him. Our sin cuts us off from God. Sin causes us to want to live our own way rather than God’s way. Because God is morally perfect, just and fair, He is right to condemn sin.</a:t>
            </a:r>
          </a:p>
        </p:txBody>
      </p:sp>
      <p:sp>
        <p:nvSpPr>
          <p:cNvPr id="4" name="Title 1"/>
          <p:cNvSpPr txBox="1">
            <a:spLocks/>
          </p:cNvSpPr>
          <p:nvPr/>
        </p:nvSpPr>
        <p:spPr>
          <a:xfrm>
            <a:off x="381000" y="3048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EPISTLE OF PAUL TO THE ROMANS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List of Major Characters:</a:t>
            </a:r>
            <a:r>
              <a:rPr lang="en-US" sz="2600" b="1" dirty="0">
                <a:latin typeface="Times New Roman" pitchFamily="18" charset="0"/>
                <a:cs typeface="Times New Roman" pitchFamily="18" charset="0"/>
              </a:rPr>
              <a:t> Paul, Phoebe</a:t>
            </a:r>
          </a:p>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sz="2600" b="1" dirty="0">
                <a:latin typeface="Times New Roman" pitchFamily="18" charset="0"/>
                <a:cs typeface="Times New Roman" pitchFamily="18" charset="0"/>
              </a:rPr>
              <a:t>Salvation: our sin points out our need to be forgiven and cleansed, although we don’t deserve it, God in His kindness, reached out to love and forgive us. He provides the way for us to be saved. Christ’s death paid the penalty for sin.</a:t>
            </a:r>
          </a:p>
        </p:txBody>
      </p:sp>
      <p:sp>
        <p:nvSpPr>
          <p:cNvPr id="4" name="Title 1"/>
          <p:cNvSpPr txBox="1">
            <a:spLocks/>
          </p:cNvSpPr>
          <p:nvPr/>
        </p:nvSpPr>
        <p:spPr>
          <a:xfrm>
            <a:off x="381000" y="3048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EPISTLE OF PAUL TO THE ROMANS</a:t>
            </a:r>
          </a:p>
        </p:txBody>
      </p:sp>
    </p:spTree>
    <p:extLst>
      <p:ext uri="{BB962C8B-B14F-4D97-AF65-F5344CB8AC3E}">
        <p14:creationId xmlns:p14="http://schemas.microsoft.com/office/powerpoint/2010/main" val="5529919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List of Major Characters:</a:t>
            </a:r>
            <a:r>
              <a:rPr lang="en-US" sz="2600" b="1" dirty="0">
                <a:latin typeface="Times New Roman" pitchFamily="18" charset="0"/>
                <a:cs typeface="Times New Roman" pitchFamily="18" charset="0"/>
              </a:rPr>
              <a:t> Paul, Phoebe</a:t>
            </a:r>
          </a:p>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sz="2600" b="1" dirty="0">
                <a:latin typeface="Times New Roman" pitchFamily="18" charset="0"/>
                <a:cs typeface="Times New Roman" pitchFamily="18" charset="0"/>
              </a:rPr>
              <a:t>Growth: By God’s power, believers are sanctified - made holy. This means we are set apart from sin, enabled to obey and to become more like Christ. When we are growing in our relationship with Christ, the Holy Spirit free us from the demands of the laws and fear of judgement. </a:t>
            </a:r>
          </a:p>
        </p:txBody>
      </p:sp>
      <p:sp>
        <p:nvSpPr>
          <p:cNvPr id="4" name="Title 1"/>
          <p:cNvSpPr txBox="1">
            <a:spLocks/>
          </p:cNvSpPr>
          <p:nvPr/>
        </p:nvSpPr>
        <p:spPr>
          <a:xfrm>
            <a:off x="381000" y="3048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EPISTLE OF PAUL TO THE ROMANS</a:t>
            </a:r>
          </a:p>
        </p:txBody>
      </p:sp>
    </p:spTree>
    <p:extLst>
      <p:ext uri="{BB962C8B-B14F-4D97-AF65-F5344CB8AC3E}">
        <p14:creationId xmlns:p14="http://schemas.microsoft.com/office/powerpoint/2010/main" val="12682203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List of Major Characters:</a:t>
            </a:r>
            <a:r>
              <a:rPr lang="en-US" sz="2600" b="1" dirty="0">
                <a:latin typeface="Times New Roman" pitchFamily="18" charset="0"/>
                <a:cs typeface="Times New Roman" pitchFamily="18" charset="0"/>
              </a:rPr>
              <a:t> Paul, Phoebe</a:t>
            </a:r>
          </a:p>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sz="2600" b="1" dirty="0">
                <a:latin typeface="Times New Roman" pitchFamily="18" charset="0"/>
                <a:cs typeface="Times New Roman" pitchFamily="18" charset="0"/>
              </a:rPr>
              <a:t>Sovereignty: God oversees and cares about His people – past, present and future. God’s ways of dealing with people are always fair. Because God is in charge of all creation, He can save whomever He wills</a:t>
            </a:r>
          </a:p>
        </p:txBody>
      </p:sp>
      <p:sp>
        <p:nvSpPr>
          <p:cNvPr id="4" name="Title 1"/>
          <p:cNvSpPr txBox="1">
            <a:spLocks/>
          </p:cNvSpPr>
          <p:nvPr/>
        </p:nvSpPr>
        <p:spPr>
          <a:xfrm>
            <a:off x="381000" y="3048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EPISTLE OF PAUL TO THE ROMANS</a:t>
            </a:r>
          </a:p>
        </p:txBody>
      </p:sp>
    </p:spTree>
    <p:extLst>
      <p:ext uri="{BB962C8B-B14F-4D97-AF65-F5344CB8AC3E}">
        <p14:creationId xmlns:p14="http://schemas.microsoft.com/office/powerpoint/2010/main" val="34990718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List of Major Characters:</a:t>
            </a:r>
            <a:r>
              <a:rPr lang="en-US" sz="2600" b="1" dirty="0">
                <a:latin typeface="Times New Roman" pitchFamily="18" charset="0"/>
                <a:cs typeface="Times New Roman" pitchFamily="18" charset="0"/>
              </a:rPr>
              <a:t> Paul, Phoebe</a:t>
            </a:r>
          </a:p>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sz="2600" b="1" dirty="0">
                <a:latin typeface="Times New Roman" pitchFamily="18" charset="0"/>
                <a:cs typeface="Times New Roman" pitchFamily="18" charset="0"/>
              </a:rPr>
              <a:t>Service: When our purpose is to give credit to God for His love, power and perfection in all we do, we can serve Him properly. Serving Him unifies all believers and enables them to show love and sensitivity to others</a:t>
            </a:r>
          </a:p>
        </p:txBody>
      </p:sp>
      <p:sp>
        <p:nvSpPr>
          <p:cNvPr id="4" name="Title 1"/>
          <p:cNvSpPr txBox="1">
            <a:spLocks/>
          </p:cNvSpPr>
          <p:nvPr/>
        </p:nvSpPr>
        <p:spPr>
          <a:xfrm>
            <a:off x="381000" y="3048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EPISTLE OF PAUL TO THE ROMANS</a:t>
            </a:r>
          </a:p>
        </p:txBody>
      </p:sp>
    </p:spTree>
    <p:extLst>
      <p:ext uri="{BB962C8B-B14F-4D97-AF65-F5344CB8AC3E}">
        <p14:creationId xmlns:p14="http://schemas.microsoft.com/office/powerpoint/2010/main" val="2042032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43000"/>
            <a:ext cx="8001000" cy="54864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Outlines</a:t>
            </a:r>
            <a:endParaRPr lang="en-US" sz="2600" b="1" dirty="0">
              <a:latin typeface="Times New Roman" pitchFamily="18" charset="0"/>
              <a:cs typeface="Times New Roman" pitchFamily="18" charset="0"/>
            </a:endParaRPr>
          </a:p>
          <a:p>
            <a:pPr lvl="0">
              <a:lnSpc>
                <a:spcPct val="150000"/>
              </a:lnSpc>
            </a:pPr>
            <a:r>
              <a:rPr lang="en-US" sz="2600" b="1" dirty="0">
                <a:latin typeface="Times New Roman" pitchFamily="18" charset="0"/>
                <a:cs typeface="Times New Roman" pitchFamily="18" charset="0"/>
              </a:rPr>
              <a:t>Introduction and theme (1:1 – 17)</a:t>
            </a:r>
          </a:p>
          <a:p>
            <a:pPr lvl="0">
              <a:lnSpc>
                <a:spcPct val="150000"/>
              </a:lnSpc>
            </a:pPr>
            <a:r>
              <a:rPr lang="en-US" sz="2600" b="1" dirty="0">
                <a:latin typeface="Times New Roman" pitchFamily="18" charset="0"/>
                <a:cs typeface="Times New Roman" pitchFamily="18" charset="0"/>
              </a:rPr>
              <a:t>The need for salvation (1:18 – 3:20)</a:t>
            </a:r>
          </a:p>
          <a:p>
            <a:pPr lvl="0">
              <a:lnSpc>
                <a:spcPct val="150000"/>
              </a:lnSpc>
            </a:pPr>
            <a:r>
              <a:rPr lang="en-US" sz="2600" b="1" dirty="0">
                <a:latin typeface="Times New Roman" pitchFamily="18" charset="0"/>
                <a:cs typeface="Times New Roman" pitchFamily="18" charset="0"/>
              </a:rPr>
              <a:t>God’s way of salvation (3:21 – 4:25)</a:t>
            </a:r>
          </a:p>
          <a:p>
            <a:pPr lvl="0">
              <a:lnSpc>
                <a:spcPct val="150000"/>
              </a:lnSpc>
            </a:pPr>
            <a:r>
              <a:rPr lang="en-US" sz="2600" b="1" dirty="0">
                <a:latin typeface="Times New Roman" pitchFamily="18" charset="0"/>
                <a:cs typeface="Times New Roman" pitchFamily="18" charset="0"/>
              </a:rPr>
              <a:t>The new life in Christ (5:1 – 8:39)</a:t>
            </a:r>
          </a:p>
          <a:p>
            <a:pPr lvl="0">
              <a:lnSpc>
                <a:spcPct val="150000"/>
              </a:lnSpc>
            </a:pPr>
            <a:r>
              <a:rPr lang="en-US" sz="2600" b="1" dirty="0">
                <a:latin typeface="Times New Roman" pitchFamily="18" charset="0"/>
                <a:cs typeface="Times New Roman" pitchFamily="18" charset="0"/>
              </a:rPr>
              <a:t>Israel in the plan of God (9:1 – 11:36)</a:t>
            </a:r>
          </a:p>
          <a:p>
            <a:pPr lvl="0">
              <a:lnSpc>
                <a:spcPct val="150000"/>
              </a:lnSpc>
            </a:pPr>
            <a:r>
              <a:rPr lang="en-US" sz="2600" b="1" dirty="0">
                <a:latin typeface="Times New Roman" pitchFamily="18" charset="0"/>
                <a:cs typeface="Times New Roman" pitchFamily="18" charset="0"/>
              </a:rPr>
              <a:t>Christian conduct (12:1 – 15:13)</a:t>
            </a:r>
          </a:p>
          <a:p>
            <a:pPr lvl="0">
              <a:lnSpc>
                <a:spcPct val="150000"/>
              </a:lnSpc>
            </a:pPr>
            <a:r>
              <a:rPr lang="en-US" sz="2600" b="1" dirty="0">
                <a:latin typeface="Times New Roman" pitchFamily="18" charset="0"/>
                <a:cs typeface="Times New Roman" pitchFamily="18" charset="0"/>
              </a:rPr>
              <a:t>Conclusion and personal greetings (15:14 – 16:27)</a:t>
            </a:r>
          </a:p>
          <a:p>
            <a:pPr lvl="0">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1524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EPISTLE OF PAUL TO THE ROMANS</a:t>
            </a:r>
          </a:p>
        </p:txBody>
      </p:sp>
    </p:spTree>
    <p:extLst>
      <p:ext uri="{BB962C8B-B14F-4D97-AF65-F5344CB8AC3E}">
        <p14:creationId xmlns:p14="http://schemas.microsoft.com/office/powerpoint/2010/main" val="2579398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001000" cy="5638800"/>
          </a:xfrm>
        </p:spPr>
        <p:txBody>
          <a:bodyPr>
            <a:noAutofit/>
          </a:bodyPr>
          <a:lstStyle/>
          <a:p>
            <a:pPr marL="0" indent="0">
              <a:lnSpc>
                <a:spcPct val="150000"/>
              </a:lnSpc>
              <a:buNone/>
            </a:pPr>
            <a:r>
              <a:rPr lang="en-US" sz="2600" b="1" dirty="0">
                <a:solidFill>
                  <a:srgbClr val="C00000"/>
                </a:solidFill>
                <a:latin typeface="Times New Roman"/>
              </a:rPr>
              <a:t>Bible Survey Tools:</a:t>
            </a:r>
            <a:endParaRPr lang="en-US" sz="2600" b="1" dirty="0">
              <a:latin typeface="Times New Roman"/>
            </a:endParaRPr>
          </a:p>
          <a:p>
            <a:pPr>
              <a:lnSpc>
                <a:spcPct val="150000"/>
              </a:lnSpc>
            </a:pPr>
            <a:r>
              <a:rPr lang="en-US" sz="2600" b="1" dirty="0">
                <a:latin typeface="Times New Roman"/>
              </a:rPr>
              <a:t>Study Bibles: A good study Bible will have everything you need to complete your survey study. Each book introduction is essentially a Bible Survey in and of itself, giving you all the information at a glance.</a:t>
            </a:r>
          </a:p>
          <a:p>
            <a:pPr>
              <a:lnSpc>
                <a:spcPct val="150000"/>
              </a:lnSpc>
            </a:pPr>
            <a:r>
              <a:rPr lang="en-US" sz="2600" b="1" dirty="0">
                <a:latin typeface="Times New Roman"/>
              </a:rPr>
              <a:t>Bible Dictionaries: A Bible dictionary can also be useful in your Bible Survey study. Most dictionaries include an entry for each book of the Bible and give you some general information.</a:t>
            </a:r>
          </a:p>
        </p:txBody>
      </p:sp>
      <p:sp>
        <p:nvSpPr>
          <p:cNvPr id="7" name="Title 1"/>
          <p:cNvSpPr>
            <a:spLocks noGrp="1"/>
          </p:cNvSpPr>
          <p:nvPr>
            <p:ph type="title"/>
          </p:nvPr>
        </p:nvSpPr>
        <p:spPr>
          <a:xfrm>
            <a:off x="381000" y="304800"/>
            <a:ext cx="8229600" cy="609600"/>
          </a:xfrm>
        </p:spPr>
        <p:txBody>
          <a:bodyPr>
            <a:noAutofit/>
          </a:bodyPr>
          <a:lstStyle/>
          <a:p>
            <a:pPr marR="0" rtl="0"/>
            <a:r>
              <a:rPr lang="en-US" sz="3200" b="1" baseline="0" dirty="0">
                <a:solidFill>
                  <a:srgbClr val="C00000"/>
                </a:solidFill>
                <a:effectLst>
                  <a:outerShdw blurRad="38100" dist="38100" dir="2700000" algn="tl">
                    <a:srgbClr val="000000">
                      <a:alpha val="43137"/>
                    </a:srgbClr>
                  </a:outerShdw>
                </a:effectLst>
                <a:latin typeface="Times New Roman"/>
              </a:rPr>
              <a:t>INTRODUCTION</a:t>
            </a:r>
          </a:p>
        </p:txBody>
      </p:sp>
    </p:spTree>
    <p:extLst>
      <p:ext uri="{BB962C8B-B14F-4D97-AF65-F5344CB8AC3E}">
        <p14:creationId xmlns:p14="http://schemas.microsoft.com/office/powerpoint/2010/main" val="31097186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65.</a:t>
            </a:r>
          </a:p>
          <a:p>
            <a:pPr>
              <a:lnSpc>
                <a:spcPct val="150000"/>
              </a:lnSpc>
            </a:pPr>
            <a:r>
              <a:rPr lang="en-US" sz="2600" b="1" dirty="0">
                <a:solidFill>
                  <a:srgbClr val="C00000"/>
                </a:solidFill>
                <a:latin typeface="Times New Roman" pitchFamily="18" charset="0"/>
                <a:cs typeface="Times New Roman" pitchFamily="18" charset="0"/>
              </a:rPr>
              <a:t>Audience/Recipients:</a:t>
            </a:r>
            <a:r>
              <a:rPr lang="en-US" sz="2600" b="1" dirty="0">
                <a:latin typeface="Times New Roman" pitchFamily="18" charset="0"/>
                <a:cs typeface="Times New Roman" pitchFamily="18" charset="0"/>
              </a:rPr>
              <a:t> The Church in Corinth</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identify problems in the Corinthian church, to offer solutions and to teach the believers how to live for Christ in a corrupt society.</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1Cor1:10</a:t>
            </a:r>
          </a:p>
        </p:txBody>
      </p:sp>
      <p:sp>
        <p:nvSpPr>
          <p:cNvPr id="4" name="Title 1"/>
          <p:cNvSpPr txBox="1">
            <a:spLocks/>
          </p:cNvSpPr>
          <p:nvPr/>
        </p:nvSpPr>
        <p:spPr>
          <a:xfrm>
            <a:off x="381000" y="3048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FIRST EPISTLE OF PAUL TO THE CORINTHIANS</a:t>
            </a:r>
          </a:p>
        </p:txBody>
      </p:sp>
    </p:spTree>
    <p:extLst>
      <p:ext uri="{BB962C8B-B14F-4D97-AF65-F5344CB8AC3E}">
        <p14:creationId xmlns:p14="http://schemas.microsoft.com/office/powerpoint/2010/main" val="39804078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List of Major Characters:</a:t>
            </a:r>
            <a:r>
              <a:rPr lang="en-US" sz="2600" b="1" dirty="0">
                <a:latin typeface="Times New Roman" pitchFamily="18" charset="0"/>
                <a:cs typeface="Times New Roman" pitchFamily="18" charset="0"/>
              </a:rPr>
              <a:t> Paul, Timothy, Members of Chloe’s Household</a:t>
            </a:r>
          </a:p>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sz="2600" b="1" dirty="0">
                <a:latin typeface="Times New Roman" pitchFamily="18" charset="0"/>
                <a:cs typeface="Times New Roman" pitchFamily="18" charset="0"/>
              </a:rPr>
              <a:t>Loyalties: The Corinthians were rallying around various church leaders like Peter, Paul and Apollos. These Loyalties led to intellectual pride and created a Spirit of division in the church.</a:t>
            </a:r>
          </a:p>
        </p:txBody>
      </p:sp>
      <p:sp>
        <p:nvSpPr>
          <p:cNvPr id="4" name="Title 1"/>
          <p:cNvSpPr txBox="1">
            <a:spLocks/>
          </p:cNvSpPr>
          <p:nvPr/>
        </p:nvSpPr>
        <p:spPr>
          <a:xfrm>
            <a:off x="381000" y="30480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CORINTHIANS</a:t>
            </a:r>
          </a:p>
        </p:txBody>
      </p:sp>
    </p:spTree>
    <p:extLst>
      <p:ext uri="{BB962C8B-B14F-4D97-AF65-F5344CB8AC3E}">
        <p14:creationId xmlns:p14="http://schemas.microsoft.com/office/powerpoint/2010/main" val="25384937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sz="2600" b="1" dirty="0">
                <a:latin typeface="Times New Roman" pitchFamily="18" charset="0"/>
                <a:cs typeface="Times New Roman" pitchFamily="18" charset="0"/>
              </a:rPr>
              <a:t>Immorality: Paul received a report of uncorrected sexual sin in the church at Corinth, amidst misconceptions about marriage</a:t>
            </a:r>
          </a:p>
          <a:p>
            <a:pPr lvl="0">
              <a:lnSpc>
                <a:spcPct val="150000"/>
              </a:lnSpc>
            </a:pPr>
            <a:r>
              <a:rPr lang="en-US" sz="2600" b="1" dirty="0">
                <a:latin typeface="Times New Roman" pitchFamily="18" charset="0"/>
                <a:cs typeface="Times New Roman" pitchFamily="18" charset="0"/>
              </a:rPr>
              <a:t>Paul taught freedom of choice on practices not expressly forbidden in scripture, like eating meat sacrificed to idols</a:t>
            </a:r>
          </a:p>
        </p:txBody>
      </p:sp>
      <p:sp>
        <p:nvSpPr>
          <p:cNvPr id="4" name="Title 1"/>
          <p:cNvSpPr txBox="1">
            <a:spLocks/>
          </p:cNvSpPr>
          <p:nvPr/>
        </p:nvSpPr>
        <p:spPr>
          <a:xfrm>
            <a:off x="381000" y="3048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EPISTLE OF PAUL TO THE ROMANS</a:t>
            </a:r>
          </a:p>
        </p:txBody>
      </p:sp>
    </p:spTree>
    <p:extLst>
      <p:ext uri="{BB962C8B-B14F-4D97-AF65-F5344CB8AC3E}">
        <p14:creationId xmlns:p14="http://schemas.microsoft.com/office/powerpoint/2010/main" val="27010558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buNone/>
            </a:pPr>
            <a:r>
              <a:rPr lang="en-US" sz="2600" b="1" dirty="0">
                <a:solidFill>
                  <a:srgbClr val="C00000"/>
                </a:solidFill>
                <a:latin typeface="Times New Roman" pitchFamily="18" charset="0"/>
                <a:cs typeface="Times New Roman" pitchFamily="18" charset="0"/>
              </a:rPr>
              <a:t>Major Themes:</a:t>
            </a:r>
          </a:p>
          <a:p>
            <a:pPr lvl="0">
              <a:lnSpc>
                <a:spcPct val="150000"/>
              </a:lnSpc>
            </a:pPr>
            <a:r>
              <a:rPr lang="en-US" sz="2600" b="1" dirty="0">
                <a:latin typeface="Times New Roman" pitchFamily="18" charset="0"/>
                <a:cs typeface="Times New Roman" pitchFamily="18" charset="0"/>
              </a:rPr>
              <a:t>Worship: Paul addressed disorder in worship. People taking the Lord’s supper without first confessing their sins, misuse of spiritual gifts and confession over the role of women in the church</a:t>
            </a:r>
          </a:p>
          <a:p>
            <a:pPr lvl="0">
              <a:lnSpc>
                <a:spcPct val="150000"/>
              </a:lnSpc>
            </a:pPr>
            <a:r>
              <a:rPr lang="en-US" sz="2600" b="1" dirty="0">
                <a:latin typeface="Times New Roman" pitchFamily="18" charset="0"/>
                <a:cs typeface="Times New Roman" pitchFamily="18" charset="0"/>
              </a:rPr>
              <a:t>Resurrection: Some people denied that Christ rose from the dead, others felt that believers would not physically be resurrected</a:t>
            </a:r>
          </a:p>
        </p:txBody>
      </p:sp>
      <p:sp>
        <p:nvSpPr>
          <p:cNvPr id="4" name="Title 1"/>
          <p:cNvSpPr txBox="1">
            <a:spLocks/>
          </p:cNvSpPr>
          <p:nvPr/>
        </p:nvSpPr>
        <p:spPr>
          <a:xfrm>
            <a:off x="381000" y="30480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CORINTHIANS</a:t>
            </a:r>
          </a:p>
        </p:txBody>
      </p:sp>
    </p:spTree>
    <p:extLst>
      <p:ext uri="{BB962C8B-B14F-4D97-AF65-F5344CB8AC3E}">
        <p14:creationId xmlns:p14="http://schemas.microsoft.com/office/powerpoint/2010/main" val="71267875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66800"/>
            <a:ext cx="8001000" cy="5638800"/>
          </a:xfrm>
        </p:spPr>
        <p:txBody>
          <a:bodyPr>
            <a:noAutofit/>
          </a:bodyPr>
          <a:lstStyle/>
          <a:p>
            <a:pPr>
              <a:buNone/>
            </a:pPr>
            <a:r>
              <a:rPr lang="en-US" sz="2600" b="1" dirty="0">
                <a:solidFill>
                  <a:srgbClr val="C00000"/>
                </a:solidFill>
                <a:latin typeface="Times New Roman" pitchFamily="18" charset="0"/>
                <a:cs typeface="Times New Roman" pitchFamily="18" charset="0"/>
              </a:rPr>
              <a:t>Outline:</a:t>
            </a:r>
          </a:p>
          <a:p>
            <a:pPr lvl="0"/>
            <a:r>
              <a:rPr lang="en-US" sz="2600" b="1" dirty="0">
                <a:latin typeface="Times New Roman" pitchFamily="18" charset="0"/>
                <a:cs typeface="Times New Roman" pitchFamily="18" charset="0"/>
              </a:rPr>
              <a:t>Introduction: 1Cor: 1-9</a:t>
            </a:r>
          </a:p>
          <a:p>
            <a:pPr lvl="0">
              <a:lnSpc>
                <a:spcPct val="150000"/>
              </a:lnSpc>
            </a:pPr>
            <a:r>
              <a:rPr lang="en-US" sz="2600" b="1" dirty="0">
                <a:latin typeface="Times New Roman" pitchFamily="18" charset="0"/>
                <a:cs typeface="Times New Roman" pitchFamily="18" charset="0"/>
              </a:rPr>
              <a:t>Factions in Church 1Cor:10 – 4:21</a:t>
            </a:r>
          </a:p>
          <a:p>
            <a:pPr lvl="0">
              <a:lnSpc>
                <a:spcPct val="150000"/>
              </a:lnSpc>
            </a:pPr>
            <a:r>
              <a:rPr lang="en-US" sz="2600" b="1" dirty="0">
                <a:latin typeface="Times New Roman" pitchFamily="18" charset="0"/>
                <a:cs typeface="Times New Roman" pitchFamily="18" charset="0"/>
              </a:rPr>
              <a:t>Sexual Morality and family life 5:1-7:40</a:t>
            </a:r>
          </a:p>
          <a:p>
            <a:pPr lvl="0">
              <a:lnSpc>
                <a:spcPct val="150000"/>
              </a:lnSpc>
            </a:pPr>
            <a:r>
              <a:rPr lang="en-US" sz="2600" b="1" dirty="0">
                <a:latin typeface="Times New Roman" pitchFamily="18" charset="0"/>
                <a:cs typeface="Times New Roman" pitchFamily="18" charset="0"/>
              </a:rPr>
              <a:t>Christian and pagans 8:1-11:</a:t>
            </a:r>
          </a:p>
          <a:p>
            <a:pPr lvl="0">
              <a:lnSpc>
                <a:spcPct val="150000"/>
              </a:lnSpc>
            </a:pPr>
            <a:r>
              <a:rPr lang="en-US" sz="2600" b="1" dirty="0">
                <a:latin typeface="Times New Roman" pitchFamily="18" charset="0"/>
                <a:cs typeface="Times New Roman" pitchFamily="18" charset="0"/>
              </a:rPr>
              <a:t>Church life and worship 11:2-14: 40</a:t>
            </a:r>
          </a:p>
          <a:p>
            <a:pPr lvl="0">
              <a:lnSpc>
                <a:spcPct val="150000"/>
              </a:lnSpc>
            </a:pPr>
            <a:r>
              <a:rPr lang="en-US" sz="2600" b="1" dirty="0">
                <a:latin typeface="Times New Roman" pitchFamily="18" charset="0"/>
                <a:cs typeface="Times New Roman" pitchFamily="18" charset="0"/>
              </a:rPr>
              <a:t>The resurrection of Christ and believers 15:1-58</a:t>
            </a:r>
          </a:p>
          <a:p>
            <a:pPr lvl="0">
              <a:lnSpc>
                <a:spcPct val="150000"/>
              </a:lnSpc>
            </a:pPr>
            <a:r>
              <a:rPr lang="en-US" sz="2600" b="1" dirty="0">
                <a:latin typeface="Times New Roman" pitchFamily="18" charset="0"/>
                <a:cs typeface="Times New Roman" pitchFamily="18" charset="0"/>
              </a:rPr>
              <a:t>The offering of the Christian in Judea 16:1-4</a:t>
            </a:r>
          </a:p>
          <a:p>
            <a:pPr lvl="0">
              <a:lnSpc>
                <a:spcPct val="150000"/>
              </a:lnSpc>
            </a:pPr>
            <a:r>
              <a:rPr lang="en-US" sz="2600" b="1" dirty="0">
                <a:latin typeface="Times New Roman" pitchFamily="18" charset="0"/>
                <a:cs typeface="Times New Roman" pitchFamily="18" charset="0"/>
              </a:rPr>
              <a:t>Personal matters and  conclusion 16:5-24</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CORINTHIANS</a:t>
            </a:r>
          </a:p>
        </p:txBody>
      </p:sp>
    </p:spTree>
    <p:extLst>
      <p:ext uri="{BB962C8B-B14F-4D97-AF65-F5344CB8AC3E}">
        <p14:creationId xmlns:p14="http://schemas.microsoft.com/office/powerpoint/2010/main" val="18153085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66800"/>
            <a:ext cx="8001000" cy="56388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55 – 57.</a:t>
            </a:r>
          </a:p>
          <a:p>
            <a:pPr>
              <a:lnSpc>
                <a:spcPct val="150000"/>
              </a:lnSpc>
            </a:pPr>
            <a:r>
              <a:rPr lang="en-US" sz="2600" b="1" dirty="0">
                <a:solidFill>
                  <a:srgbClr val="C00000"/>
                </a:solidFill>
                <a:latin typeface="Times New Roman" pitchFamily="18" charset="0"/>
                <a:cs typeface="Times New Roman" pitchFamily="18" charset="0"/>
              </a:rPr>
              <a:t>Audience/Recipients:</a:t>
            </a:r>
            <a:r>
              <a:rPr lang="en-US" sz="2600" b="1" dirty="0">
                <a:latin typeface="Times New Roman" pitchFamily="18" charset="0"/>
                <a:cs typeface="Times New Roman" pitchFamily="18" charset="0"/>
              </a:rPr>
              <a:t> The Church in Corinth</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affirm Paul’s ministry, defend his authority as an Apostle and refute the false teachers in Corinth</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2 Cor . 5:20</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Timothy, Titus, False Teachers</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PAUL TO THE CORINTHIANS</a:t>
            </a:r>
          </a:p>
        </p:txBody>
      </p:sp>
    </p:spTree>
    <p:extLst>
      <p:ext uri="{BB962C8B-B14F-4D97-AF65-F5344CB8AC3E}">
        <p14:creationId xmlns:p14="http://schemas.microsoft.com/office/powerpoint/2010/main" val="22242010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914400"/>
            <a:ext cx="8153400" cy="5943600"/>
          </a:xfrm>
        </p:spPr>
        <p:txBody>
          <a:bodyPr>
            <a:noAutofit/>
          </a:bodyPr>
          <a:lstStyle/>
          <a:p>
            <a:pPr marL="0" indent="0">
              <a:buNone/>
            </a:pPr>
            <a:r>
              <a:rPr lang="en-US" sz="2600" b="1" dirty="0">
                <a:solidFill>
                  <a:srgbClr val="C00000"/>
                </a:solidFill>
                <a:latin typeface="Times New Roman" pitchFamily="18" charset="0"/>
                <a:cs typeface="Times New Roman" pitchFamily="18" charset="0"/>
              </a:rPr>
              <a:t>Major Theme:</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Trails: Paul experienced great suffering, persecution and opposition in his ministry. He even struggled with a personal weakness</a:t>
            </a:r>
          </a:p>
          <a:p>
            <a:pPr>
              <a:lnSpc>
                <a:spcPct val="150000"/>
              </a:lnSpc>
            </a:pPr>
            <a:r>
              <a:rPr lang="en-US" sz="2600" b="1" dirty="0">
                <a:latin typeface="Times New Roman" pitchFamily="18" charset="0"/>
                <a:cs typeface="Times New Roman" pitchFamily="18" charset="0"/>
              </a:rPr>
              <a:t>Church Discipline: Paul defends his role in church discipline. Neither false teaching nor immorality should be ignored.</a:t>
            </a:r>
          </a:p>
          <a:p>
            <a:pPr>
              <a:lnSpc>
                <a:spcPct val="150000"/>
              </a:lnSpc>
            </a:pPr>
            <a:r>
              <a:rPr lang="en-US" sz="2600" b="1" dirty="0">
                <a:latin typeface="Times New Roman" pitchFamily="18" charset="0"/>
                <a:cs typeface="Times New Roman" pitchFamily="18" charset="0"/>
              </a:rPr>
              <a:t>Hope: To encourage the Corinthians as they faced trials, Paul reminded them that they would receive new bodies in heaven</a:t>
            </a:r>
          </a:p>
        </p:txBody>
      </p:sp>
      <p:sp>
        <p:nvSpPr>
          <p:cNvPr id="4" name="Title 1"/>
          <p:cNvSpPr txBox="1">
            <a:spLocks/>
          </p:cNvSpPr>
          <p:nvPr/>
        </p:nvSpPr>
        <p:spPr>
          <a:xfrm>
            <a:off x="381000" y="-7620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PAUL TO THE CORINTHIANS</a:t>
            </a:r>
          </a:p>
        </p:txBody>
      </p:sp>
    </p:spTree>
    <p:extLst>
      <p:ext uri="{BB962C8B-B14F-4D97-AF65-F5344CB8AC3E}">
        <p14:creationId xmlns:p14="http://schemas.microsoft.com/office/powerpoint/2010/main" val="22077011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66800"/>
            <a:ext cx="8001000" cy="5638800"/>
          </a:xfrm>
        </p:spPr>
        <p:txBody>
          <a:bodyPr>
            <a:noAutofit/>
          </a:bodyPr>
          <a:lstStyle/>
          <a:p>
            <a:pPr marL="0" indent="0">
              <a:buNone/>
            </a:pPr>
            <a:r>
              <a:rPr lang="en-US" sz="2600" b="1" dirty="0">
                <a:solidFill>
                  <a:srgbClr val="C00000"/>
                </a:solidFill>
                <a:latin typeface="Times New Roman" pitchFamily="18" charset="0"/>
                <a:cs typeface="Times New Roman" pitchFamily="18" charset="0"/>
              </a:rPr>
              <a:t>Outline:</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Introduction 1:1-11</a:t>
            </a:r>
          </a:p>
          <a:p>
            <a:pPr>
              <a:lnSpc>
                <a:spcPct val="150000"/>
              </a:lnSpc>
            </a:pPr>
            <a:r>
              <a:rPr lang="en-US" sz="2600" b="1" dirty="0">
                <a:latin typeface="Times New Roman" pitchFamily="18" charset="0"/>
                <a:cs typeface="Times New Roman" pitchFamily="18" charset="0"/>
              </a:rPr>
              <a:t>Paul and the Church at </a:t>
            </a:r>
            <a:r>
              <a:rPr lang="en-US" sz="2600" b="1" dirty="0" err="1">
                <a:latin typeface="Times New Roman" pitchFamily="18" charset="0"/>
                <a:cs typeface="Times New Roman" pitchFamily="18" charset="0"/>
              </a:rPr>
              <a:t>corinth</a:t>
            </a:r>
            <a:r>
              <a:rPr lang="en-US" sz="2600" b="1" dirty="0">
                <a:latin typeface="Times New Roman" pitchFamily="18" charset="0"/>
                <a:cs typeface="Times New Roman" pitchFamily="18" charset="0"/>
              </a:rPr>
              <a:t> 1:12-7:16</a:t>
            </a:r>
          </a:p>
          <a:p>
            <a:pPr>
              <a:lnSpc>
                <a:spcPct val="150000"/>
              </a:lnSpc>
            </a:pPr>
            <a:r>
              <a:rPr lang="en-US" sz="2600" b="1" dirty="0">
                <a:latin typeface="Times New Roman" pitchFamily="18" charset="0"/>
                <a:cs typeface="Times New Roman" pitchFamily="18" charset="0"/>
              </a:rPr>
              <a:t>The offering for the </a:t>
            </a:r>
            <a:r>
              <a:rPr lang="en-US" sz="2600" b="1" dirty="0" err="1">
                <a:latin typeface="Times New Roman" pitchFamily="18" charset="0"/>
                <a:cs typeface="Times New Roman" pitchFamily="18" charset="0"/>
              </a:rPr>
              <a:t>christians</a:t>
            </a:r>
            <a:r>
              <a:rPr lang="en-US" sz="2600" b="1" dirty="0">
                <a:latin typeface="Times New Roman" pitchFamily="18" charset="0"/>
                <a:cs typeface="Times New Roman" pitchFamily="18" charset="0"/>
              </a:rPr>
              <a:t> in Judea 8:1-9:15</a:t>
            </a:r>
          </a:p>
          <a:p>
            <a:pPr>
              <a:lnSpc>
                <a:spcPct val="150000"/>
              </a:lnSpc>
            </a:pPr>
            <a:r>
              <a:rPr lang="en-US" sz="2600" b="1" dirty="0" err="1">
                <a:latin typeface="Times New Roman" pitchFamily="18" charset="0"/>
                <a:cs typeface="Times New Roman" pitchFamily="18" charset="0"/>
              </a:rPr>
              <a:t>Pauls</a:t>
            </a:r>
            <a:r>
              <a:rPr lang="en-US" sz="2600" b="1" dirty="0">
                <a:latin typeface="Times New Roman" pitchFamily="18" charset="0"/>
                <a:cs typeface="Times New Roman" pitchFamily="18" charset="0"/>
              </a:rPr>
              <a:t> defense of his authority as an Apostle 10:1-13:</a:t>
            </a:r>
          </a:p>
          <a:p>
            <a:pPr>
              <a:lnSpc>
                <a:spcPct val="150000"/>
              </a:lnSpc>
            </a:pPr>
            <a:r>
              <a:rPr lang="en-US" sz="2600" b="1" dirty="0">
                <a:latin typeface="Times New Roman" pitchFamily="18" charset="0"/>
                <a:cs typeface="Times New Roman" pitchFamily="18" charset="0"/>
              </a:rPr>
              <a:t>Conclusion 13:11-13</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PAUL TO THE CORINTHIANS</a:t>
            </a:r>
          </a:p>
        </p:txBody>
      </p:sp>
    </p:spTree>
    <p:extLst>
      <p:ext uri="{BB962C8B-B14F-4D97-AF65-F5344CB8AC3E}">
        <p14:creationId xmlns:p14="http://schemas.microsoft.com/office/powerpoint/2010/main" val="21724794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66800"/>
            <a:ext cx="8001000" cy="5638800"/>
          </a:xfrm>
        </p:spPr>
        <p:txBody>
          <a:bodyPr>
            <a:noAutofit/>
          </a:bodyPr>
          <a:lstStyle/>
          <a:p>
            <a:pPr marL="0" indent="0">
              <a:buNone/>
            </a:pPr>
            <a:r>
              <a:rPr lang="en-US" sz="2600" b="1" dirty="0">
                <a:solidFill>
                  <a:srgbClr val="C00000"/>
                </a:solidFill>
                <a:latin typeface="Times New Roman" pitchFamily="18" charset="0"/>
                <a:cs typeface="Times New Roman" pitchFamily="18" charset="0"/>
              </a:rPr>
              <a:t>Major Theme:</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Giving: Paul organized a collection of funds the poor in the Jerusalem Church</a:t>
            </a:r>
          </a:p>
          <a:p>
            <a:pPr>
              <a:lnSpc>
                <a:spcPct val="150000"/>
              </a:lnSpc>
            </a:pPr>
            <a:r>
              <a:rPr lang="en-US" sz="2600" b="1" dirty="0">
                <a:latin typeface="Times New Roman" pitchFamily="18" charset="0"/>
                <a:cs typeface="Times New Roman" pitchFamily="18" charset="0"/>
              </a:rPr>
              <a:t>Sound Doctrine: False teachers  were challenging Paul's ministry and authority as an Apostle , His sincerity, his love for Christ and his concern for the people were his defense.</a:t>
            </a:r>
          </a:p>
          <a:p>
            <a:pPr>
              <a:lnSpc>
                <a:spcPct val="150000"/>
              </a:lnSpc>
            </a:pPr>
            <a:endParaRPr lang="en-US" sz="2600" b="1" dirty="0">
              <a:latin typeface="Times New Roman" pitchFamily="18" charset="0"/>
              <a:cs typeface="Times New Roman" pitchFamily="18" charset="0"/>
            </a:endParaRP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PAUL TO THE CORINTHIANS</a:t>
            </a:r>
          </a:p>
        </p:txBody>
      </p:sp>
    </p:spTree>
    <p:extLst>
      <p:ext uri="{BB962C8B-B14F-4D97-AF65-F5344CB8AC3E}">
        <p14:creationId xmlns:p14="http://schemas.microsoft.com/office/powerpoint/2010/main" val="28390920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66800"/>
            <a:ext cx="8153400" cy="56388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49.</a:t>
            </a:r>
          </a:p>
          <a:p>
            <a:pPr>
              <a:lnSpc>
                <a:spcPct val="150000"/>
              </a:lnSpc>
            </a:pPr>
            <a:r>
              <a:rPr lang="en-US" sz="2600" b="1" dirty="0">
                <a:solidFill>
                  <a:srgbClr val="C00000"/>
                </a:solidFill>
                <a:latin typeface="Times New Roman" pitchFamily="18" charset="0"/>
                <a:cs typeface="Times New Roman" pitchFamily="18" charset="0"/>
              </a:rPr>
              <a:t>Audience/Recipients:</a:t>
            </a:r>
            <a:r>
              <a:rPr lang="en-US" sz="2600" b="1" dirty="0">
                <a:latin typeface="Times New Roman" pitchFamily="18" charset="0"/>
                <a:cs typeface="Times New Roman" pitchFamily="18" charset="0"/>
              </a:rPr>
              <a:t> The Church in Southern Galatia</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refute the Judaizes /who taught that Gentile believers must obey the Jewish law in order to be saved and to call  Christians to fault  and freedom in Christ.</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Gal. 5:1</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GALATIANS</a:t>
            </a:r>
          </a:p>
        </p:txBody>
      </p:sp>
    </p:spTree>
    <p:extLst>
      <p:ext uri="{BB962C8B-B14F-4D97-AF65-F5344CB8AC3E}">
        <p14:creationId xmlns:p14="http://schemas.microsoft.com/office/powerpoint/2010/main" val="8075556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229600" cy="5638800"/>
          </a:xfrm>
        </p:spPr>
        <p:txBody>
          <a:bodyPr>
            <a:noAutofit/>
          </a:bodyPr>
          <a:lstStyle/>
          <a:p>
            <a:pPr marL="0" indent="0">
              <a:lnSpc>
                <a:spcPct val="150000"/>
              </a:lnSpc>
              <a:buNone/>
            </a:pPr>
            <a:r>
              <a:rPr lang="en-US" sz="2600" b="1" dirty="0">
                <a:solidFill>
                  <a:srgbClr val="C00000"/>
                </a:solidFill>
                <a:latin typeface="Times New Roman"/>
              </a:rPr>
              <a:t>Bible Survey Tools:</a:t>
            </a:r>
            <a:endParaRPr lang="en-US" sz="2600" b="1" dirty="0">
              <a:latin typeface="Times New Roman"/>
            </a:endParaRPr>
          </a:p>
          <a:p>
            <a:pPr>
              <a:lnSpc>
                <a:spcPct val="150000"/>
              </a:lnSpc>
            </a:pPr>
            <a:r>
              <a:rPr lang="en-US" sz="2600" b="1" dirty="0">
                <a:latin typeface="Times New Roman"/>
              </a:rPr>
              <a:t>Commentaries: A Bible commentary is another good source of information for your Bible Survey study. The depth of information you get varies from commentary to commentary. In a single volume commentary, you can expect to find the amount of information equivalent to a Study Bible or small hand book, yet, with a multi-volume commentary set you can expect a fuller examination of the book’s introductory material.</a:t>
            </a:r>
          </a:p>
        </p:txBody>
      </p:sp>
      <p:sp>
        <p:nvSpPr>
          <p:cNvPr id="7" name="Title 1"/>
          <p:cNvSpPr>
            <a:spLocks noGrp="1"/>
          </p:cNvSpPr>
          <p:nvPr>
            <p:ph type="title"/>
          </p:nvPr>
        </p:nvSpPr>
        <p:spPr>
          <a:xfrm>
            <a:off x="381000" y="304800"/>
            <a:ext cx="8229600" cy="609600"/>
          </a:xfrm>
        </p:spPr>
        <p:txBody>
          <a:bodyPr>
            <a:noAutofit/>
          </a:bodyPr>
          <a:lstStyle/>
          <a:p>
            <a:pPr marR="0" rtl="0"/>
            <a:r>
              <a:rPr lang="en-US" sz="3200" b="1" baseline="0" dirty="0">
                <a:solidFill>
                  <a:srgbClr val="C00000"/>
                </a:solidFill>
                <a:effectLst>
                  <a:outerShdw blurRad="38100" dist="38100" dir="2700000" algn="tl">
                    <a:srgbClr val="000000">
                      <a:alpha val="43137"/>
                    </a:srgbClr>
                  </a:outerShdw>
                </a:effectLst>
                <a:latin typeface="Times New Roman"/>
              </a:rPr>
              <a:t>INTRODUCTION</a:t>
            </a:r>
          </a:p>
        </p:txBody>
      </p:sp>
    </p:spTree>
    <p:extLst>
      <p:ext uri="{BB962C8B-B14F-4D97-AF65-F5344CB8AC3E}">
        <p14:creationId xmlns:p14="http://schemas.microsoft.com/office/powerpoint/2010/main" val="19557353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66800"/>
            <a:ext cx="8153400" cy="56388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Peter, Barnabas, Titus, Abraham, False teachers</a:t>
            </a:r>
          </a:p>
          <a:p>
            <a:pPr marL="0" indent="0">
              <a:lnSpc>
                <a:spcPct val="150000"/>
              </a:lnSpc>
              <a:buNone/>
            </a:pPr>
            <a:r>
              <a:rPr lang="en-US" sz="2600" b="1" dirty="0">
                <a:solidFill>
                  <a:srgbClr val="C00000"/>
                </a:solidFill>
                <a:latin typeface="Times New Roman" pitchFamily="18" charset="0"/>
                <a:cs typeface="Times New Roman" pitchFamily="18" charset="0"/>
              </a:rPr>
              <a:t>Major Theme:</a:t>
            </a:r>
          </a:p>
          <a:p>
            <a:pPr>
              <a:lnSpc>
                <a:spcPct val="150000"/>
              </a:lnSpc>
            </a:pPr>
            <a:r>
              <a:rPr lang="en-US" sz="2600" b="1" dirty="0">
                <a:latin typeface="Times New Roman" pitchFamily="18" charset="0"/>
                <a:cs typeface="Times New Roman" pitchFamily="18" charset="0"/>
              </a:rPr>
              <a:t>Law: A group of Jewish teachers insisted that non-Jewish believers must obey </a:t>
            </a:r>
            <a:r>
              <a:rPr lang="en-US" sz="2600" b="1" dirty="0" err="1">
                <a:latin typeface="Times New Roman" pitchFamily="18" charset="0"/>
                <a:cs typeface="Times New Roman" pitchFamily="18" charset="0"/>
              </a:rPr>
              <a:t>jewish</a:t>
            </a:r>
            <a:r>
              <a:rPr lang="en-US" sz="2600" b="1" dirty="0">
                <a:latin typeface="Times New Roman" pitchFamily="18" charset="0"/>
                <a:cs typeface="Times New Roman" pitchFamily="18" charset="0"/>
              </a:rPr>
              <a:t> law and traditional rules. Paul opposed them by showing that the law cant save anyone</a:t>
            </a:r>
          </a:p>
          <a:p>
            <a:pPr>
              <a:lnSpc>
                <a:spcPct val="150000"/>
              </a:lnSpc>
            </a:pPr>
            <a:r>
              <a:rPr lang="en-US" sz="2600" b="1" dirty="0">
                <a:latin typeface="Times New Roman" pitchFamily="18" charset="0"/>
                <a:cs typeface="Times New Roman" pitchFamily="18" charset="0"/>
              </a:rPr>
              <a:t>Faith: We receive salvation</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GALATIANS</a:t>
            </a:r>
          </a:p>
        </p:txBody>
      </p:sp>
    </p:spTree>
    <p:extLst>
      <p:ext uri="{BB962C8B-B14F-4D97-AF65-F5344CB8AC3E}">
        <p14:creationId xmlns:p14="http://schemas.microsoft.com/office/powerpoint/2010/main" val="7466477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66800"/>
            <a:ext cx="8153400" cy="56388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p>
          <a:p>
            <a:pPr>
              <a:lnSpc>
                <a:spcPct val="150000"/>
              </a:lnSpc>
            </a:pPr>
            <a:r>
              <a:rPr lang="en-US" sz="2600" b="1" dirty="0">
                <a:latin typeface="Times New Roman" pitchFamily="18" charset="0"/>
                <a:cs typeface="Times New Roman" pitchFamily="18" charset="0"/>
              </a:rPr>
              <a:t>Freedom: Galatians is our charter of Christian freedom. Faith in Christ brings true freedom from sin and from the futile attempt to be right with aid by keeping the law.</a:t>
            </a:r>
          </a:p>
          <a:p>
            <a:pPr>
              <a:lnSpc>
                <a:spcPct val="150000"/>
              </a:lnSpc>
            </a:pPr>
            <a:r>
              <a:rPr lang="en-US" sz="2600" b="1" dirty="0">
                <a:latin typeface="Times New Roman" pitchFamily="18" charset="0"/>
                <a:cs typeface="Times New Roman" pitchFamily="18" charset="0"/>
              </a:rPr>
              <a:t>Holy Spirit: We become Christians  through the work of the Holy Spirit. He brings new life</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GALATIANS</a:t>
            </a:r>
          </a:p>
        </p:txBody>
      </p:sp>
    </p:spTree>
    <p:extLst>
      <p:ext uri="{BB962C8B-B14F-4D97-AF65-F5344CB8AC3E}">
        <p14:creationId xmlns:p14="http://schemas.microsoft.com/office/powerpoint/2010/main" val="21689556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66800"/>
            <a:ext cx="8153400" cy="56388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Outlines:</a:t>
            </a:r>
          </a:p>
          <a:p>
            <a:pPr>
              <a:lnSpc>
                <a:spcPct val="150000"/>
              </a:lnSpc>
            </a:pPr>
            <a:r>
              <a:rPr lang="en-US" sz="2600" b="1" dirty="0">
                <a:latin typeface="Times New Roman" pitchFamily="18" charset="0"/>
                <a:cs typeface="Times New Roman" pitchFamily="18" charset="0"/>
              </a:rPr>
              <a:t>Introduction 1:1-10</a:t>
            </a:r>
          </a:p>
          <a:p>
            <a:pPr>
              <a:lnSpc>
                <a:spcPct val="150000"/>
              </a:lnSpc>
            </a:pPr>
            <a:r>
              <a:rPr lang="en-US" sz="2600" b="1" dirty="0">
                <a:latin typeface="Times New Roman" pitchFamily="18" charset="0"/>
                <a:cs typeface="Times New Roman" pitchFamily="18" charset="0"/>
              </a:rPr>
              <a:t>Paul’s authority as an Apostle. 1:11-2: 21</a:t>
            </a:r>
          </a:p>
          <a:p>
            <a:pPr>
              <a:lnSpc>
                <a:spcPct val="150000"/>
              </a:lnSpc>
            </a:pPr>
            <a:r>
              <a:rPr lang="en-US" sz="2600" b="1" dirty="0">
                <a:latin typeface="Times New Roman" pitchFamily="18" charset="0"/>
                <a:cs typeface="Times New Roman" pitchFamily="18" charset="0"/>
              </a:rPr>
              <a:t>The gospel of God’s grace 3:1-4:31</a:t>
            </a:r>
          </a:p>
          <a:p>
            <a:pPr>
              <a:lnSpc>
                <a:spcPct val="150000"/>
              </a:lnSpc>
            </a:pPr>
            <a:r>
              <a:rPr lang="en-US" sz="2600" b="1" dirty="0">
                <a:latin typeface="Times New Roman" pitchFamily="18" charset="0"/>
                <a:cs typeface="Times New Roman" pitchFamily="18" charset="0"/>
              </a:rPr>
              <a:t>Christian Freedom and responsibility 5:1-6:10</a:t>
            </a:r>
          </a:p>
          <a:p>
            <a:pPr>
              <a:lnSpc>
                <a:spcPct val="150000"/>
              </a:lnSpc>
            </a:pPr>
            <a:r>
              <a:rPr lang="en-US" sz="2600" b="1" dirty="0">
                <a:latin typeface="Times New Roman" pitchFamily="18" charset="0"/>
                <a:cs typeface="Times New Roman" pitchFamily="18" charset="0"/>
              </a:rPr>
              <a:t>Conclusion 6:11-18</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GALATIANS</a:t>
            </a:r>
          </a:p>
        </p:txBody>
      </p:sp>
    </p:spTree>
    <p:extLst>
      <p:ext uri="{BB962C8B-B14F-4D97-AF65-F5344CB8AC3E}">
        <p14:creationId xmlns:p14="http://schemas.microsoft.com/office/powerpoint/2010/main" val="22826820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153400" cy="57912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60.</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The Church  at Ephesus  and neighboring local Churches</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Strengthen the believers in Ephesus in their Christian faith by explaining the nature and purpose of the church, the body of Christ</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Eph. 4: 4 – 6 </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Tychicus</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EPHESIANS</a:t>
            </a:r>
          </a:p>
        </p:txBody>
      </p:sp>
    </p:spTree>
    <p:extLst>
      <p:ext uri="{BB962C8B-B14F-4D97-AF65-F5344CB8AC3E}">
        <p14:creationId xmlns:p14="http://schemas.microsoft.com/office/powerpoint/2010/main" val="20294410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1534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p>
          <a:p>
            <a:pPr>
              <a:lnSpc>
                <a:spcPct val="150000"/>
              </a:lnSpc>
            </a:pPr>
            <a:r>
              <a:rPr lang="en-US" sz="2600" b="1" dirty="0">
                <a:latin typeface="Times New Roman" pitchFamily="18" charset="0"/>
                <a:cs typeface="Times New Roman" pitchFamily="18" charset="0"/>
              </a:rPr>
              <a:t>God’s Purpose: According  to God’s eternal plan He directs, carries out and  sustains our salvation</a:t>
            </a:r>
          </a:p>
          <a:p>
            <a:pPr>
              <a:lnSpc>
                <a:spcPct val="150000"/>
              </a:lnSpc>
            </a:pPr>
            <a:r>
              <a:rPr lang="en-US" sz="2600" b="1" dirty="0">
                <a:latin typeface="Times New Roman" pitchFamily="18" charset="0"/>
                <a:cs typeface="Times New Roman" pitchFamily="18" charset="0"/>
              </a:rPr>
              <a:t>Christ the Creator: Christ is exalted as the center of the universe and the focus of history. He is the creator and the sustainer of all things</a:t>
            </a:r>
          </a:p>
          <a:p>
            <a:pPr>
              <a:lnSpc>
                <a:spcPct val="150000"/>
              </a:lnSpc>
            </a:pPr>
            <a:r>
              <a:rPr lang="en-US" sz="2600" b="1" dirty="0">
                <a:latin typeface="Times New Roman" pitchFamily="18" charset="0"/>
                <a:cs typeface="Times New Roman" pitchFamily="18" charset="0"/>
              </a:rPr>
              <a:t>Living  Church:  The Church is a living body , family, a dwelling. God picks behaviors special abilities by His Holy Spirit to build the  church</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EPHESIANS</a:t>
            </a:r>
          </a:p>
        </p:txBody>
      </p:sp>
    </p:spTree>
    <p:extLst>
      <p:ext uri="{BB962C8B-B14F-4D97-AF65-F5344CB8AC3E}">
        <p14:creationId xmlns:p14="http://schemas.microsoft.com/office/powerpoint/2010/main" val="15628614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1534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p>
          <a:p>
            <a:pPr>
              <a:lnSpc>
                <a:spcPct val="150000"/>
              </a:lnSpc>
            </a:pPr>
            <a:r>
              <a:rPr lang="en-US" sz="2600" b="1" dirty="0">
                <a:latin typeface="Times New Roman" pitchFamily="18" charset="0"/>
                <a:cs typeface="Times New Roman" pitchFamily="18" charset="0"/>
              </a:rPr>
              <a:t>New  Family: we are a new society, a new family. Being united with Christ means we are to treat one another as family members</a:t>
            </a:r>
          </a:p>
          <a:p>
            <a:pPr>
              <a:lnSpc>
                <a:spcPct val="150000"/>
              </a:lnSpc>
            </a:pPr>
            <a:r>
              <a:rPr lang="en-US" sz="2600" b="1" dirty="0">
                <a:latin typeface="Times New Roman" pitchFamily="18" charset="0"/>
                <a:cs typeface="Times New Roman" pitchFamily="18" charset="0"/>
              </a:rPr>
              <a:t>Christian Conduct :Paul encourages all Christians to be wise and dynamic Christian living. For with privileges goes family responsibility.</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EPHESIANS</a:t>
            </a:r>
          </a:p>
        </p:txBody>
      </p:sp>
    </p:spTree>
    <p:extLst>
      <p:ext uri="{BB962C8B-B14F-4D97-AF65-F5344CB8AC3E}">
        <p14:creationId xmlns:p14="http://schemas.microsoft.com/office/powerpoint/2010/main" val="7252042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1534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a:t>
            </a:r>
          </a:p>
          <a:p>
            <a:pPr>
              <a:lnSpc>
                <a:spcPct val="150000"/>
              </a:lnSpc>
            </a:pPr>
            <a:r>
              <a:rPr lang="en-US" sz="2600" b="1" dirty="0">
                <a:latin typeface="Times New Roman" pitchFamily="18" charset="0"/>
                <a:cs typeface="Times New Roman" pitchFamily="18" charset="0"/>
              </a:rPr>
              <a:t>Introduction 1:1-2</a:t>
            </a:r>
          </a:p>
          <a:p>
            <a:pPr>
              <a:lnSpc>
                <a:spcPct val="150000"/>
              </a:lnSpc>
            </a:pPr>
            <a:r>
              <a:rPr lang="en-US" sz="2600" b="1" dirty="0">
                <a:latin typeface="Times New Roman" pitchFamily="18" charset="0"/>
                <a:cs typeface="Times New Roman" pitchFamily="18" charset="0"/>
              </a:rPr>
              <a:t>Christ and the church 1:3-3:21</a:t>
            </a:r>
          </a:p>
          <a:p>
            <a:pPr>
              <a:lnSpc>
                <a:spcPct val="150000"/>
              </a:lnSpc>
            </a:pPr>
            <a:r>
              <a:rPr lang="en-US" sz="2600" b="1" dirty="0">
                <a:latin typeface="Times New Roman" pitchFamily="18" charset="0"/>
                <a:cs typeface="Times New Roman" pitchFamily="18" charset="0"/>
              </a:rPr>
              <a:t>The New Life in Christ 4:1-6:20</a:t>
            </a:r>
          </a:p>
          <a:p>
            <a:pPr>
              <a:lnSpc>
                <a:spcPct val="150000"/>
              </a:lnSpc>
            </a:pPr>
            <a:r>
              <a:rPr lang="en-US" sz="2600" b="1" dirty="0">
                <a:latin typeface="Times New Roman" pitchFamily="18" charset="0"/>
                <a:cs typeface="Times New Roman" pitchFamily="18" charset="0"/>
              </a:rPr>
              <a:t>Conclusion 6:21-24</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EPHESIANS</a:t>
            </a:r>
          </a:p>
        </p:txBody>
      </p:sp>
    </p:spTree>
    <p:extLst>
      <p:ext uri="{BB962C8B-B14F-4D97-AF65-F5344CB8AC3E}">
        <p14:creationId xmlns:p14="http://schemas.microsoft.com/office/powerpoint/2010/main" val="41404451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912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61.</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All Christians  at Philippi</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thank the Philippians for  the gift they had sent Paul and to strengthen these believers by showing them that true joy comes from Jesus Christ alone</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Eph. 4: 4 </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Timothy, Epaphroditus, </a:t>
            </a:r>
            <a:r>
              <a:rPr lang="en-US" sz="2600" b="1" dirty="0" err="1">
                <a:latin typeface="Times New Roman" pitchFamily="18" charset="0"/>
                <a:cs typeface="Times New Roman" pitchFamily="18" charset="0"/>
              </a:rPr>
              <a:t>Euodias</a:t>
            </a:r>
            <a:r>
              <a:rPr lang="en-US" sz="2600" b="1" dirty="0">
                <a:latin typeface="Times New Roman" pitchFamily="18" charset="0"/>
                <a:cs typeface="Times New Roman" pitchFamily="18" charset="0"/>
              </a:rPr>
              <a:t> and </a:t>
            </a:r>
            <a:r>
              <a:rPr lang="en-US" sz="2600" b="1" dirty="0" err="1">
                <a:latin typeface="Times New Roman" pitchFamily="18" charset="0"/>
                <a:cs typeface="Times New Roman" pitchFamily="18" charset="0"/>
              </a:rPr>
              <a:t>Syntyche</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EPHESIANS</a:t>
            </a:r>
          </a:p>
        </p:txBody>
      </p:sp>
    </p:spTree>
    <p:extLst>
      <p:ext uri="{BB962C8B-B14F-4D97-AF65-F5344CB8AC3E}">
        <p14:creationId xmlns:p14="http://schemas.microsoft.com/office/powerpoint/2010/main" val="35643038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838200"/>
            <a:ext cx="8382000" cy="5943600"/>
          </a:xfrm>
        </p:spPr>
        <p:txBody>
          <a:bodyPr>
            <a:noAutofit/>
          </a:bodyPr>
          <a:lstStyle/>
          <a:p>
            <a:pPr marL="0" indent="0">
              <a:buNone/>
            </a:pPr>
            <a:r>
              <a:rPr lang="en-US" sz="2600" b="1" dirty="0">
                <a:solidFill>
                  <a:srgbClr val="C00000"/>
                </a:solidFill>
                <a:latin typeface="Times New Roman" pitchFamily="18" charset="0"/>
                <a:cs typeface="Times New Roman" pitchFamily="18" charset="0"/>
              </a:rPr>
              <a:t>Major Theme: </a:t>
            </a:r>
          </a:p>
          <a:p>
            <a:pPr>
              <a:lnSpc>
                <a:spcPct val="150000"/>
              </a:lnSpc>
            </a:pPr>
            <a:r>
              <a:rPr lang="en-US" sz="2600" b="1" dirty="0">
                <a:latin typeface="Times New Roman" pitchFamily="18" charset="0"/>
                <a:cs typeface="Times New Roman" pitchFamily="18" charset="0"/>
              </a:rPr>
              <a:t>Humility: Christ showed true humility when he laid aside his rights and privileges as God to become human. As human, he poured out his life to pay the penalty we deserve </a:t>
            </a:r>
          </a:p>
          <a:p>
            <a:pPr>
              <a:lnSpc>
                <a:spcPct val="150000"/>
              </a:lnSpc>
            </a:pPr>
            <a:r>
              <a:rPr lang="en-US" sz="2600" b="1" dirty="0">
                <a:latin typeface="Times New Roman" pitchFamily="18" charset="0"/>
                <a:cs typeface="Times New Roman" pitchFamily="18" charset="0"/>
              </a:rPr>
              <a:t>Self sacrifice: Christ suffered and died so we might have eternal life</a:t>
            </a:r>
          </a:p>
          <a:p>
            <a:pPr>
              <a:lnSpc>
                <a:spcPct val="150000"/>
              </a:lnSpc>
            </a:pPr>
            <a:r>
              <a:rPr lang="en-US" sz="2600" b="1" dirty="0">
                <a:latin typeface="Times New Roman" pitchFamily="18" charset="0"/>
                <a:cs typeface="Times New Roman" pitchFamily="18" charset="0"/>
              </a:rPr>
              <a:t>Unity: In every Church, In every generation, there  are divisive influences, Paul  encouraged with one another and work together</a:t>
            </a:r>
          </a:p>
        </p:txBody>
      </p:sp>
      <p:sp>
        <p:nvSpPr>
          <p:cNvPr id="4" name="Title 1"/>
          <p:cNvSpPr txBox="1">
            <a:spLocks/>
          </p:cNvSpPr>
          <p:nvPr/>
        </p:nvSpPr>
        <p:spPr>
          <a:xfrm>
            <a:off x="381000" y="-7620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EPHESIANS</a:t>
            </a:r>
          </a:p>
        </p:txBody>
      </p:sp>
    </p:spTree>
    <p:extLst>
      <p:ext uri="{BB962C8B-B14F-4D97-AF65-F5344CB8AC3E}">
        <p14:creationId xmlns:p14="http://schemas.microsoft.com/office/powerpoint/2010/main" val="39409446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914400"/>
            <a:ext cx="83820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 </a:t>
            </a:r>
          </a:p>
          <a:p>
            <a:pPr>
              <a:lnSpc>
                <a:spcPct val="150000"/>
              </a:lnSpc>
            </a:pPr>
            <a:r>
              <a:rPr lang="en-US" sz="2600" b="1" dirty="0">
                <a:latin typeface="Times New Roman" pitchFamily="18" charset="0"/>
                <a:cs typeface="Times New Roman" pitchFamily="18" charset="0"/>
              </a:rPr>
              <a:t>Christian living: we can become mature by being so identified with Christ that his attitude of humility and self sacrifice becomes ours</a:t>
            </a:r>
          </a:p>
          <a:p>
            <a:pPr>
              <a:lnSpc>
                <a:spcPct val="150000"/>
              </a:lnSpc>
            </a:pPr>
            <a:r>
              <a:rPr lang="en-US" sz="2600" b="1" dirty="0">
                <a:latin typeface="Times New Roman" pitchFamily="18" charset="0"/>
                <a:cs typeface="Times New Roman" pitchFamily="18" charset="0"/>
              </a:rPr>
              <a:t>Joy: Believers can have profound contentment severity and peace no matter what happens. This Joy comes from knowing Christ personally.</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EPHESIANS</a:t>
            </a:r>
          </a:p>
        </p:txBody>
      </p:sp>
    </p:spTree>
    <p:extLst>
      <p:ext uri="{BB962C8B-B14F-4D97-AF65-F5344CB8AC3E}">
        <p14:creationId xmlns:p14="http://schemas.microsoft.com/office/powerpoint/2010/main" val="1365517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229600" cy="5638800"/>
          </a:xfrm>
        </p:spPr>
        <p:txBody>
          <a:bodyPr>
            <a:noAutofit/>
          </a:bodyPr>
          <a:lstStyle/>
          <a:p>
            <a:pPr marL="0" indent="0">
              <a:lnSpc>
                <a:spcPct val="150000"/>
              </a:lnSpc>
              <a:buNone/>
            </a:pPr>
            <a:r>
              <a:rPr lang="en-US" sz="2600" b="1" dirty="0">
                <a:solidFill>
                  <a:srgbClr val="C00000"/>
                </a:solidFill>
                <a:latin typeface="Times New Roman"/>
              </a:rPr>
              <a:t>How to do a Bible Survey</a:t>
            </a:r>
            <a:endParaRPr lang="en-US" sz="2600" b="1" dirty="0">
              <a:latin typeface="Times New Roman"/>
            </a:endParaRPr>
          </a:p>
          <a:p>
            <a:pPr marL="0" indent="0">
              <a:lnSpc>
                <a:spcPct val="150000"/>
              </a:lnSpc>
              <a:buNone/>
            </a:pPr>
            <a:r>
              <a:rPr lang="en-US" sz="2600" b="1" dirty="0">
                <a:latin typeface="Times New Roman"/>
              </a:rPr>
              <a:t>The steps to complete a Bible Survey are straight forward, but the process requires both work and research. With at least one of the tools above, you are ready to begin your study. The process contains the following list but not limited to these alone depending on the goal you want to achieve:</a:t>
            </a:r>
          </a:p>
          <a:p>
            <a:pPr>
              <a:lnSpc>
                <a:spcPct val="150000"/>
              </a:lnSpc>
            </a:pPr>
            <a:r>
              <a:rPr lang="en-US" sz="2600" b="1" dirty="0">
                <a:latin typeface="Times New Roman"/>
              </a:rPr>
              <a:t>Get the background information</a:t>
            </a:r>
          </a:p>
          <a:p>
            <a:pPr>
              <a:lnSpc>
                <a:spcPct val="150000"/>
              </a:lnSpc>
            </a:pPr>
            <a:r>
              <a:rPr lang="en-US" sz="2600" b="1" dirty="0">
                <a:latin typeface="Times New Roman"/>
              </a:rPr>
              <a:t>Identify the Book’s theme and subject</a:t>
            </a:r>
          </a:p>
        </p:txBody>
      </p:sp>
      <p:sp>
        <p:nvSpPr>
          <p:cNvPr id="7" name="Title 1"/>
          <p:cNvSpPr>
            <a:spLocks noGrp="1"/>
          </p:cNvSpPr>
          <p:nvPr>
            <p:ph type="title"/>
          </p:nvPr>
        </p:nvSpPr>
        <p:spPr>
          <a:xfrm>
            <a:off x="381000" y="304800"/>
            <a:ext cx="8229600" cy="609600"/>
          </a:xfrm>
        </p:spPr>
        <p:txBody>
          <a:bodyPr>
            <a:noAutofit/>
          </a:bodyPr>
          <a:lstStyle/>
          <a:p>
            <a:pPr marR="0" rtl="0"/>
            <a:r>
              <a:rPr lang="en-US" sz="3200" b="1" baseline="0" dirty="0">
                <a:solidFill>
                  <a:srgbClr val="C00000"/>
                </a:solidFill>
                <a:effectLst>
                  <a:outerShdw blurRad="38100" dist="38100" dir="2700000" algn="tl">
                    <a:srgbClr val="000000">
                      <a:alpha val="43137"/>
                    </a:srgbClr>
                  </a:outerShdw>
                </a:effectLst>
                <a:latin typeface="Times New Roman"/>
              </a:rPr>
              <a:t>INTRODUCTION</a:t>
            </a:r>
          </a:p>
        </p:txBody>
      </p:sp>
    </p:spTree>
    <p:extLst>
      <p:ext uri="{BB962C8B-B14F-4D97-AF65-F5344CB8AC3E}">
        <p14:creationId xmlns:p14="http://schemas.microsoft.com/office/powerpoint/2010/main" val="22079028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914400"/>
            <a:ext cx="83820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 </a:t>
            </a:r>
          </a:p>
          <a:p>
            <a:pPr>
              <a:lnSpc>
                <a:spcPct val="150000"/>
              </a:lnSpc>
            </a:pPr>
            <a:r>
              <a:rPr lang="en-US" sz="2600" b="1" dirty="0">
                <a:latin typeface="Times New Roman" pitchFamily="18" charset="0"/>
                <a:cs typeface="Times New Roman" pitchFamily="18" charset="0"/>
              </a:rPr>
              <a:t>Introduction: 1: 1-11</a:t>
            </a:r>
          </a:p>
          <a:p>
            <a:pPr>
              <a:lnSpc>
                <a:spcPct val="150000"/>
              </a:lnSpc>
            </a:pPr>
            <a:r>
              <a:rPr lang="en-US" sz="2600" b="1" dirty="0">
                <a:latin typeface="Times New Roman" pitchFamily="18" charset="0"/>
                <a:cs typeface="Times New Roman" pitchFamily="18" charset="0"/>
              </a:rPr>
              <a:t>Paul Personal circumstances 1:12-26</a:t>
            </a:r>
          </a:p>
          <a:p>
            <a:pPr>
              <a:lnSpc>
                <a:spcPct val="150000"/>
              </a:lnSpc>
            </a:pPr>
            <a:r>
              <a:rPr lang="en-US" sz="2600" b="1" dirty="0">
                <a:latin typeface="Times New Roman" pitchFamily="18" charset="0"/>
                <a:cs typeface="Times New Roman" pitchFamily="18" charset="0"/>
              </a:rPr>
              <a:t>The life in Christ 1:27-2:18</a:t>
            </a:r>
          </a:p>
          <a:p>
            <a:pPr>
              <a:lnSpc>
                <a:spcPct val="150000"/>
              </a:lnSpc>
            </a:pPr>
            <a:r>
              <a:rPr lang="en-US" sz="2600" b="1" dirty="0">
                <a:latin typeface="Times New Roman" pitchFamily="18" charset="0"/>
                <a:cs typeface="Times New Roman" pitchFamily="18" charset="0"/>
              </a:rPr>
              <a:t>Plans for Timothy and Epaphroditus 2: 19-30</a:t>
            </a:r>
          </a:p>
          <a:p>
            <a:pPr>
              <a:lnSpc>
                <a:spcPct val="150000"/>
              </a:lnSpc>
            </a:pPr>
            <a:r>
              <a:rPr lang="en-US" sz="2600" b="1" dirty="0">
                <a:latin typeface="Times New Roman" pitchFamily="18" charset="0"/>
                <a:cs typeface="Times New Roman" pitchFamily="18" charset="0"/>
              </a:rPr>
              <a:t>Warnings </a:t>
            </a:r>
            <a:r>
              <a:rPr lang="en-US" sz="2600" b="1" dirty="0" err="1">
                <a:latin typeface="Times New Roman" pitchFamily="18" charset="0"/>
                <a:cs typeface="Times New Roman" pitchFamily="18" charset="0"/>
              </a:rPr>
              <a:t>againssssst</a:t>
            </a:r>
            <a:r>
              <a:rPr lang="en-US" sz="2600" b="1" dirty="0">
                <a:latin typeface="Times New Roman" pitchFamily="18" charset="0"/>
                <a:cs typeface="Times New Roman" pitchFamily="18" charset="0"/>
              </a:rPr>
              <a:t> enemies and Dangers 3:1-4:9</a:t>
            </a:r>
          </a:p>
          <a:p>
            <a:pPr>
              <a:lnSpc>
                <a:spcPct val="150000"/>
              </a:lnSpc>
            </a:pPr>
            <a:r>
              <a:rPr lang="en-US" sz="2600" b="1" dirty="0">
                <a:latin typeface="Times New Roman" pitchFamily="18" charset="0"/>
                <a:cs typeface="Times New Roman" pitchFamily="18" charset="0"/>
              </a:rPr>
              <a:t>Paul and his </a:t>
            </a:r>
            <a:r>
              <a:rPr lang="en-US" sz="2600" b="1" dirty="0" err="1">
                <a:latin typeface="Times New Roman" pitchFamily="18" charset="0"/>
                <a:cs typeface="Times New Roman" pitchFamily="18" charset="0"/>
              </a:rPr>
              <a:t>philipian</a:t>
            </a:r>
            <a:r>
              <a:rPr lang="en-US" sz="2600" b="1" dirty="0">
                <a:latin typeface="Times New Roman" pitchFamily="18" charset="0"/>
                <a:cs typeface="Times New Roman" pitchFamily="18" charset="0"/>
              </a:rPr>
              <a:t> friends 4:10-20</a:t>
            </a:r>
          </a:p>
          <a:p>
            <a:pPr>
              <a:lnSpc>
                <a:spcPct val="150000"/>
              </a:lnSpc>
            </a:pPr>
            <a:r>
              <a:rPr lang="en-US" sz="2600" b="1" dirty="0">
                <a:latin typeface="Times New Roman" pitchFamily="18" charset="0"/>
                <a:cs typeface="Times New Roman" pitchFamily="18" charset="0"/>
              </a:rPr>
              <a:t>Conclusion 4:21-23</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EPHESIANS</a:t>
            </a:r>
          </a:p>
        </p:txBody>
      </p:sp>
    </p:spTree>
    <p:extLst>
      <p:ext uri="{BB962C8B-B14F-4D97-AF65-F5344CB8AC3E}">
        <p14:creationId xmlns:p14="http://schemas.microsoft.com/office/powerpoint/2010/main" val="2973395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912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60.</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The Church at </a:t>
            </a:r>
            <a:r>
              <a:rPr lang="en-US" sz="2600" b="1" dirty="0" err="1">
                <a:latin typeface="Times New Roman" pitchFamily="18" charset="0"/>
                <a:cs typeface="Times New Roman" pitchFamily="18" charset="0"/>
              </a:rPr>
              <a:t>Colosse</a:t>
            </a:r>
            <a:r>
              <a:rPr lang="en-US" sz="2600" b="1" dirty="0">
                <a:latin typeface="Times New Roman" pitchFamily="18" charset="0"/>
                <a:cs typeface="Times New Roman" pitchFamily="18" charset="0"/>
              </a:rPr>
              <a:t>, a city in Asia minor.</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combat errors in the church and to show that believers have everything they need in Christ.</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2:9 – 10 </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 Timothy, Tychicus, Onesimus, Aristarchus, Mark, Epaphras</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COLOSSIANS</a:t>
            </a:r>
          </a:p>
        </p:txBody>
      </p:sp>
    </p:spTree>
    <p:extLst>
      <p:ext uri="{BB962C8B-B14F-4D97-AF65-F5344CB8AC3E}">
        <p14:creationId xmlns:p14="http://schemas.microsoft.com/office/powerpoint/2010/main" val="4855760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Themes:</a:t>
            </a:r>
          </a:p>
          <a:p>
            <a:pPr>
              <a:lnSpc>
                <a:spcPct val="150000"/>
              </a:lnSpc>
            </a:pPr>
            <a:r>
              <a:rPr lang="en-US" sz="2600" b="1" dirty="0">
                <a:latin typeface="Times New Roman" pitchFamily="18" charset="0"/>
                <a:cs typeface="Times New Roman" pitchFamily="18" charset="0"/>
              </a:rPr>
              <a:t>Christ in God: Jesus Christ is God in the flesh, Lord of all creation and Lord of the new creation. HE is the expressed reflection of the invisible God</a:t>
            </a:r>
          </a:p>
          <a:p>
            <a:pPr>
              <a:lnSpc>
                <a:spcPct val="150000"/>
              </a:lnSpc>
            </a:pPr>
            <a:r>
              <a:rPr lang="en-US" sz="2600" b="1" dirty="0">
                <a:latin typeface="Times New Roman" pitchFamily="18" charset="0"/>
                <a:cs typeface="Times New Roman" pitchFamily="18" charset="0"/>
              </a:rPr>
              <a:t>Christ is head of the Church: Because Christ is God, he is the head of the Church.</a:t>
            </a:r>
          </a:p>
          <a:p>
            <a:pPr>
              <a:lnSpc>
                <a:spcPct val="150000"/>
              </a:lnSpc>
            </a:pPr>
            <a:r>
              <a:rPr lang="en-US" sz="2600" b="1" dirty="0">
                <a:latin typeface="Times New Roman" pitchFamily="18" charset="0"/>
                <a:cs typeface="Times New Roman" pitchFamily="18" charset="0"/>
              </a:rPr>
              <a:t>Union with Christ: Because our sin has been forgiven and we have been reconciled to God, we have a union with that can never be broken.</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COLOSSIANS</a:t>
            </a:r>
          </a:p>
        </p:txBody>
      </p:sp>
    </p:spTree>
    <p:extLst>
      <p:ext uri="{BB962C8B-B14F-4D97-AF65-F5344CB8AC3E}">
        <p14:creationId xmlns:p14="http://schemas.microsoft.com/office/powerpoint/2010/main" val="10087263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Themes:</a:t>
            </a:r>
          </a:p>
          <a:p>
            <a:pPr>
              <a:lnSpc>
                <a:spcPct val="150000"/>
              </a:lnSpc>
            </a:pPr>
            <a:r>
              <a:rPr lang="en-US" sz="2600" b="1" dirty="0">
                <a:latin typeface="Times New Roman" pitchFamily="18" charset="0"/>
                <a:cs typeface="Times New Roman" pitchFamily="18" charset="0"/>
              </a:rPr>
              <a:t>Heresy: False Teacher wave promoting a heresy that stressed self-made rules(legalism)</a:t>
            </a:r>
          </a:p>
          <a:p>
            <a:pPr marL="0" indent="0">
              <a:lnSpc>
                <a:spcPct val="150000"/>
              </a:lnSpc>
              <a:buNone/>
            </a:pPr>
            <a:r>
              <a:rPr lang="en-US" sz="2600" b="1" dirty="0">
                <a:solidFill>
                  <a:srgbClr val="C00000"/>
                </a:solidFill>
                <a:latin typeface="Times New Roman" pitchFamily="18" charset="0"/>
                <a:cs typeface="Times New Roman" pitchFamily="18" charset="0"/>
              </a:rPr>
              <a:t>Outline:</a:t>
            </a:r>
          </a:p>
          <a:p>
            <a:pPr>
              <a:lnSpc>
                <a:spcPct val="150000"/>
              </a:lnSpc>
            </a:pPr>
            <a:r>
              <a:rPr lang="en-US" sz="2600" b="1" dirty="0">
                <a:latin typeface="Times New Roman" pitchFamily="18" charset="0"/>
                <a:cs typeface="Times New Roman" pitchFamily="18" charset="0"/>
              </a:rPr>
              <a:t>Introduction 1: 1-8</a:t>
            </a:r>
          </a:p>
          <a:p>
            <a:pPr>
              <a:lnSpc>
                <a:spcPct val="150000"/>
              </a:lnSpc>
            </a:pPr>
            <a:r>
              <a:rPr lang="en-US" sz="2600" b="1" dirty="0">
                <a:latin typeface="Times New Roman" pitchFamily="18" charset="0"/>
                <a:cs typeface="Times New Roman" pitchFamily="18" charset="0"/>
              </a:rPr>
              <a:t>The nature and work of Christ 1:9-2:19</a:t>
            </a:r>
          </a:p>
          <a:p>
            <a:pPr>
              <a:lnSpc>
                <a:spcPct val="150000"/>
              </a:lnSpc>
            </a:pPr>
            <a:r>
              <a:rPr lang="en-US" sz="2600" b="1" dirty="0">
                <a:latin typeface="Times New Roman" pitchFamily="18" charset="0"/>
                <a:cs typeface="Times New Roman" pitchFamily="18" charset="0"/>
              </a:rPr>
              <a:t>The new life in Christ 2: 20- 4:6</a:t>
            </a:r>
          </a:p>
          <a:p>
            <a:pPr>
              <a:lnSpc>
                <a:spcPct val="150000"/>
              </a:lnSpc>
            </a:pPr>
            <a:r>
              <a:rPr lang="en-US" sz="2600" b="1" dirty="0">
                <a:latin typeface="Times New Roman" pitchFamily="18" charset="0"/>
                <a:cs typeface="Times New Roman" pitchFamily="18" charset="0"/>
              </a:rPr>
              <a:t>Conclusion 4:7-18</a:t>
            </a:r>
          </a:p>
          <a:p>
            <a:pPr marL="0" indent="0">
              <a:lnSpc>
                <a:spcPct val="150000"/>
              </a:lnSpc>
              <a:buNone/>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COLOSSIANS</a:t>
            </a:r>
          </a:p>
        </p:txBody>
      </p:sp>
    </p:spTree>
    <p:extLst>
      <p:ext uri="{BB962C8B-B14F-4D97-AF65-F5344CB8AC3E}">
        <p14:creationId xmlns:p14="http://schemas.microsoft.com/office/powerpoint/2010/main" val="42846878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912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51.</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The Church at Thessalonica</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a:t>
            </a:r>
            <a:r>
              <a:rPr lang="en-US" sz="2600" b="1" dirty="0" err="1">
                <a:latin typeface="Times New Roman" pitchFamily="18" charset="0"/>
                <a:cs typeface="Times New Roman" pitchFamily="18" charset="0"/>
              </a:rPr>
              <a:t>strenghten</a:t>
            </a:r>
            <a:r>
              <a:rPr lang="en-US" sz="2600" b="1" dirty="0">
                <a:latin typeface="Times New Roman" pitchFamily="18" charset="0"/>
                <a:cs typeface="Times New Roman" pitchFamily="18" charset="0"/>
              </a:rPr>
              <a:t> the Thessalonian Christians in their faith and give them the assurance of Christ’s  return</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4: 14 </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Timothy, Silas</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THESSALONIANS</a:t>
            </a:r>
          </a:p>
        </p:txBody>
      </p:sp>
    </p:spTree>
    <p:extLst>
      <p:ext uri="{BB962C8B-B14F-4D97-AF65-F5344CB8AC3E}">
        <p14:creationId xmlns:p14="http://schemas.microsoft.com/office/powerpoint/2010/main" val="28035695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Persecution: Just as Paul and the believers in Thessalonica, we can expect trials and troubles as well. But we need to stand firm in Faith in the midst of trials.</a:t>
            </a:r>
          </a:p>
          <a:p>
            <a:pPr>
              <a:lnSpc>
                <a:spcPct val="150000"/>
              </a:lnSpc>
            </a:pPr>
            <a:r>
              <a:rPr lang="en-US" sz="2600" b="1" dirty="0">
                <a:latin typeface="Times New Roman" pitchFamily="18" charset="0"/>
                <a:cs typeface="Times New Roman" pitchFamily="18" charset="0"/>
              </a:rPr>
              <a:t>Paul’s ministry: Paul expressed his concern for this church even while he was being slandered. This is a model worth emulating in ministry</a:t>
            </a:r>
          </a:p>
          <a:p>
            <a:pPr>
              <a:lnSpc>
                <a:spcPct val="150000"/>
              </a:lnSpc>
            </a:pPr>
            <a:r>
              <a:rPr lang="en-US" sz="2600" b="1" dirty="0">
                <a:latin typeface="Times New Roman" pitchFamily="18" charset="0"/>
                <a:cs typeface="Times New Roman" pitchFamily="18" charset="0"/>
              </a:rPr>
              <a:t>Hope: one day, all believers both those who are alive and those have died will be united with Christ</a:t>
            </a: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THESSALONIANS</a:t>
            </a:r>
          </a:p>
        </p:txBody>
      </p:sp>
    </p:spTree>
    <p:extLst>
      <p:ext uri="{BB962C8B-B14F-4D97-AF65-F5344CB8AC3E}">
        <p14:creationId xmlns:p14="http://schemas.microsoft.com/office/powerpoint/2010/main" val="213283333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Being Prepared: No one knows the time of Christ’s return. Therefore we must be watchful and ready for his return</a:t>
            </a:r>
          </a:p>
          <a:p>
            <a:pPr marL="0" indent="0">
              <a:lnSpc>
                <a:spcPct val="150000"/>
              </a:lnSpc>
              <a:buNone/>
            </a:pPr>
            <a:r>
              <a:rPr lang="en-US" sz="2600" b="1" dirty="0">
                <a:latin typeface="Times New Roman" pitchFamily="18" charset="0"/>
                <a:cs typeface="Times New Roman" pitchFamily="18" charset="0"/>
              </a:rPr>
              <a:t>Outline:</a:t>
            </a:r>
          </a:p>
          <a:p>
            <a:pPr>
              <a:lnSpc>
                <a:spcPct val="150000"/>
              </a:lnSpc>
            </a:pPr>
            <a:r>
              <a:rPr lang="en-US" sz="2600" b="1" dirty="0">
                <a:latin typeface="Times New Roman" pitchFamily="18" charset="0"/>
                <a:cs typeface="Times New Roman" pitchFamily="18" charset="0"/>
              </a:rPr>
              <a:t>Introduction 1:1</a:t>
            </a:r>
          </a:p>
          <a:p>
            <a:pPr>
              <a:lnSpc>
                <a:spcPct val="150000"/>
              </a:lnSpc>
            </a:pPr>
            <a:r>
              <a:rPr lang="en-US" sz="2600" b="1" dirty="0">
                <a:latin typeface="Times New Roman" pitchFamily="18" charset="0"/>
                <a:cs typeface="Times New Roman" pitchFamily="18" charset="0"/>
              </a:rPr>
              <a:t>Gratitude and Praise 1:2-3: 13</a:t>
            </a:r>
          </a:p>
          <a:p>
            <a:pPr>
              <a:lnSpc>
                <a:spcPct val="150000"/>
              </a:lnSpc>
            </a:pPr>
            <a:r>
              <a:rPr lang="en-US" sz="2600" b="1" dirty="0">
                <a:latin typeface="Times New Roman" pitchFamily="18" charset="0"/>
                <a:cs typeface="Times New Roman" pitchFamily="18" charset="0"/>
              </a:rPr>
              <a:t>Exhortation to Christian conduct 4:1-12</a:t>
            </a:r>
          </a:p>
          <a:p>
            <a:pPr marL="0" indent="0">
              <a:lnSpc>
                <a:spcPct val="150000"/>
              </a:lnSpc>
              <a:buNone/>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THESSALONIANS</a:t>
            </a:r>
          </a:p>
        </p:txBody>
      </p:sp>
    </p:spTree>
    <p:extLst>
      <p:ext uri="{BB962C8B-B14F-4D97-AF65-F5344CB8AC3E}">
        <p14:creationId xmlns:p14="http://schemas.microsoft.com/office/powerpoint/2010/main" val="4407457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endParaRPr lang="en-US" sz="2600" b="1" dirty="0">
              <a:latin typeface="Times New Roman" pitchFamily="18" charset="0"/>
              <a:cs typeface="Times New Roman" pitchFamily="18" charset="0"/>
            </a:endParaRPr>
          </a:p>
          <a:p>
            <a:pPr marL="0" indent="0">
              <a:lnSpc>
                <a:spcPct val="150000"/>
              </a:lnSpc>
              <a:buNone/>
            </a:pPr>
            <a:r>
              <a:rPr lang="en-US" sz="2600" b="1" dirty="0">
                <a:latin typeface="Times New Roman" pitchFamily="18" charset="0"/>
                <a:cs typeface="Times New Roman" pitchFamily="18" charset="0"/>
              </a:rPr>
              <a:t>Outline:</a:t>
            </a:r>
          </a:p>
          <a:p>
            <a:pPr>
              <a:lnSpc>
                <a:spcPct val="150000"/>
              </a:lnSpc>
            </a:pPr>
            <a:r>
              <a:rPr lang="en-US" sz="2600" b="1" dirty="0">
                <a:latin typeface="Times New Roman" pitchFamily="18" charset="0"/>
                <a:cs typeface="Times New Roman" pitchFamily="18" charset="0"/>
              </a:rPr>
              <a:t>Instructions about the coming of Christ 4:13-5:11</a:t>
            </a:r>
          </a:p>
          <a:p>
            <a:pPr>
              <a:lnSpc>
                <a:spcPct val="150000"/>
              </a:lnSpc>
            </a:pPr>
            <a:r>
              <a:rPr lang="en-US" sz="2600" b="1" dirty="0">
                <a:latin typeface="Times New Roman" pitchFamily="18" charset="0"/>
                <a:cs typeface="Times New Roman" pitchFamily="18" charset="0"/>
              </a:rPr>
              <a:t>Final exhortation 5:12-22</a:t>
            </a:r>
          </a:p>
          <a:p>
            <a:pPr>
              <a:lnSpc>
                <a:spcPct val="150000"/>
              </a:lnSpc>
            </a:pPr>
            <a:r>
              <a:rPr lang="en-US" sz="2600" b="1" dirty="0">
                <a:latin typeface="Times New Roman" pitchFamily="18" charset="0"/>
                <a:cs typeface="Times New Roman" pitchFamily="18" charset="0"/>
              </a:rPr>
              <a:t>Conclusion 5:23-28</a:t>
            </a:r>
          </a:p>
          <a:p>
            <a:pPr marL="0" indent="0">
              <a:lnSpc>
                <a:spcPct val="150000"/>
              </a:lnSpc>
              <a:buNone/>
            </a:pPr>
            <a:endParaRPr lang="en-US" sz="2600" b="1" dirty="0">
              <a:latin typeface="Times New Roman" pitchFamily="18" charset="0"/>
              <a:cs typeface="Times New Roman" pitchFamily="18" charset="0"/>
            </a:endParaRPr>
          </a:p>
          <a:p>
            <a:pPr marL="0" indent="0">
              <a:lnSpc>
                <a:spcPct val="150000"/>
              </a:lnSpc>
              <a:buNone/>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400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THESSALONIANS</a:t>
            </a:r>
          </a:p>
        </p:txBody>
      </p:sp>
    </p:spTree>
    <p:extLst>
      <p:ext uri="{BB962C8B-B14F-4D97-AF65-F5344CB8AC3E}">
        <p14:creationId xmlns:p14="http://schemas.microsoft.com/office/powerpoint/2010/main" val="2567087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912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51.</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The Church at Thessalonica</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clear up the confusion about the second coming of Christ</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3: 5 </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Silas</a:t>
            </a:r>
            <a:r>
              <a:rPr lang="en-US" sz="2600" b="1">
                <a:latin typeface="Times New Roman" pitchFamily="18" charset="0"/>
                <a:cs typeface="Times New Roman" pitchFamily="18" charset="0"/>
              </a:rPr>
              <a:t>, Timothy</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PAUL TO THE THESSALONIANS</a:t>
            </a:r>
          </a:p>
        </p:txBody>
      </p:sp>
    </p:spTree>
    <p:extLst>
      <p:ext uri="{BB962C8B-B14F-4D97-AF65-F5344CB8AC3E}">
        <p14:creationId xmlns:p14="http://schemas.microsoft.com/office/powerpoint/2010/main" val="30993392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Persecution: Paul  encouraged the Church to Persevere in spite of troubles and trials</a:t>
            </a:r>
          </a:p>
          <a:p>
            <a:pPr>
              <a:lnSpc>
                <a:spcPct val="150000"/>
              </a:lnSpc>
            </a:pPr>
            <a:r>
              <a:rPr lang="en-US" sz="2600" b="1" dirty="0">
                <a:latin typeface="Times New Roman" pitchFamily="18" charset="0"/>
                <a:cs typeface="Times New Roman" pitchFamily="18" charset="0"/>
              </a:rPr>
              <a:t>Christ return: Since Paul had said that the Lord could come at anytime, some of the believers could come at anytime, some of the believers had stopped working in order to wait for Christ</a:t>
            </a:r>
          </a:p>
          <a:p>
            <a:pPr>
              <a:lnSpc>
                <a:spcPct val="150000"/>
              </a:lnSpc>
            </a:pPr>
            <a:r>
              <a:rPr lang="en-US" sz="2600" b="1" dirty="0">
                <a:latin typeface="Times New Roman" pitchFamily="18" charset="0"/>
                <a:cs typeface="Times New Roman" pitchFamily="18" charset="0"/>
              </a:rPr>
              <a:t>Great Rebellion: Before Christ return, there will be a great rebellion against God</a:t>
            </a:r>
          </a:p>
          <a:p>
            <a:pPr marL="0" indent="0">
              <a:lnSpc>
                <a:spcPct val="150000"/>
              </a:lnSpc>
              <a:buNone/>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PAUL TO THE THESSALONIANS</a:t>
            </a:r>
          </a:p>
        </p:txBody>
      </p:sp>
    </p:spTree>
    <p:extLst>
      <p:ext uri="{BB962C8B-B14F-4D97-AF65-F5344CB8AC3E}">
        <p14:creationId xmlns:p14="http://schemas.microsoft.com/office/powerpoint/2010/main" val="29103103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30696" y="914400"/>
            <a:ext cx="8229600" cy="5638800"/>
          </a:xfrm>
        </p:spPr>
        <p:txBody>
          <a:bodyPr>
            <a:noAutofit/>
          </a:bodyPr>
          <a:lstStyle/>
          <a:p>
            <a:pPr marL="0" indent="0">
              <a:lnSpc>
                <a:spcPct val="150000"/>
              </a:lnSpc>
              <a:buNone/>
            </a:pPr>
            <a:r>
              <a:rPr lang="en-US" sz="2600" b="1" dirty="0">
                <a:solidFill>
                  <a:srgbClr val="C00000"/>
                </a:solidFill>
                <a:latin typeface="Times New Roman"/>
              </a:rPr>
              <a:t>How to do a Bible Survey</a:t>
            </a:r>
            <a:endParaRPr lang="en-US" sz="2600" b="1" dirty="0">
              <a:latin typeface="Times New Roman"/>
            </a:endParaRPr>
          </a:p>
          <a:p>
            <a:pPr>
              <a:lnSpc>
                <a:spcPct val="150000"/>
              </a:lnSpc>
            </a:pPr>
            <a:r>
              <a:rPr lang="en-US" sz="2600" b="1" dirty="0">
                <a:latin typeface="Times New Roman"/>
              </a:rPr>
              <a:t>Find the Book’s divisions</a:t>
            </a:r>
          </a:p>
          <a:p>
            <a:pPr>
              <a:lnSpc>
                <a:spcPct val="150000"/>
              </a:lnSpc>
            </a:pPr>
            <a:r>
              <a:rPr lang="en-US" sz="2600" b="1" dirty="0">
                <a:latin typeface="Times New Roman"/>
              </a:rPr>
              <a:t>Title each chapter</a:t>
            </a:r>
          </a:p>
          <a:p>
            <a:pPr>
              <a:lnSpc>
                <a:spcPct val="150000"/>
              </a:lnSpc>
            </a:pPr>
            <a:r>
              <a:rPr lang="en-US" sz="2600" b="1" dirty="0">
                <a:latin typeface="Times New Roman"/>
              </a:rPr>
              <a:t>Outline the Book</a:t>
            </a:r>
          </a:p>
          <a:p>
            <a:pPr>
              <a:lnSpc>
                <a:spcPct val="150000"/>
              </a:lnSpc>
            </a:pPr>
            <a:r>
              <a:rPr lang="en-US" sz="2600" b="1" dirty="0">
                <a:latin typeface="Times New Roman"/>
              </a:rPr>
              <a:t>Summarize the Book</a:t>
            </a:r>
          </a:p>
        </p:txBody>
      </p:sp>
      <p:sp>
        <p:nvSpPr>
          <p:cNvPr id="7" name="Title 1"/>
          <p:cNvSpPr>
            <a:spLocks noGrp="1"/>
          </p:cNvSpPr>
          <p:nvPr>
            <p:ph type="title"/>
          </p:nvPr>
        </p:nvSpPr>
        <p:spPr>
          <a:xfrm>
            <a:off x="381000" y="304800"/>
            <a:ext cx="8229600" cy="609600"/>
          </a:xfrm>
        </p:spPr>
        <p:txBody>
          <a:bodyPr>
            <a:noAutofit/>
          </a:bodyPr>
          <a:lstStyle/>
          <a:p>
            <a:pPr marR="0" rtl="0"/>
            <a:r>
              <a:rPr lang="en-US" sz="3200" b="1" baseline="0" dirty="0">
                <a:solidFill>
                  <a:srgbClr val="C00000"/>
                </a:solidFill>
                <a:effectLst>
                  <a:outerShdw blurRad="38100" dist="38100" dir="2700000" algn="tl">
                    <a:srgbClr val="000000">
                      <a:alpha val="43137"/>
                    </a:srgbClr>
                  </a:outerShdw>
                </a:effectLst>
                <a:latin typeface="Times New Roman"/>
              </a:rPr>
              <a:t>INTRODUCTION</a:t>
            </a:r>
          </a:p>
        </p:txBody>
      </p:sp>
    </p:spTree>
    <p:extLst>
      <p:ext uri="{BB962C8B-B14F-4D97-AF65-F5344CB8AC3E}">
        <p14:creationId xmlns:p14="http://schemas.microsoft.com/office/powerpoint/2010/main" val="63758648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1066800"/>
            <a:ext cx="8458200" cy="5791200"/>
          </a:xfrm>
        </p:spPr>
        <p:txBody>
          <a:bodyPr>
            <a:noAutofit/>
          </a:bodyPr>
          <a:lstStyle/>
          <a:p>
            <a:pPr marL="0" indent="0">
              <a:buNone/>
            </a:pPr>
            <a:r>
              <a:rPr lang="en-US" sz="2600" b="1" dirty="0">
                <a:solidFill>
                  <a:srgbClr val="C00000"/>
                </a:solidFill>
                <a:latin typeface="Times New Roman" pitchFamily="18" charset="0"/>
                <a:cs typeface="Times New Roman" pitchFamily="18" charset="0"/>
              </a:rPr>
              <a:t>Major Theme: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Persistence: Paul called on the believers to be courageous and live by a true Christian code of conduct</a:t>
            </a:r>
          </a:p>
          <a:p>
            <a:pPr marL="0" indent="0">
              <a:buNone/>
            </a:pPr>
            <a:r>
              <a:rPr lang="en-US" sz="2600" b="1" dirty="0">
                <a:solidFill>
                  <a:srgbClr val="C00000"/>
                </a:solidFill>
                <a:latin typeface="Times New Roman" pitchFamily="18" charset="0"/>
                <a:cs typeface="Times New Roman" pitchFamily="18" charset="0"/>
              </a:rPr>
              <a:t>Outline:</a:t>
            </a:r>
          </a:p>
          <a:p>
            <a:pPr>
              <a:lnSpc>
                <a:spcPct val="150000"/>
              </a:lnSpc>
            </a:pPr>
            <a:r>
              <a:rPr lang="en-US" sz="2600" b="1" dirty="0">
                <a:latin typeface="Times New Roman" pitchFamily="18" charset="0"/>
                <a:cs typeface="Times New Roman" pitchFamily="18" charset="0"/>
              </a:rPr>
              <a:t>Introduction 1:1-2</a:t>
            </a:r>
          </a:p>
          <a:p>
            <a:pPr>
              <a:lnSpc>
                <a:spcPct val="150000"/>
              </a:lnSpc>
            </a:pPr>
            <a:r>
              <a:rPr lang="en-US" sz="2600" b="1" dirty="0">
                <a:latin typeface="Times New Roman" pitchFamily="18" charset="0"/>
                <a:cs typeface="Times New Roman" pitchFamily="18" charset="0"/>
              </a:rPr>
              <a:t>Praise and commendation 1:3-12</a:t>
            </a:r>
          </a:p>
          <a:p>
            <a:pPr>
              <a:lnSpc>
                <a:spcPct val="150000"/>
              </a:lnSpc>
            </a:pPr>
            <a:r>
              <a:rPr lang="en-US" sz="2600" b="1" dirty="0">
                <a:latin typeface="Times New Roman" pitchFamily="18" charset="0"/>
                <a:cs typeface="Times New Roman" pitchFamily="18" charset="0"/>
              </a:rPr>
              <a:t>Instructions about the coming of Christ 2:1-17</a:t>
            </a:r>
          </a:p>
          <a:p>
            <a:pPr>
              <a:lnSpc>
                <a:spcPct val="150000"/>
              </a:lnSpc>
            </a:pPr>
            <a:r>
              <a:rPr lang="en-US" sz="2600" b="1" dirty="0">
                <a:latin typeface="Times New Roman" pitchFamily="18" charset="0"/>
                <a:cs typeface="Times New Roman" pitchFamily="18" charset="0"/>
              </a:rPr>
              <a:t>Exhortation to Christian Conduct 3:1-15</a:t>
            </a:r>
          </a:p>
          <a:p>
            <a:pPr>
              <a:lnSpc>
                <a:spcPct val="150000"/>
              </a:lnSpc>
            </a:pPr>
            <a:r>
              <a:rPr lang="en-US" sz="2600" b="1" dirty="0">
                <a:latin typeface="Times New Roman" pitchFamily="18" charset="0"/>
                <a:cs typeface="Times New Roman" pitchFamily="18" charset="0"/>
              </a:rPr>
              <a:t>Conclusion 3: 16-18</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PAUL TO THE THESSALONIANS</a:t>
            </a:r>
          </a:p>
        </p:txBody>
      </p:sp>
    </p:spTree>
    <p:extLst>
      <p:ext uri="{BB962C8B-B14F-4D97-AF65-F5344CB8AC3E}">
        <p14:creationId xmlns:p14="http://schemas.microsoft.com/office/powerpoint/2010/main" val="33889199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7912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64.</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Timothy </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encourage and instruct  a young believer Timothy</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4: 12 </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Timothy</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TIMOTHY</a:t>
            </a:r>
          </a:p>
        </p:txBody>
      </p:sp>
    </p:spTree>
    <p:extLst>
      <p:ext uri="{BB962C8B-B14F-4D97-AF65-F5344CB8AC3E}">
        <p14:creationId xmlns:p14="http://schemas.microsoft.com/office/powerpoint/2010/main" val="133054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Sound Doctrine: Paul instructed Timothy to preserve the Christian faith by teaching sound doctrine and modeling right living</a:t>
            </a:r>
          </a:p>
          <a:p>
            <a:pPr>
              <a:lnSpc>
                <a:spcPct val="150000"/>
              </a:lnSpc>
            </a:pPr>
            <a:r>
              <a:rPr lang="en-US" sz="2600" b="1" dirty="0">
                <a:latin typeface="Times New Roman" pitchFamily="18" charset="0"/>
                <a:cs typeface="Times New Roman" pitchFamily="18" charset="0"/>
              </a:rPr>
              <a:t>Public worship: Prayer in public worship must be done with a prosper attitude toward God and fellow believers</a:t>
            </a:r>
          </a:p>
          <a:p>
            <a:pPr>
              <a:lnSpc>
                <a:spcPct val="150000"/>
              </a:lnSpc>
            </a:pPr>
            <a:r>
              <a:rPr lang="en-US" sz="2600" b="1" dirty="0">
                <a:latin typeface="Times New Roman" pitchFamily="18" charset="0"/>
                <a:cs typeface="Times New Roman" pitchFamily="18" charset="0"/>
              </a:rPr>
              <a:t>Church Leadership: Paul gives specific instruction  concerning the qualifications for Church leaders so that the Church might honor God and operate smoothly.</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TIMOTHY</a:t>
            </a:r>
          </a:p>
        </p:txBody>
      </p:sp>
    </p:spTree>
    <p:extLst>
      <p:ext uri="{BB962C8B-B14F-4D97-AF65-F5344CB8AC3E}">
        <p14:creationId xmlns:p14="http://schemas.microsoft.com/office/powerpoint/2010/main" val="38334531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Personal Discipline: it takes discipline to be a leader in the Church</a:t>
            </a:r>
          </a:p>
          <a:p>
            <a:pPr>
              <a:lnSpc>
                <a:spcPct val="150000"/>
              </a:lnSpc>
            </a:pPr>
            <a:r>
              <a:rPr lang="en-US" sz="2600" b="1" dirty="0">
                <a:latin typeface="Times New Roman" pitchFamily="18" charset="0"/>
                <a:cs typeface="Times New Roman" pitchFamily="18" charset="0"/>
              </a:rPr>
              <a:t>Caring Church: The Church has the responsibility to care for the needs of all its members especially the sick, the poor and the widowed</a:t>
            </a:r>
          </a:p>
          <a:p>
            <a:pPr>
              <a:lnSpc>
                <a:spcPct val="150000"/>
              </a:lnSpc>
            </a:pPr>
            <a:endParaRPr lang="en-US" sz="2600" b="1" dirty="0">
              <a:latin typeface="Times New Roman" pitchFamily="18" charset="0"/>
              <a:cs typeface="Times New Roman" pitchFamily="18" charset="0"/>
            </a:endParaRP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TIMOTHY</a:t>
            </a:r>
          </a:p>
        </p:txBody>
      </p:sp>
    </p:spTree>
    <p:extLst>
      <p:ext uri="{BB962C8B-B14F-4D97-AF65-F5344CB8AC3E}">
        <p14:creationId xmlns:p14="http://schemas.microsoft.com/office/powerpoint/2010/main" val="8165747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7912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Introduction 1:1-2</a:t>
            </a:r>
          </a:p>
          <a:p>
            <a:pPr>
              <a:lnSpc>
                <a:spcPct val="150000"/>
              </a:lnSpc>
            </a:pPr>
            <a:r>
              <a:rPr lang="en-US" sz="2600" b="1" dirty="0">
                <a:latin typeface="Times New Roman" pitchFamily="18" charset="0"/>
                <a:cs typeface="Times New Roman" pitchFamily="18" charset="0"/>
              </a:rPr>
              <a:t>Instructions concerning the Church and its officers 1:3-3:16</a:t>
            </a:r>
          </a:p>
          <a:p>
            <a:pPr>
              <a:lnSpc>
                <a:spcPct val="150000"/>
              </a:lnSpc>
            </a:pPr>
            <a:r>
              <a:rPr lang="en-US" sz="2600" b="1" dirty="0">
                <a:latin typeface="Times New Roman" pitchFamily="18" charset="0"/>
                <a:cs typeface="Times New Roman" pitchFamily="18" charset="0"/>
              </a:rPr>
              <a:t>Instructions to Timothy about his work 4:1-6:21</a:t>
            </a:r>
          </a:p>
          <a:p>
            <a:pPr>
              <a:lnSpc>
                <a:spcPct val="150000"/>
              </a:lnSpc>
            </a:pPr>
            <a:endParaRPr lang="en-US" sz="2600" b="1" dirty="0">
              <a:latin typeface="Times New Roman" pitchFamily="18" charset="0"/>
              <a:cs typeface="Times New Roman" pitchFamily="18" charset="0"/>
            </a:endParaRP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FIRST EPISTLE OF PAUL TO THE TIMOTHY</a:t>
            </a:r>
          </a:p>
        </p:txBody>
      </p:sp>
    </p:spTree>
    <p:extLst>
      <p:ext uri="{BB962C8B-B14F-4D97-AF65-F5344CB8AC3E}">
        <p14:creationId xmlns:p14="http://schemas.microsoft.com/office/powerpoint/2010/main" val="18913439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562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66 or 67.</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Timothy </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give final instructions and encouragement to Timothy </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2: 15 </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Timothy, Luke, Mark and others</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PAUL TO THE TIMOTHY</a:t>
            </a:r>
          </a:p>
        </p:txBody>
      </p:sp>
    </p:spTree>
    <p:extLst>
      <p:ext uri="{BB962C8B-B14F-4D97-AF65-F5344CB8AC3E}">
        <p14:creationId xmlns:p14="http://schemas.microsoft.com/office/powerpoint/2010/main" val="22042273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150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Boldness: In the face of opposition and persecution, Timothy was to carry out his ministry without fear or shame</a:t>
            </a:r>
          </a:p>
          <a:p>
            <a:pPr>
              <a:lnSpc>
                <a:spcPct val="150000"/>
              </a:lnSpc>
            </a:pPr>
            <a:r>
              <a:rPr lang="en-US" sz="2600" b="1" dirty="0">
                <a:latin typeface="Times New Roman" pitchFamily="18" charset="0"/>
                <a:cs typeface="Times New Roman" pitchFamily="18" charset="0"/>
              </a:rPr>
              <a:t>Faithfulness: Christ was faithful to us in dying for our sin</a:t>
            </a:r>
          </a:p>
          <a:p>
            <a:pPr>
              <a:lnSpc>
                <a:spcPct val="150000"/>
              </a:lnSpc>
            </a:pPr>
            <a:r>
              <a:rPr lang="en-US" sz="2600" b="1" dirty="0">
                <a:latin typeface="Times New Roman" pitchFamily="18" charset="0"/>
                <a:cs typeface="Times New Roman" pitchFamily="18" charset="0"/>
              </a:rPr>
              <a:t>Processing and Teaching:</a:t>
            </a:r>
          </a:p>
          <a:p>
            <a:pPr>
              <a:lnSpc>
                <a:spcPct val="150000"/>
              </a:lnSpc>
            </a:pPr>
            <a:r>
              <a:rPr lang="en-US" sz="2600" b="1" dirty="0">
                <a:latin typeface="Times New Roman" pitchFamily="18" charset="0"/>
                <a:cs typeface="Times New Roman" pitchFamily="18" charset="0"/>
              </a:rPr>
              <a:t>Error: In the final day before the return of Christ, there will be false teacher, spiritual dropouts and heretics</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PAUL TO THE TIMOTHY</a:t>
            </a:r>
          </a:p>
        </p:txBody>
      </p:sp>
    </p:spTree>
    <p:extLst>
      <p:ext uri="{BB962C8B-B14F-4D97-AF65-F5344CB8AC3E}">
        <p14:creationId xmlns:p14="http://schemas.microsoft.com/office/powerpoint/2010/main" val="73982415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14400"/>
            <a:ext cx="8458200" cy="57150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Introduction 1:1-2</a:t>
            </a:r>
          </a:p>
          <a:p>
            <a:pPr>
              <a:lnSpc>
                <a:spcPct val="150000"/>
              </a:lnSpc>
            </a:pPr>
            <a:r>
              <a:rPr lang="en-US" sz="2600" b="1" dirty="0">
                <a:latin typeface="Times New Roman" pitchFamily="18" charset="0"/>
                <a:cs typeface="Times New Roman" pitchFamily="18" charset="0"/>
              </a:rPr>
              <a:t>Praise and exhortation 1:3-2:13</a:t>
            </a:r>
          </a:p>
          <a:p>
            <a:pPr>
              <a:lnSpc>
                <a:spcPct val="150000"/>
              </a:lnSpc>
            </a:pPr>
            <a:r>
              <a:rPr lang="en-US" sz="2600" b="1" dirty="0">
                <a:latin typeface="Times New Roman" pitchFamily="18" charset="0"/>
                <a:cs typeface="Times New Roman" pitchFamily="18" charset="0"/>
              </a:rPr>
              <a:t>Counsel and warning 2:14-4:5</a:t>
            </a:r>
          </a:p>
          <a:p>
            <a:pPr>
              <a:lnSpc>
                <a:spcPct val="150000"/>
              </a:lnSpc>
            </a:pPr>
            <a:r>
              <a:rPr lang="en-US" sz="2600" b="1" dirty="0">
                <a:latin typeface="Times New Roman" pitchFamily="18" charset="0"/>
                <a:cs typeface="Times New Roman" pitchFamily="18" charset="0"/>
              </a:rPr>
              <a:t>Paul own Situation 4:6-18</a:t>
            </a:r>
          </a:p>
          <a:p>
            <a:pPr>
              <a:lnSpc>
                <a:spcPct val="150000"/>
              </a:lnSpc>
            </a:pPr>
            <a:r>
              <a:rPr lang="en-US" sz="2600" b="1" dirty="0">
                <a:latin typeface="Times New Roman" pitchFamily="18" charset="0"/>
                <a:cs typeface="Times New Roman" pitchFamily="18" charset="0"/>
              </a:rPr>
              <a:t>Conclusion 4:19-22</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SECOND EPISTLE OF PAUL TO THE TIMOTHY</a:t>
            </a:r>
          </a:p>
        </p:txBody>
      </p:sp>
    </p:spTree>
    <p:extLst>
      <p:ext uri="{BB962C8B-B14F-4D97-AF65-F5344CB8AC3E}">
        <p14:creationId xmlns:p14="http://schemas.microsoft.com/office/powerpoint/2010/main" val="1944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562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64.</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Titus </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advice Titus in his responsibility of supervising the churches on the Island of Crete</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1: 5 </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Titus</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TITUS</a:t>
            </a:r>
          </a:p>
        </p:txBody>
      </p:sp>
    </p:spTree>
    <p:extLst>
      <p:ext uri="{BB962C8B-B14F-4D97-AF65-F5344CB8AC3E}">
        <p14:creationId xmlns:p14="http://schemas.microsoft.com/office/powerpoint/2010/main" val="40728375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5626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Themes:</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The  Good news of salvation is that we cant be saved by living a good life, we are saved only by faith in Jesus Christ. But the gospel transforms people’s lives so that they eventually performs good deeds</a:t>
            </a:r>
          </a:p>
          <a:p>
            <a:pPr>
              <a:lnSpc>
                <a:spcPct val="150000"/>
              </a:lnSpc>
            </a:pPr>
            <a:r>
              <a:rPr lang="en-US" sz="2600" b="1" dirty="0">
                <a:latin typeface="Times New Roman" pitchFamily="18" charset="0"/>
                <a:cs typeface="Times New Roman" pitchFamily="18" charset="0"/>
              </a:rPr>
              <a:t>Character: Titus was to appoint elders and maintain proper organization and discipline. Hence Paul listed the qualities needed for the leadership</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TITUS</a:t>
            </a:r>
          </a:p>
        </p:txBody>
      </p:sp>
    </p:spTree>
    <p:extLst>
      <p:ext uri="{BB962C8B-B14F-4D97-AF65-F5344CB8AC3E}">
        <p14:creationId xmlns:p14="http://schemas.microsoft.com/office/powerpoint/2010/main" val="39885081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24000"/>
            <a:ext cx="8001000" cy="5181600"/>
          </a:xfrm>
        </p:spPr>
        <p:txBody>
          <a:bodyPr>
            <a:normAutofit lnSpcReduction="10000"/>
          </a:bodyPr>
          <a:lstStyle/>
          <a:p>
            <a:pPr>
              <a:lnSpc>
                <a:spcPct val="150000"/>
              </a:lnSpc>
            </a:pPr>
            <a:r>
              <a:rPr lang="en-US" sz="2800" b="1" dirty="0">
                <a:solidFill>
                  <a:srgbClr val="C00000"/>
                </a:solidFill>
                <a:latin typeface="Times New Roman"/>
              </a:rPr>
              <a:t>Author:</a:t>
            </a:r>
            <a:r>
              <a:rPr lang="en-US" sz="2800" b="1" dirty="0">
                <a:solidFill>
                  <a:srgbClr val="FF0000"/>
                </a:solidFill>
                <a:latin typeface="Times New Roman"/>
              </a:rPr>
              <a:t> </a:t>
            </a:r>
            <a:r>
              <a:rPr lang="en-US" sz="2800" b="1" dirty="0">
                <a:latin typeface="Times New Roman"/>
              </a:rPr>
              <a:t>Matthew, also called Levi, formally a tax collector, later an Apostle (9:9, </a:t>
            </a:r>
            <a:r>
              <a:rPr lang="en-US" sz="2800" b="1" dirty="0" err="1">
                <a:latin typeface="Times New Roman"/>
              </a:rPr>
              <a:t>Lk</a:t>
            </a:r>
            <a:r>
              <a:rPr lang="en-US" sz="2800" b="1" dirty="0">
                <a:latin typeface="Times New Roman"/>
              </a:rPr>
              <a:t>. 5:27).</a:t>
            </a:r>
          </a:p>
          <a:p>
            <a:pPr>
              <a:lnSpc>
                <a:spcPct val="150000"/>
              </a:lnSpc>
            </a:pPr>
            <a:r>
              <a:rPr lang="en-US" sz="2800" b="1" dirty="0">
                <a:solidFill>
                  <a:srgbClr val="C00000"/>
                </a:solidFill>
                <a:latin typeface="Times New Roman"/>
              </a:rPr>
              <a:t>Date Written: </a:t>
            </a:r>
            <a:r>
              <a:rPr lang="en-US" sz="2800" b="1" dirty="0">
                <a:latin typeface="Times New Roman"/>
              </a:rPr>
              <a:t>Approximately A.D. 60 – 65 shortly after the Lord’s resurrection (28:15) and prior to the destruction of the temple (24:2).</a:t>
            </a:r>
          </a:p>
          <a:p>
            <a:pPr>
              <a:lnSpc>
                <a:spcPct val="150000"/>
              </a:lnSpc>
            </a:pPr>
            <a:r>
              <a:rPr lang="en-US" sz="2800" b="1" dirty="0">
                <a:solidFill>
                  <a:srgbClr val="C00000"/>
                </a:solidFill>
                <a:latin typeface="Times New Roman"/>
              </a:rPr>
              <a:t>Audience (Recipients): </a:t>
            </a:r>
            <a:r>
              <a:rPr lang="en-US" sz="2800" b="1" dirty="0">
                <a:latin typeface="Times New Roman"/>
              </a:rPr>
              <a:t>The Jews in general as indicated by the absence of explanations about Jewish custom and festivals (15:2, </a:t>
            </a:r>
            <a:r>
              <a:rPr lang="en-US" sz="2800" b="1" dirty="0" err="1">
                <a:latin typeface="Times New Roman"/>
              </a:rPr>
              <a:t>cf</a:t>
            </a:r>
            <a:r>
              <a:rPr lang="en-US" sz="2800" b="1" dirty="0">
                <a:latin typeface="Times New Roman"/>
              </a:rPr>
              <a:t> Mark 7:2-3).</a:t>
            </a:r>
            <a:endParaRPr lang="en-US" sz="2800" dirty="0"/>
          </a:p>
        </p:txBody>
      </p:sp>
      <p:sp>
        <p:nvSpPr>
          <p:cNvPr id="7" name="Title 1"/>
          <p:cNvSpPr>
            <a:spLocks noGrp="1"/>
          </p:cNvSpPr>
          <p:nvPr>
            <p:ph type="title"/>
          </p:nvPr>
        </p:nvSpPr>
        <p:spPr>
          <a:xfrm>
            <a:off x="381000" y="457200"/>
            <a:ext cx="8229600" cy="990600"/>
          </a:xfrm>
        </p:spPr>
        <p:txBody>
          <a:bodyPr>
            <a:noAutofit/>
          </a:bodyPr>
          <a:lstStyle/>
          <a:p>
            <a:pPr marR="0" rtl="0"/>
            <a:r>
              <a:rPr lang="en-US" sz="3200" b="1" baseline="0" dirty="0">
                <a:solidFill>
                  <a:srgbClr val="C00000"/>
                </a:solidFill>
                <a:effectLst>
                  <a:outerShdw blurRad="38100" dist="38100" dir="2700000" algn="tl">
                    <a:srgbClr val="000000">
                      <a:alpha val="43137"/>
                    </a:srgbClr>
                  </a:outerShdw>
                </a:effectLst>
                <a:latin typeface="Times New Roman"/>
              </a:rPr>
              <a:t>THE GOSPEL  ACCORDING TO </a:t>
            </a:r>
            <a:br>
              <a:rPr lang="en-US" sz="3200" b="1" baseline="0" dirty="0">
                <a:solidFill>
                  <a:srgbClr val="C00000"/>
                </a:solidFill>
                <a:effectLst>
                  <a:outerShdw blurRad="38100" dist="38100" dir="2700000" algn="tl">
                    <a:srgbClr val="000000">
                      <a:alpha val="43137"/>
                    </a:srgbClr>
                  </a:outerShdw>
                </a:effectLst>
                <a:latin typeface="Times New Roman"/>
              </a:rPr>
            </a:br>
            <a:r>
              <a:rPr lang="en-US" sz="3200" b="1" baseline="0" dirty="0">
                <a:solidFill>
                  <a:srgbClr val="C00000"/>
                </a:solidFill>
                <a:effectLst>
                  <a:outerShdw blurRad="38100" dist="38100" dir="2700000" algn="tl">
                    <a:srgbClr val="000000">
                      <a:alpha val="43137"/>
                    </a:srgbClr>
                  </a:outerShdw>
                </a:effectLst>
                <a:latin typeface="Times New Roman"/>
              </a:rPr>
              <a:t>MATTHEW</a:t>
            </a:r>
          </a:p>
        </p:txBody>
      </p:sp>
    </p:spTree>
    <p:extLst>
      <p:ext uri="{BB962C8B-B14F-4D97-AF65-F5344CB8AC3E}">
        <p14:creationId xmlns:p14="http://schemas.microsoft.com/office/powerpoint/2010/main" val="9094037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5626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Themes:</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Church Relationships: Older Christians were to teach and to be examples to younger men and women. Every age has lesson to learn and role to play.</a:t>
            </a:r>
          </a:p>
          <a:p>
            <a:pPr>
              <a:lnSpc>
                <a:spcPct val="150000"/>
              </a:lnSpc>
            </a:pPr>
            <a:r>
              <a:rPr lang="en-US" sz="2600" b="1" dirty="0">
                <a:latin typeface="Times New Roman" pitchFamily="18" charset="0"/>
                <a:cs typeface="Times New Roman" pitchFamily="18" charset="0"/>
              </a:rPr>
              <a:t>Citizenship: Christians must be good Citizens in society not just in church</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TITUS</a:t>
            </a:r>
          </a:p>
        </p:txBody>
      </p:sp>
    </p:spTree>
    <p:extLst>
      <p:ext uri="{BB962C8B-B14F-4D97-AF65-F5344CB8AC3E}">
        <p14:creationId xmlns:p14="http://schemas.microsoft.com/office/powerpoint/2010/main" val="17290759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5626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Introduction 1:1-4</a:t>
            </a:r>
          </a:p>
          <a:p>
            <a:pPr>
              <a:lnSpc>
                <a:spcPct val="150000"/>
              </a:lnSpc>
            </a:pPr>
            <a:r>
              <a:rPr lang="en-US" sz="2600" b="1" dirty="0">
                <a:latin typeface="Times New Roman" pitchFamily="18" charset="0"/>
                <a:cs typeface="Times New Roman" pitchFamily="18" charset="0"/>
              </a:rPr>
              <a:t>Church officers 1:5-16</a:t>
            </a:r>
          </a:p>
          <a:p>
            <a:pPr>
              <a:lnSpc>
                <a:spcPct val="150000"/>
              </a:lnSpc>
            </a:pPr>
            <a:r>
              <a:rPr lang="en-US" sz="2600" b="1" dirty="0">
                <a:latin typeface="Times New Roman" pitchFamily="18" charset="0"/>
                <a:cs typeface="Times New Roman" pitchFamily="18" charset="0"/>
              </a:rPr>
              <a:t>Duties of various groups in the church 2:1-15</a:t>
            </a:r>
          </a:p>
          <a:p>
            <a:pPr>
              <a:lnSpc>
                <a:spcPct val="150000"/>
              </a:lnSpc>
            </a:pPr>
            <a:r>
              <a:rPr lang="en-US" sz="2600" b="1" dirty="0">
                <a:latin typeface="Times New Roman" pitchFamily="18" charset="0"/>
                <a:cs typeface="Times New Roman" pitchFamily="18" charset="0"/>
              </a:rPr>
              <a:t>Exhortation and warning 3:1-11</a:t>
            </a:r>
          </a:p>
          <a:p>
            <a:pPr>
              <a:lnSpc>
                <a:spcPct val="150000"/>
              </a:lnSpc>
            </a:pPr>
            <a:r>
              <a:rPr lang="en-US" sz="2600" b="1" dirty="0">
                <a:latin typeface="Times New Roman" pitchFamily="18" charset="0"/>
                <a:cs typeface="Times New Roman" pitchFamily="18" charset="0"/>
              </a:rPr>
              <a:t>Conclusion 3:12-15</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TITUS</a:t>
            </a:r>
          </a:p>
        </p:txBody>
      </p:sp>
    </p:spTree>
    <p:extLst>
      <p:ext uri="{BB962C8B-B14F-4D97-AF65-F5344CB8AC3E}">
        <p14:creationId xmlns:p14="http://schemas.microsoft.com/office/powerpoint/2010/main" val="8069408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5626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The Apostle Paul </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Approximately AD 60.</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Philemon </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convince Philemon to forgive his runaway slave</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1: 13, 16</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Paul, Philemon, Onesimus</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PHILEMON</a:t>
            </a:r>
          </a:p>
        </p:txBody>
      </p:sp>
    </p:spTree>
    <p:extLst>
      <p:ext uri="{BB962C8B-B14F-4D97-AF65-F5344CB8AC3E}">
        <p14:creationId xmlns:p14="http://schemas.microsoft.com/office/powerpoint/2010/main" val="11426340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5626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Forgiveness: Philemon was Paul’s friend and the legal owner of the slave Onesimus. Paul asked Philemon not to punish Onesimus but to forgive  and restore him as a new Christian Brother</a:t>
            </a:r>
          </a:p>
          <a:p>
            <a:pPr>
              <a:lnSpc>
                <a:spcPct val="150000"/>
              </a:lnSpc>
            </a:pPr>
            <a:r>
              <a:rPr lang="en-US" sz="2600" b="1" dirty="0">
                <a:latin typeface="Times New Roman" pitchFamily="18" charset="0"/>
                <a:cs typeface="Times New Roman" pitchFamily="18" charset="0"/>
              </a:rPr>
              <a:t>Barriers: Slavery was widespread in the Roman Empire, but no one is lost beyond God’s Love. Slavery was a barrier between people but Christian love and fellowship are to overcome these barriers.</a:t>
            </a: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PHILEMON</a:t>
            </a:r>
          </a:p>
        </p:txBody>
      </p:sp>
    </p:spTree>
    <p:extLst>
      <p:ext uri="{BB962C8B-B14F-4D97-AF65-F5344CB8AC3E}">
        <p14:creationId xmlns:p14="http://schemas.microsoft.com/office/powerpoint/2010/main" val="30838253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5626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Respect: Paul was a friend to both Philemon and Onesimus. Paul did not use his Apostolic authority to tell Philemon what to do but appeal to his friend in love rather than giving him an order</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PHILEMON</a:t>
            </a:r>
          </a:p>
        </p:txBody>
      </p:sp>
    </p:spTree>
    <p:extLst>
      <p:ext uri="{BB962C8B-B14F-4D97-AF65-F5344CB8AC3E}">
        <p14:creationId xmlns:p14="http://schemas.microsoft.com/office/powerpoint/2010/main" val="250882220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990600"/>
            <a:ext cx="8458200" cy="55626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Introduction 1-3</a:t>
            </a:r>
          </a:p>
          <a:p>
            <a:pPr>
              <a:lnSpc>
                <a:spcPct val="150000"/>
              </a:lnSpc>
            </a:pPr>
            <a:r>
              <a:rPr lang="en-US" sz="2600" b="1" dirty="0">
                <a:latin typeface="Times New Roman" pitchFamily="18" charset="0"/>
                <a:cs typeface="Times New Roman" pitchFamily="18" charset="0"/>
              </a:rPr>
              <a:t>Praise for Philemon 4-7</a:t>
            </a:r>
          </a:p>
          <a:p>
            <a:pPr>
              <a:lnSpc>
                <a:spcPct val="150000"/>
              </a:lnSpc>
            </a:pPr>
            <a:r>
              <a:rPr lang="en-US" sz="2600" b="1" dirty="0">
                <a:latin typeface="Times New Roman" pitchFamily="18" charset="0"/>
                <a:cs typeface="Times New Roman" pitchFamily="18" charset="0"/>
              </a:rPr>
              <a:t>Appeal for Onesimus 8-22</a:t>
            </a:r>
          </a:p>
          <a:p>
            <a:pPr>
              <a:lnSpc>
                <a:spcPct val="150000"/>
              </a:lnSpc>
            </a:pPr>
            <a:r>
              <a:rPr lang="en-US" sz="2600" b="1" dirty="0">
                <a:latin typeface="Times New Roman" pitchFamily="18" charset="0"/>
                <a:cs typeface="Times New Roman" pitchFamily="18" charset="0"/>
              </a:rPr>
              <a:t>Conclusion 23-25</a:t>
            </a:r>
          </a:p>
          <a:p>
            <a:pPr>
              <a:lnSpc>
                <a:spcPct val="150000"/>
              </a:lnSpc>
            </a:pP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0"/>
            <a:ext cx="6781800" cy="11430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THE EPISTLE OF PAUL TO THE PHILEMON</a:t>
            </a:r>
          </a:p>
        </p:txBody>
      </p:sp>
    </p:spTree>
    <p:extLst>
      <p:ext uri="{BB962C8B-B14F-4D97-AF65-F5344CB8AC3E}">
        <p14:creationId xmlns:p14="http://schemas.microsoft.com/office/powerpoint/2010/main" val="21610167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458200" cy="5867400"/>
          </a:xfrm>
        </p:spPr>
        <p:txBody>
          <a:bodyPr>
            <a:noAutofit/>
          </a:bodyPr>
          <a:lstStyle/>
          <a:p>
            <a:pPr>
              <a:lnSpc>
                <a:spcPct val="150000"/>
              </a:lnSpc>
            </a:pPr>
            <a:r>
              <a:rPr lang="en-US" sz="2600" b="1" dirty="0">
                <a:solidFill>
                  <a:srgbClr val="C00000"/>
                </a:solidFill>
                <a:latin typeface="Times New Roman" pitchFamily="18" charset="0"/>
                <a:cs typeface="Times New Roman" pitchFamily="18" charset="0"/>
              </a:rPr>
              <a:t>Author:</a:t>
            </a:r>
            <a:r>
              <a:rPr lang="en-US" sz="2600" b="1" dirty="0">
                <a:latin typeface="Times New Roman" pitchFamily="18" charset="0"/>
                <a:cs typeface="Times New Roman" pitchFamily="18" charset="0"/>
              </a:rPr>
              <a:t> Paul</a:t>
            </a:r>
          </a:p>
          <a:p>
            <a:pPr>
              <a:lnSpc>
                <a:spcPct val="150000"/>
              </a:lnSpc>
            </a:pPr>
            <a:r>
              <a:rPr lang="en-US" sz="2600" b="1" dirty="0">
                <a:solidFill>
                  <a:srgbClr val="C00000"/>
                </a:solidFill>
                <a:latin typeface="Times New Roman" pitchFamily="18" charset="0"/>
                <a:cs typeface="Times New Roman" pitchFamily="18" charset="0"/>
              </a:rPr>
              <a:t>Date Written: </a:t>
            </a:r>
            <a:r>
              <a:rPr lang="en-US" sz="2600" b="1" dirty="0">
                <a:latin typeface="Times New Roman" pitchFamily="18" charset="0"/>
                <a:cs typeface="Times New Roman" pitchFamily="18" charset="0"/>
              </a:rPr>
              <a:t>Probably before the destruction of  the temple in AD 70</a:t>
            </a:r>
          </a:p>
          <a:p>
            <a:pPr>
              <a:lnSpc>
                <a:spcPct val="150000"/>
              </a:lnSpc>
            </a:pPr>
            <a:r>
              <a:rPr lang="en-US" sz="2600" b="1" dirty="0">
                <a:solidFill>
                  <a:srgbClr val="C00000"/>
                </a:solidFill>
                <a:latin typeface="Times New Roman" pitchFamily="18" charset="0"/>
                <a:cs typeface="Times New Roman" pitchFamily="18" charset="0"/>
              </a:rPr>
              <a:t>Audience:</a:t>
            </a:r>
            <a:r>
              <a:rPr lang="en-US" sz="2600" b="1" dirty="0">
                <a:latin typeface="Times New Roman" pitchFamily="18" charset="0"/>
                <a:cs typeface="Times New Roman" pitchFamily="18" charset="0"/>
              </a:rPr>
              <a:t> : Hebrew Christians 2:3 </a:t>
            </a:r>
          </a:p>
          <a:p>
            <a:pPr>
              <a:lnSpc>
                <a:spcPct val="150000"/>
              </a:lnSpc>
            </a:pPr>
            <a:r>
              <a:rPr lang="en-US" sz="2600" b="1" dirty="0">
                <a:solidFill>
                  <a:srgbClr val="C00000"/>
                </a:solidFill>
                <a:latin typeface="Times New Roman" pitchFamily="18" charset="0"/>
                <a:cs typeface="Times New Roman" pitchFamily="18" charset="0"/>
              </a:rPr>
              <a:t>Purpose:</a:t>
            </a:r>
            <a:r>
              <a:rPr lang="en-US" sz="2600" b="1" dirty="0">
                <a:latin typeface="Times New Roman" pitchFamily="18" charset="0"/>
                <a:cs typeface="Times New Roman" pitchFamily="18" charset="0"/>
              </a:rPr>
              <a:t> : To Present the sufficiency and supremacy of Christ</a:t>
            </a:r>
          </a:p>
          <a:p>
            <a:pPr>
              <a:lnSpc>
                <a:spcPct val="150000"/>
              </a:lnSpc>
            </a:pPr>
            <a:r>
              <a:rPr lang="en-US" sz="2600" b="1" dirty="0">
                <a:solidFill>
                  <a:srgbClr val="C00000"/>
                </a:solidFill>
                <a:latin typeface="Times New Roman" pitchFamily="18" charset="0"/>
                <a:cs typeface="Times New Roman" pitchFamily="18" charset="0"/>
              </a:rPr>
              <a:t>Key Verse: </a:t>
            </a:r>
            <a:r>
              <a:rPr lang="en-US" sz="2600" b="1" dirty="0">
                <a:latin typeface="Times New Roman" pitchFamily="18" charset="0"/>
                <a:cs typeface="Times New Roman" pitchFamily="18" charset="0"/>
              </a:rPr>
              <a:t>1: 3</a:t>
            </a:r>
          </a:p>
          <a:p>
            <a:pPr>
              <a:lnSpc>
                <a:spcPct val="150000"/>
              </a:lnSpc>
            </a:pPr>
            <a:r>
              <a:rPr lang="en-US" sz="2600" b="1" dirty="0">
                <a:solidFill>
                  <a:srgbClr val="C00000"/>
                </a:solidFill>
                <a:latin typeface="Times New Roman" pitchFamily="18" charset="0"/>
                <a:cs typeface="Times New Roman" pitchFamily="18" charset="0"/>
              </a:rPr>
              <a:t>Key People:</a:t>
            </a:r>
            <a:r>
              <a:rPr lang="en-US" sz="2600" b="1" dirty="0">
                <a:latin typeface="Times New Roman" pitchFamily="18" charset="0"/>
                <a:cs typeface="Times New Roman" pitchFamily="18" charset="0"/>
              </a:rPr>
              <a:t> Old testament men and women of Faith (Heb 11</a:t>
            </a: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HEBREWS</a:t>
            </a:r>
          </a:p>
        </p:txBody>
      </p:sp>
    </p:spTree>
    <p:extLst>
      <p:ext uri="{BB962C8B-B14F-4D97-AF65-F5344CB8AC3E}">
        <p14:creationId xmlns:p14="http://schemas.microsoft.com/office/powerpoint/2010/main" val="15437773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458200" cy="58674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Themes:</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Christ is Superior: Hebrew reveals Jesus as God and the ultimate authority. He is greater than any religion or any angel superior to any Jewish Leader.</a:t>
            </a:r>
          </a:p>
          <a:p>
            <a:pPr>
              <a:lnSpc>
                <a:spcPct val="150000"/>
              </a:lnSpc>
            </a:pPr>
            <a:r>
              <a:rPr lang="en-US" sz="2600" b="1" dirty="0">
                <a:latin typeface="Times New Roman" pitchFamily="18" charset="0"/>
                <a:cs typeface="Times New Roman" pitchFamily="18" charset="0"/>
              </a:rPr>
              <a:t>High Priest: Jesus links us with God. He is our perfect representative before God</a:t>
            </a:r>
          </a:p>
          <a:p>
            <a:pPr>
              <a:lnSpc>
                <a:spcPct val="150000"/>
              </a:lnSpc>
            </a:pPr>
            <a:r>
              <a:rPr lang="en-US" sz="2600" b="1" dirty="0">
                <a:latin typeface="Times New Roman" pitchFamily="18" charset="0"/>
                <a:cs typeface="Times New Roman" pitchFamily="18" charset="0"/>
              </a:rPr>
              <a:t>Sacrifice: Christ’s Sacrifice is the ultimate fulfillment of all the old testament sacrifices represents</a:t>
            </a: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HEBREWS</a:t>
            </a:r>
          </a:p>
        </p:txBody>
      </p:sp>
    </p:spTree>
    <p:extLst>
      <p:ext uri="{BB962C8B-B14F-4D97-AF65-F5344CB8AC3E}">
        <p14:creationId xmlns:p14="http://schemas.microsoft.com/office/powerpoint/2010/main" val="13557534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458200" cy="58674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Major Themes:</a:t>
            </a:r>
            <a:r>
              <a:rPr lang="en-US" sz="2600" b="1" dirty="0">
                <a:latin typeface="Times New Roman" pitchFamily="18" charset="0"/>
                <a:cs typeface="Times New Roman" pitchFamily="18" charset="0"/>
              </a:rPr>
              <a:t> </a:t>
            </a:r>
          </a:p>
          <a:p>
            <a:pPr>
              <a:lnSpc>
                <a:spcPct val="150000"/>
              </a:lnSpc>
            </a:pPr>
            <a:r>
              <a:rPr lang="en-US" sz="2600" b="1" dirty="0">
                <a:latin typeface="Times New Roman" pitchFamily="18" charset="0"/>
                <a:cs typeface="Times New Roman" pitchFamily="18" charset="0"/>
              </a:rPr>
              <a:t>Maturity: Though we are saved from sin  when we believe  in Christ, we are given the task of growing in our faith</a:t>
            </a:r>
          </a:p>
          <a:p>
            <a:pPr>
              <a:lnSpc>
                <a:spcPct val="150000"/>
              </a:lnSpc>
            </a:pPr>
            <a:r>
              <a:rPr lang="en-US" sz="2600" b="1" dirty="0">
                <a:latin typeface="Times New Roman" pitchFamily="18" charset="0"/>
                <a:cs typeface="Times New Roman" pitchFamily="18" charset="0"/>
              </a:rPr>
              <a:t>Faith: Faith is our confident trust in God’s Promise God’s greatest promise is that we can e saved through Jesus</a:t>
            </a:r>
          </a:p>
          <a:p>
            <a:pPr>
              <a:lnSpc>
                <a:spcPct val="150000"/>
              </a:lnSpc>
            </a:pPr>
            <a:r>
              <a:rPr lang="en-US" sz="2600" b="1" dirty="0">
                <a:latin typeface="Times New Roman" pitchFamily="18" charset="0"/>
                <a:cs typeface="Times New Roman" pitchFamily="18" charset="0"/>
              </a:rPr>
              <a:t>Endurance: Faith enables us to endure and endurance builds Character and leads to victory.</a:t>
            </a: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HEBREWS</a:t>
            </a:r>
          </a:p>
        </p:txBody>
      </p:sp>
    </p:spTree>
    <p:extLst>
      <p:ext uri="{BB962C8B-B14F-4D97-AF65-F5344CB8AC3E}">
        <p14:creationId xmlns:p14="http://schemas.microsoft.com/office/powerpoint/2010/main" val="249201985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685800"/>
            <a:ext cx="8610600" cy="5867400"/>
          </a:xfrm>
        </p:spPr>
        <p:txBody>
          <a:bodyPr>
            <a:noAutofit/>
          </a:bodyPr>
          <a:lstStyle/>
          <a:p>
            <a:pPr marL="0" indent="0">
              <a:lnSpc>
                <a:spcPct val="150000"/>
              </a:lnSpc>
              <a:buNone/>
            </a:pPr>
            <a:r>
              <a:rPr lang="en-US" sz="2600" b="1" dirty="0">
                <a:solidFill>
                  <a:srgbClr val="C00000"/>
                </a:solidFill>
                <a:latin typeface="Times New Roman" pitchFamily="18" charset="0"/>
                <a:cs typeface="Times New Roman" pitchFamily="18" charset="0"/>
              </a:rPr>
              <a:t>Outline:</a:t>
            </a:r>
            <a:endParaRPr lang="en-US" sz="2600" b="1" dirty="0">
              <a:latin typeface="Times New Roman" pitchFamily="18" charset="0"/>
              <a:cs typeface="Times New Roman" pitchFamily="18" charset="0"/>
            </a:endParaRPr>
          </a:p>
          <a:p>
            <a:pPr>
              <a:lnSpc>
                <a:spcPct val="150000"/>
              </a:lnSpc>
            </a:pPr>
            <a:r>
              <a:rPr lang="en-US" sz="2600" b="1" dirty="0">
                <a:latin typeface="Times New Roman" pitchFamily="18" charset="0"/>
                <a:cs typeface="Times New Roman" pitchFamily="18" charset="0"/>
              </a:rPr>
              <a:t>Introduction: Christ the complete revelation of God 1:1-3</a:t>
            </a:r>
          </a:p>
          <a:p>
            <a:pPr>
              <a:lnSpc>
                <a:spcPct val="150000"/>
              </a:lnSpc>
            </a:pPr>
            <a:r>
              <a:rPr lang="en-US" sz="2600" b="1" dirty="0">
                <a:latin typeface="Times New Roman" pitchFamily="18" charset="0"/>
                <a:cs typeface="Times New Roman" pitchFamily="18" charset="0"/>
              </a:rPr>
              <a:t>Christ’s Superiority over the angels 1:4-2 :18</a:t>
            </a:r>
          </a:p>
          <a:p>
            <a:pPr>
              <a:lnSpc>
                <a:spcPct val="150000"/>
              </a:lnSpc>
            </a:pPr>
            <a:r>
              <a:rPr lang="en-US" sz="2600" b="1" dirty="0">
                <a:latin typeface="Times New Roman" pitchFamily="18" charset="0"/>
                <a:cs typeface="Times New Roman" pitchFamily="18" charset="0"/>
              </a:rPr>
              <a:t>Christ’s Superiority over Moses and Joshua 3:1-4:13</a:t>
            </a:r>
          </a:p>
          <a:p>
            <a:pPr>
              <a:lnSpc>
                <a:spcPct val="150000"/>
              </a:lnSpc>
            </a:pPr>
            <a:r>
              <a:rPr lang="en-US" sz="2600" b="1" dirty="0">
                <a:latin typeface="Times New Roman" pitchFamily="18" charset="0"/>
                <a:cs typeface="Times New Roman" pitchFamily="18" charset="0"/>
              </a:rPr>
              <a:t>The Superiority of Christ’s Priesthood</a:t>
            </a:r>
          </a:p>
          <a:p>
            <a:pPr>
              <a:lnSpc>
                <a:spcPct val="150000"/>
              </a:lnSpc>
            </a:pPr>
            <a:r>
              <a:rPr lang="en-US" sz="2600" b="1" dirty="0">
                <a:latin typeface="Times New Roman" pitchFamily="18" charset="0"/>
                <a:cs typeface="Times New Roman" pitchFamily="18" charset="0"/>
              </a:rPr>
              <a:t>The Superiority of Christ Covenant 8:1-9:22</a:t>
            </a:r>
          </a:p>
          <a:p>
            <a:pPr>
              <a:lnSpc>
                <a:spcPct val="150000"/>
              </a:lnSpc>
            </a:pPr>
            <a:r>
              <a:rPr lang="en-US" sz="2600" b="1" dirty="0">
                <a:latin typeface="Times New Roman" pitchFamily="18" charset="0"/>
                <a:cs typeface="Times New Roman" pitchFamily="18" charset="0"/>
              </a:rPr>
              <a:t>The Superiority of Christ’s Sacrifice 9:23-10:39</a:t>
            </a:r>
          </a:p>
          <a:p>
            <a:pPr>
              <a:lnSpc>
                <a:spcPct val="150000"/>
              </a:lnSpc>
            </a:pPr>
            <a:r>
              <a:rPr lang="en-US" sz="2600" b="1" dirty="0">
                <a:latin typeface="Times New Roman" pitchFamily="18" charset="0"/>
                <a:cs typeface="Times New Roman" pitchFamily="18" charset="0"/>
              </a:rPr>
              <a:t>The Superiority of Faith 11:1-12:29</a:t>
            </a:r>
          </a:p>
        </p:txBody>
      </p:sp>
      <p:sp>
        <p:nvSpPr>
          <p:cNvPr id="4" name="Title 1"/>
          <p:cNvSpPr txBox="1">
            <a:spLocks/>
          </p:cNvSpPr>
          <p:nvPr/>
        </p:nvSpPr>
        <p:spPr>
          <a:xfrm>
            <a:off x="381000" y="152400"/>
            <a:ext cx="6781800" cy="685800"/>
          </a:xfrm>
          <a:prstGeom prst="rect">
            <a:avLst/>
          </a:prstGeom>
        </p:spPr>
        <p:txBody>
          <a:bodyPr vert="horz" anchor="b">
            <a:noAutofit/>
          </a:bodyPr>
          <a:lstStyle/>
          <a:p>
            <a:pPr lvl="0">
              <a:spcBef>
                <a:spcPct val="0"/>
              </a:spcBef>
              <a:defRPr/>
            </a:pPr>
            <a:r>
              <a:rPr lang="en-US" sz="3200" b="1" cap="small" dirty="0">
                <a:solidFill>
                  <a:srgbClr val="C00000"/>
                </a:solidFill>
                <a:effectLst>
                  <a:outerShdw blurRad="38100" dist="38100" dir="2700000" algn="tl">
                    <a:srgbClr val="000000">
                      <a:alpha val="43137"/>
                    </a:srgbClr>
                  </a:outerShdw>
                </a:effectLst>
                <a:latin typeface="Times New Roman"/>
              </a:rPr>
              <a:t>HEBREWS</a:t>
            </a:r>
          </a:p>
        </p:txBody>
      </p:sp>
    </p:spTree>
    <p:extLst>
      <p:ext uri="{BB962C8B-B14F-4D97-AF65-F5344CB8AC3E}">
        <p14:creationId xmlns:p14="http://schemas.microsoft.com/office/powerpoint/2010/main" val="24832814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461</TotalTime>
  <Words>6967</Words>
  <Application>Microsoft Office PowerPoint</Application>
  <PresentationFormat>On-screen Show (4:3)</PresentationFormat>
  <Paragraphs>627</Paragraphs>
  <Slides>117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117</vt:i4>
      </vt:variant>
    </vt:vector>
  </HeadingPairs>
  <TitlesOfParts>
    <vt:vector size="122" baseType="lpstr">
      <vt:lpstr>Century Schoolbook</vt:lpstr>
      <vt:lpstr>Times New Roman</vt:lpstr>
      <vt:lpstr>Wingdings</vt:lpstr>
      <vt:lpstr>Wingdings 2</vt:lpstr>
      <vt:lpstr>Oriel</vt:lpstr>
      <vt:lpstr>NEW TESTAMENT SURVEY</vt:lpstr>
      <vt:lpstr>INTRODUCTION</vt:lpstr>
      <vt:lpstr>INTRODUCTION</vt:lpstr>
      <vt:lpstr>INTRODUCTION</vt:lpstr>
      <vt:lpstr>INTRODUCTION</vt:lpstr>
      <vt:lpstr>INTRODUCTION</vt:lpstr>
      <vt:lpstr>INTRODUCTION</vt:lpstr>
      <vt:lpstr>INTRODUCTION</vt:lpstr>
      <vt:lpstr>THE GOSPEL  ACCORDING TO  MATTHEW</vt:lpstr>
      <vt:lpstr>THE GOSPEL  ACCORDING TO  MATTHEW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ASSIGNMENTS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TESTAMENT SURVEY</dc:title>
  <dc:creator>HUMBLEVIC</dc:creator>
  <cp:lastModifiedBy>HP 15</cp:lastModifiedBy>
  <cp:revision>56</cp:revision>
  <dcterms:created xsi:type="dcterms:W3CDTF">2020-01-31T12:41:38Z</dcterms:created>
  <dcterms:modified xsi:type="dcterms:W3CDTF">2022-02-28T06:49:01Z</dcterms:modified>
</cp:coreProperties>
</file>