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62" r:id="rId4"/>
    <p:sldId id="263" r:id="rId5"/>
    <p:sldId id="265" r:id="rId6"/>
    <p:sldId id="264" r:id="rId7"/>
    <p:sldId id="267" r:id="rId8"/>
    <p:sldId id="266" r:id="rId9"/>
    <p:sldId id="26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9C36FBDB-91EA-484B-B5CD-B0A5D3084C91}" type="datetimeFigureOut">
              <a:rPr lang="en-US" smtClean="0"/>
              <a:pPr/>
              <a:t>2/2/2020</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FE22F294-2A27-42D9-837F-6F94B82E74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36FBDB-91EA-484B-B5CD-B0A5D3084C91}" type="datetimeFigureOut">
              <a:rPr lang="en-US" smtClean="0"/>
              <a:pPr/>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2F294-2A27-42D9-837F-6F94B82E74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C36FBDB-91EA-484B-B5CD-B0A5D3084C91}" type="datetimeFigureOut">
              <a:rPr lang="en-US" smtClean="0"/>
              <a:pPr/>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22F294-2A27-42D9-837F-6F94B82E74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9C36FBDB-91EA-484B-B5CD-B0A5D3084C91}" type="datetimeFigureOut">
              <a:rPr lang="en-US" smtClean="0"/>
              <a:pPr/>
              <a:t>2/2/2020</a:t>
            </a:fld>
            <a:endParaRPr lang="en-US"/>
          </a:p>
        </p:txBody>
      </p:sp>
      <p:sp>
        <p:nvSpPr>
          <p:cNvPr id="9" name="Slide Number Placeholder 8"/>
          <p:cNvSpPr>
            <a:spLocks noGrp="1"/>
          </p:cNvSpPr>
          <p:nvPr>
            <p:ph type="sldNum" sz="quarter" idx="15"/>
          </p:nvPr>
        </p:nvSpPr>
        <p:spPr/>
        <p:txBody>
          <a:bodyPr rtlCol="0"/>
          <a:lstStyle/>
          <a:p>
            <a:fld id="{FE22F294-2A27-42D9-837F-6F94B82E740E}"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C36FBDB-91EA-484B-B5CD-B0A5D3084C91}" type="datetimeFigureOut">
              <a:rPr lang="en-US" smtClean="0"/>
              <a:pPr/>
              <a:t>2/2/2020</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FE22F294-2A27-42D9-837F-6F94B82E740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C36FBDB-91EA-484B-B5CD-B0A5D3084C91}" type="datetimeFigureOut">
              <a:rPr lang="en-US" smtClean="0"/>
              <a:pPr/>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22F294-2A27-42D9-837F-6F94B82E740E}"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9C36FBDB-91EA-484B-B5CD-B0A5D3084C91}" type="datetimeFigureOut">
              <a:rPr lang="en-US" smtClean="0"/>
              <a:pPr/>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22F294-2A27-42D9-837F-6F94B82E740E}"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9C36FBDB-91EA-484B-B5CD-B0A5D3084C91}" type="datetimeFigureOut">
              <a:rPr lang="en-US" smtClean="0"/>
              <a:pPr/>
              <a:t>2/2/2020</a:t>
            </a:fld>
            <a:endParaRPr lang="en-US"/>
          </a:p>
        </p:txBody>
      </p:sp>
      <p:sp>
        <p:nvSpPr>
          <p:cNvPr id="7" name="Slide Number Placeholder 6"/>
          <p:cNvSpPr>
            <a:spLocks noGrp="1"/>
          </p:cNvSpPr>
          <p:nvPr>
            <p:ph type="sldNum" sz="quarter" idx="11"/>
          </p:nvPr>
        </p:nvSpPr>
        <p:spPr/>
        <p:txBody>
          <a:bodyPr rtlCol="0"/>
          <a:lstStyle/>
          <a:p>
            <a:fld id="{FE22F294-2A27-42D9-837F-6F94B82E740E}"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36FBDB-91EA-484B-B5CD-B0A5D3084C91}" type="datetimeFigureOut">
              <a:rPr lang="en-US" smtClean="0"/>
              <a:pPr/>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22F294-2A27-42D9-837F-6F94B82E74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9C36FBDB-91EA-484B-B5CD-B0A5D3084C91}" type="datetimeFigureOut">
              <a:rPr lang="en-US" smtClean="0"/>
              <a:pPr/>
              <a:t>2/2/2020</a:t>
            </a:fld>
            <a:endParaRPr lang="en-US"/>
          </a:p>
        </p:txBody>
      </p:sp>
      <p:sp>
        <p:nvSpPr>
          <p:cNvPr id="22" name="Slide Number Placeholder 21"/>
          <p:cNvSpPr>
            <a:spLocks noGrp="1"/>
          </p:cNvSpPr>
          <p:nvPr>
            <p:ph type="sldNum" sz="quarter" idx="15"/>
          </p:nvPr>
        </p:nvSpPr>
        <p:spPr/>
        <p:txBody>
          <a:bodyPr rtlCol="0"/>
          <a:lstStyle/>
          <a:p>
            <a:fld id="{FE22F294-2A27-42D9-837F-6F94B82E740E}"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C36FBDB-91EA-484B-B5CD-B0A5D3084C91}" type="datetimeFigureOut">
              <a:rPr lang="en-US" smtClean="0"/>
              <a:pPr/>
              <a:t>2/2/2020</a:t>
            </a:fld>
            <a:endParaRPr lang="en-US"/>
          </a:p>
        </p:txBody>
      </p:sp>
      <p:sp>
        <p:nvSpPr>
          <p:cNvPr id="18" name="Slide Number Placeholder 17"/>
          <p:cNvSpPr>
            <a:spLocks noGrp="1"/>
          </p:cNvSpPr>
          <p:nvPr>
            <p:ph type="sldNum" sz="quarter" idx="11"/>
          </p:nvPr>
        </p:nvSpPr>
        <p:spPr/>
        <p:txBody>
          <a:bodyPr rtlCol="0"/>
          <a:lstStyle/>
          <a:p>
            <a:fld id="{FE22F294-2A27-42D9-837F-6F94B82E740E}"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C36FBDB-91EA-484B-B5CD-B0A5D3084C91}" type="datetimeFigureOut">
              <a:rPr lang="en-US" smtClean="0"/>
              <a:pPr/>
              <a:t>2/2/2020</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E22F294-2A27-42D9-837F-6F94B82E74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0" y="2667000"/>
            <a:ext cx="6172200" cy="2199162"/>
          </a:xfrm>
          <a:effectLst>
            <a:glow rad="63500">
              <a:schemeClr val="accent1">
                <a:satMod val="175000"/>
                <a:alpha val="40000"/>
              </a:schemeClr>
            </a:glow>
            <a:outerShdw blurRad="50800" dist="38100" dir="5400000" algn="t" rotWithShape="0">
              <a:prstClr val="black">
                <a:alpha val="40000"/>
              </a:prstClr>
            </a:outerShdw>
            <a:softEdge rad="635000"/>
          </a:effectLst>
          <a:scene3d>
            <a:camera prst="obliqueTopRight"/>
            <a:lightRig rig="threePt" dir="t"/>
          </a:scene3d>
        </p:spPr>
        <p:txBody>
          <a:bodyPr>
            <a:noAutofit/>
          </a:bodyPr>
          <a:lstStyle/>
          <a:p>
            <a:r>
              <a:rPr lang="en-US" sz="6600" b="1" dirty="0" smtClean="0">
                <a:solidFill>
                  <a:srgbClr val="FF0000"/>
                </a:solidFill>
              </a:rPr>
              <a:t>BIBLE</a:t>
            </a:r>
            <a:br>
              <a:rPr lang="en-US" sz="6600" b="1" dirty="0" smtClean="0">
                <a:solidFill>
                  <a:srgbClr val="FF0000"/>
                </a:solidFill>
              </a:rPr>
            </a:br>
            <a:r>
              <a:rPr sz="6600" b="1" smtClean="0">
                <a:solidFill>
                  <a:srgbClr val="FF0000"/>
                </a:solidFill>
              </a:rPr>
              <a:t>SURVEY</a:t>
            </a:r>
            <a:endParaRPr lang="en-US" sz="6600" b="1" dirty="0">
              <a:solidFill>
                <a:srgbClr val="FF0000"/>
              </a:solidFill>
            </a:endParaRPr>
          </a:p>
        </p:txBody>
      </p:sp>
      <p:sp>
        <p:nvSpPr>
          <p:cNvPr id="2" name="Subtitle 1"/>
          <p:cNvSpPr>
            <a:spLocks noGrp="1"/>
          </p:cNvSpPr>
          <p:nvPr>
            <p:ph type="subTitle" idx="1"/>
          </p:nvPr>
        </p:nvSpPr>
        <p:spPr>
          <a:xfrm>
            <a:off x="2286000" y="4876800"/>
            <a:ext cx="6172200" cy="1371600"/>
          </a:xfrm>
        </p:spPr>
        <p:txBody>
          <a:bodyPr/>
          <a:lstStyle/>
          <a:p>
            <a:r>
              <a:rPr lang="en-US" b="1" dirty="0" smtClean="0">
                <a:solidFill>
                  <a:schemeClr val="tx1"/>
                </a:solidFill>
                <a:latin typeface="Times New Roman" pitchFamily="18" charset="0"/>
                <a:cs typeface="Times New Roman" pitchFamily="18" charset="0"/>
              </a:rPr>
              <a:t>Reverend George </a:t>
            </a:r>
            <a:r>
              <a:rPr lang="en-US" b="1" dirty="0" err="1" smtClean="0">
                <a:solidFill>
                  <a:schemeClr val="tx1"/>
                </a:solidFill>
                <a:latin typeface="Times New Roman" pitchFamily="18" charset="0"/>
                <a:cs typeface="Times New Roman" pitchFamily="18" charset="0"/>
              </a:rPr>
              <a:t>Agbike</a:t>
            </a:r>
            <a:endParaRPr lang="en-US" b="1" dirty="0" smtClean="0">
              <a:solidFill>
                <a:schemeClr val="tx1"/>
              </a:solidFill>
              <a:latin typeface="Times New Roman" pitchFamily="18" charset="0"/>
              <a:cs typeface="Times New Roman" pitchFamily="18" charset="0"/>
            </a:endParaRPr>
          </a:p>
          <a:p>
            <a:r>
              <a:rPr lang="en-US" b="0" dirty="0" smtClean="0">
                <a:solidFill>
                  <a:schemeClr val="tx1"/>
                </a:solidFill>
                <a:latin typeface="Times New Roman" pitchFamily="18" charset="0"/>
                <a:cs typeface="Times New Roman" pitchFamily="18" charset="0"/>
              </a:rPr>
              <a:t>Remnant Christian Network Bible Seminary.</a:t>
            </a:r>
          </a:p>
          <a:p>
            <a:r>
              <a:rPr lang="en-US" b="0" dirty="0" err="1" smtClean="0">
                <a:solidFill>
                  <a:schemeClr val="tx1"/>
                </a:solidFill>
                <a:latin typeface="Times New Roman" pitchFamily="18" charset="0"/>
                <a:cs typeface="Times New Roman" pitchFamily="18" charset="0"/>
              </a:rPr>
              <a:t>Wurukum</a:t>
            </a:r>
            <a:r>
              <a:rPr lang="en-US" b="0" dirty="0" smtClean="0">
                <a:solidFill>
                  <a:schemeClr val="tx1"/>
                </a:solidFill>
                <a:latin typeface="Times New Roman" pitchFamily="18" charset="0"/>
                <a:cs typeface="Times New Roman" pitchFamily="18" charset="0"/>
              </a:rPr>
              <a:t>, </a:t>
            </a:r>
            <a:r>
              <a:rPr lang="en-US" b="0" dirty="0" err="1" smtClean="0">
                <a:solidFill>
                  <a:schemeClr val="tx1"/>
                </a:solidFill>
                <a:latin typeface="Times New Roman" pitchFamily="18" charset="0"/>
                <a:cs typeface="Times New Roman" pitchFamily="18" charset="0"/>
              </a:rPr>
              <a:t>Makurdi</a:t>
            </a:r>
            <a:r>
              <a:rPr lang="en-US" b="0" dirty="0" smtClean="0">
                <a:solidFill>
                  <a:schemeClr val="tx1"/>
                </a:solidFill>
                <a:latin typeface="Times New Roman" pitchFamily="18" charset="0"/>
                <a:cs typeface="Times New Roman" pitchFamily="18" charset="0"/>
              </a:rPr>
              <a:t>, Benue State.</a:t>
            </a:r>
            <a:endParaRPr lang="en-US" b="0" dirty="0">
              <a:solidFill>
                <a:schemeClr val="tx1"/>
              </a:solidFill>
              <a:latin typeface="Times New Roman" pitchFamily="18" charset="0"/>
              <a:cs typeface="Times New Roman" pitchFamily="18" charset="0"/>
            </a:endParaRPr>
          </a:p>
        </p:txBody>
      </p:sp>
      <p:pic>
        <p:nvPicPr>
          <p:cNvPr id="4" name="Picture 3"/>
          <p:cNvPicPr/>
          <p:nvPr/>
        </p:nvPicPr>
        <p:blipFill>
          <a:blip r:embed="rId2" cstate="print"/>
          <a:srcRect/>
          <a:stretch/>
        </p:blipFill>
        <p:spPr>
          <a:xfrm>
            <a:off x="5867400" y="609600"/>
            <a:ext cx="2656725" cy="1143000"/>
          </a:xfrm>
          <a:prstGeom prst="rect">
            <a:avLst/>
          </a:prstGeom>
          <a:ln>
            <a:noFill/>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563562"/>
          </a:xfrm>
        </p:spPr>
        <p:txBody>
          <a:bodyPr/>
          <a:lstStyle/>
          <a:p>
            <a:r>
              <a:rPr lang="en-US" b="1" dirty="0" smtClean="0">
                <a:solidFill>
                  <a:srgbClr val="C00000"/>
                </a:solidFill>
                <a:latin typeface="Times New Roman" pitchFamily="18" charset="0"/>
                <a:cs typeface="Times New Roman" pitchFamily="18" charset="0"/>
              </a:rPr>
              <a:t>INTRODUCTION</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66800"/>
            <a:ext cx="7467600" cy="4873752"/>
          </a:xfrm>
        </p:spPr>
        <p:txBody>
          <a:bodyPr>
            <a:normAutofit/>
          </a:bodyPr>
          <a:lstStyle/>
          <a:p>
            <a:pPr marL="0" indent="290513">
              <a:lnSpc>
                <a:spcPct val="150000"/>
              </a:lnSpc>
            </a:pPr>
            <a:r>
              <a:rPr lang="en-US" sz="2600" b="1" dirty="0" smtClean="0">
                <a:latin typeface="Times New Roman" pitchFamily="18" charset="0"/>
                <a:cs typeface="Times New Roman" pitchFamily="18" charset="0"/>
              </a:rPr>
              <a:t>Basic </a:t>
            </a:r>
            <a:r>
              <a:rPr lang="en-US" sz="2600" b="1" dirty="0" smtClean="0">
                <a:latin typeface="Times New Roman" pitchFamily="18" charset="0"/>
                <a:cs typeface="Times New Roman" pitchFamily="18" charset="0"/>
              </a:rPr>
              <a:t>Bible </a:t>
            </a:r>
            <a:r>
              <a:rPr lang="en-US" sz="2600" b="1" dirty="0" smtClean="0">
                <a:latin typeface="Times New Roman" pitchFamily="18" charset="0"/>
                <a:cs typeface="Times New Roman" pitchFamily="18" charset="0"/>
              </a:rPr>
              <a:t>Survey introduces </a:t>
            </a:r>
            <a:r>
              <a:rPr lang="en-US" sz="2600" b="1" dirty="0" smtClean="0">
                <a:latin typeface="Times New Roman" pitchFamily="18" charset="0"/>
                <a:cs typeface="Times New Roman" pitchFamily="18" charset="0"/>
              </a:rPr>
              <a:t>the Bible. </a:t>
            </a:r>
            <a:endParaRPr lang="en-US" sz="2600" b="1" dirty="0" smtClean="0">
              <a:latin typeface="Times New Roman" pitchFamily="18" charset="0"/>
              <a:cs typeface="Times New Roman" pitchFamily="18" charset="0"/>
            </a:endParaRPr>
          </a:p>
          <a:p>
            <a:pPr marL="0" indent="290513">
              <a:lnSpc>
                <a:spcPct val="150000"/>
              </a:lnSpc>
            </a:pPr>
            <a:r>
              <a:rPr lang="en-US" sz="2600" b="1" dirty="0" smtClean="0">
                <a:latin typeface="Times New Roman" pitchFamily="18" charset="0"/>
                <a:cs typeface="Times New Roman" pitchFamily="18" charset="0"/>
              </a:rPr>
              <a:t>It presents an </a:t>
            </a:r>
            <a:r>
              <a:rPr lang="en-US" sz="2600" b="1" dirty="0" smtClean="0">
                <a:latin typeface="Times New Roman" pitchFamily="18" charset="0"/>
                <a:cs typeface="Times New Roman" pitchFamily="18" charset="0"/>
              </a:rPr>
              <a:t>overview of Biblical history, geography, and life in Bible times. </a:t>
            </a:r>
            <a:endParaRPr lang="en-US" sz="2600" b="1" dirty="0" smtClean="0">
              <a:latin typeface="Times New Roman" pitchFamily="18" charset="0"/>
              <a:cs typeface="Times New Roman" pitchFamily="18" charset="0"/>
            </a:endParaRPr>
          </a:p>
          <a:p>
            <a:pPr marL="0" indent="290513">
              <a:lnSpc>
                <a:spcPct val="150000"/>
              </a:lnSpc>
            </a:pPr>
            <a:r>
              <a:rPr lang="en-US" sz="2600" b="1" dirty="0" smtClean="0">
                <a:latin typeface="Times New Roman" pitchFamily="18" charset="0"/>
                <a:cs typeface="Times New Roman" pitchFamily="18" charset="0"/>
              </a:rPr>
              <a:t>The </a:t>
            </a:r>
            <a:r>
              <a:rPr lang="en-US" sz="2600" b="1" dirty="0" smtClean="0">
                <a:latin typeface="Times New Roman" pitchFamily="18" charset="0"/>
                <a:cs typeface="Times New Roman" pitchFamily="18" charset="0"/>
              </a:rPr>
              <a:t>course provides an outline for each book of the Bible and teaches outlining skills for expanding these basic outlines into more detailed studies of God's Word.</a:t>
            </a:r>
            <a:endParaRPr lang="en-US"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563562"/>
          </a:xfrm>
        </p:spPr>
        <p:txBody>
          <a:bodyPr/>
          <a:lstStyle/>
          <a:p>
            <a:r>
              <a:rPr lang="en-US" b="1" dirty="0" smtClean="0">
                <a:solidFill>
                  <a:srgbClr val="C00000"/>
                </a:solidFill>
                <a:latin typeface="Times New Roman" pitchFamily="18" charset="0"/>
                <a:cs typeface="Times New Roman" pitchFamily="18" charset="0"/>
              </a:rPr>
              <a:t>INTRODUCTION</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66800"/>
            <a:ext cx="7467600" cy="4873752"/>
          </a:xfrm>
        </p:spPr>
        <p:txBody>
          <a:bodyPr>
            <a:noAutofit/>
          </a:bodyPr>
          <a:lstStyle/>
          <a:p>
            <a:pPr marL="0" indent="0">
              <a:lnSpc>
                <a:spcPct val="150000"/>
              </a:lnSpc>
              <a:buNone/>
            </a:pPr>
            <a:r>
              <a:rPr lang="en-US" sz="2600" b="1" dirty="0" smtClean="0">
                <a:latin typeface="Times New Roman" pitchFamily="18" charset="0"/>
                <a:cs typeface="Times New Roman" pitchFamily="18" charset="0"/>
              </a:rPr>
              <a:t>Information presented on each Bible book </a:t>
            </a:r>
            <a:r>
              <a:rPr lang="en-US" sz="2600" b="1" dirty="0" smtClean="0">
                <a:latin typeface="Times New Roman" pitchFamily="18" charset="0"/>
                <a:cs typeface="Times New Roman" pitchFamily="18" charset="0"/>
              </a:rPr>
              <a:t>includes: </a:t>
            </a:r>
          </a:p>
          <a:p>
            <a:pPr marL="0" indent="457200">
              <a:lnSpc>
                <a:spcPct val="150000"/>
              </a:lnSpc>
            </a:pPr>
            <a:r>
              <a:rPr lang="en-US" sz="2600" b="1" dirty="0" smtClean="0">
                <a:latin typeface="Times New Roman" pitchFamily="18" charset="0"/>
                <a:cs typeface="Times New Roman" pitchFamily="18" charset="0"/>
              </a:rPr>
              <a:t>The Author</a:t>
            </a:r>
          </a:p>
          <a:p>
            <a:pPr marL="0" indent="457200">
              <a:lnSpc>
                <a:spcPct val="150000"/>
              </a:lnSpc>
            </a:pPr>
            <a:r>
              <a:rPr lang="en-US" sz="2600" b="1" dirty="0" smtClean="0">
                <a:latin typeface="Times New Roman" pitchFamily="18" charset="0"/>
                <a:cs typeface="Times New Roman" pitchFamily="18" charset="0"/>
              </a:rPr>
              <a:t>The people to whom the book was written</a:t>
            </a:r>
          </a:p>
          <a:p>
            <a:pPr marL="0" indent="457200">
              <a:lnSpc>
                <a:spcPct val="150000"/>
              </a:lnSpc>
            </a:pPr>
            <a:r>
              <a:rPr lang="en-US" sz="2600" b="1" dirty="0" smtClean="0">
                <a:latin typeface="Times New Roman" pitchFamily="18" charset="0"/>
                <a:cs typeface="Times New Roman" pitchFamily="18" charset="0"/>
              </a:rPr>
              <a:t>The purpose of the book</a:t>
            </a:r>
          </a:p>
          <a:p>
            <a:pPr marL="0" indent="457200">
              <a:lnSpc>
                <a:spcPct val="150000"/>
              </a:lnSpc>
            </a:pPr>
            <a:r>
              <a:rPr lang="en-US" sz="2600" b="1" dirty="0" smtClean="0">
                <a:latin typeface="Times New Roman" pitchFamily="18" charset="0"/>
                <a:cs typeface="Times New Roman" pitchFamily="18" charset="0"/>
              </a:rPr>
              <a:t>The key verse </a:t>
            </a:r>
          </a:p>
          <a:p>
            <a:pPr marL="0" indent="457200">
              <a:lnSpc>
                <a:spcPct val="150000"/>
              </a:lnSpc>
            </a:pPr>
            <a:r>
              <a:rPr lang="en-US" sz="2600" b="1" dirty="0" smtClean="0">
                <a:latin typeface="Times New Roman" pitchFamily="18" charset="0"/>
                <a:cs typeface="Times New Roman" pitchFamily="18" charset="0"/>
              </a:rPr>
              <a:t>A list of main characters</a:t>
            </a:r>
          </a:p>
          <a:p>
            <a:pPr marL="0" indent="457200">
              <a:lnSpc>
                <a:spcPct val="150000"/>
              </a:lnSpc>
            </a:pPr>
            <a:r>
              <a:rPr lang="en-US" sz="2600" b="1" dirty="0" smtClean="0">
                <a:latin typeface="Times New Roman" pitchFamily="18" charset="0"/>
                <a:cs typeface="Times New Roman" pitchFamily="18" charset="0"/>
              </a:rPr>
              <a:t>An outline of the content.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467600" cy="563562"/>
          </a:xfrm>
        </p:spPr>
        <p:txBody>
          <a:bodyPr/>
          <a:lstStyle/>
          <a:p>
            <a:r>
              <a:rPr lang="en-US" b="1" dirty="0" smtClean="0">
                <a:solidFill>
                  <a:srgbClr val="C00000"/>
                </a:solidFill>
                <a:latin typeface="Times New Roman" pitchFamily="18" charset="0"/>
                <a:cs typeface="Times New Roman" pitchFamily="18" charset="0"/>
              </a:rPr>
              <a:t>INTRODUCTION</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66800"/>
            <a:ext cx="7467600" cy="4873752"/>
          </a:xfrm>
        </p:spPr>
        <p:txBody>
          <a:bodyPr>
            <a:noAutofit/>
          </a:bodyPr>
          <a:lstStyle/>
          <a:p>
            <a:pPr marL="0" indent="457200">
              <a:lnSpc>
                <a:spcPct val="150000"/>
              </a:lnSpc>
            </a:pPr>
            <a:r>
              <a:rPr lang="en-US" sz="2600" b="1" dirty="0" smtClean="0">
                <a:latin typeface="Times New Roman" pitchFamily="18" charset="0"/>
                <a:cs typeface="Times New Roman" pitchFamily="18" charset="0"/>
              </a:rPr>
              <a:t>A life and ministry principle is also stated for each book. These principles are basic truths vital to Christian maturity and ministry which you should seek to incorporate into your own life. </a:t>
            </a:r>
            <a:br>
              <a:rPr lang="en-US" sz="2600" b="1" dirty="0" smtClean="0">
                <a:latin typeface="Times New Roman" pitchFamily="18" charset="0"/>
                <a:cs typeface="Times New Roman" pitchFamily="18" charset="0"/>
              </a:rPr>
            </a:br>
            <a:endParaRPr lang="en-US"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85800"/>
          </a:xfrm>
        </p:spPr>
        <p:txBody>
          <a:bodyPr>
            <a:normAutofit/>
          </a:bodyPr>
          <a:lstStyle/>
          <a:p>
            <a:r>
              <a:rPr lang="en-US" sz="3200" b="1" dirty="0" smtClean="0">
                <a:solidFill>
                  <a:srgbClr val="C00000"/>
                </a:solidFill>
                <a:latin typeface="Times New Roman" pitchFamily="18" charset="0"/>
                <a:cs typeface="Times New Roman" pitchFamily="18" charset="0"/>
              </a:rPr>
              <a:t>APPROACH TO BIBLE (NT) SURVEY</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914400"/>
            <a:ext cx="7924800" cy="1371600"/>
          </a:xfrm>
        </p:spPr>
        <p:txBody>
          <a:bodyPr>
            <a:noAutofit/>
          </a:bodyPr>
          <a:lstStyle/>
          <a:p>
            <a:pPr marL="0" indent="0">
              <a:lnSpc>
                <a:spcPct val="150000"/>
              </a:lnSpc>
              <a:buNone/>
            </a:pPr>
            <a:r>
              <a:rPr lang="en-US" sz="2600" b="1" dirty="0" smtClean="0">
                <a:latin typeface="Times New Roman" pitchFamily="18" charset="0"/>
                <a:cs typeface="Times New Roman" pitchFamily="18" charset="0"/>
              </a:rPr>
              <a:t>In </a:t>
            </a:r>
            <a:r>
              <a:rPr lang="en-US" sz="2600" b="1" dirty="0" smtClean="0">
                <a:latin typeface="Times New Roman" pitchFamily="18" charset="0"/>
                <a:cs typeface="Times New Roman" pitchFamily="18" charset="0"/>
              </a:rPr>
              <a:t>surveying the Scripture it is important to determine the following about a particular text of Scripture:</a:t>
            </a:r>
            <a:br>
              <a:rPr lang="en-US" sz="2600" b="1" dirty="0" smtClean="0">
                <a:latin typeface="Times New Roman" pitchFamily="18" charset="0"/>
                <a:cs typeface="Times New Roman" pitchFamily="18" charset="0"/>
              </a:rPr>
            </a:br>
            <a:endParaRPr lang="en-US" sz="2600" b="1" dirty="0">
              <a:latin typeface="Times New Roman" pitchFamily="18" charset="0"/>
              <a:cs typeface="Times New Roman" pitchFamily="18" charset="0"/>
            </a:endParaRPr>
          </a:p>
        </p:txBody>
      </p:sp>
      <p:sp>
        <p:nvSpPr>
          <p:cNvPr id="4" name="Content Placeholder 2"/>
          <p:cNvSpPr txBox="1">
            <a:spLocks/>
          </p:cNvSpPr>
          <p:nvPr/>
        </p:nvSpPr>
        <p:spPr>
          <a:xfrm>
            <a:off x="533400" y="2362200"/>
            <a:ext cx="4267200" cy="4267200"/>
          </a:xfrm>
          <a:prstGeom prst="rect">
            <a:avLst/>
          </a:prstGeom>
        </p:spPr>
        <p:txBody>
          <a:bodyPr vert="horz">
            <a:noAutofit/>
          </a:bodyPr>
          <a:lstStyle/>
          <a:p>
            <a:pPr marL="401638" marR="0" lvl="0" indent="-401638"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US" sz="26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1.</a:t>
            </a: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Author of the text</a:t>
            </a:r>
          </a:p>
          <a:p>
            <a:pPr marL="514350" marR="0" lvl="0" indent="-514350" algn="l" defTabSz="914400" rtl="0" eaLnBrk="1" fontAlgn="auto" latinLnBrk="0" hangingPunct="1">
              <a:lnSpc>
                <a:spcPct val="150000"/>
              </a:lnSpc>
              <a:spcBef>
                <a:spcPts val="600"/>
              </a:spcBef>
              <a:spcAft>
                <a:spcPts val="0"/>
              </a:spcAft>
              <a:buClr>
                <a:schemeClr val="accent1"/>
              </a:buClr>
              <a:buSzPct val="70000"/>
              <a:tabLst/>
              <a:defRPr/>
            </a:pPr>
            <a:r>
              <a:rPr kumimoji="0" lang="en-US" sz="26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2.</a:t>
            </a: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Date of writing</a:t>
            </a:r>
          </a:p>
          <a:p>
            <a:pPr marL="514350" marR="0" lvl="0" indent="-514350" algn="l" defTabSz="914400" rtl="0" eaLnBrk="1" fontAlgn="auto" latinLnBrk="0" hangingPunct="1">
              <a:lnSpc>
                <a:spcPct val="150000"/>
              </a:lnSpc>
              <a:spcBef>
                <a:spcPts val="600"/>
              </a:spcBef>
              <a:spcAft>
                <a:spcPts val="0"/>
              </a:spcAft>
              <a:buClr>
                <a:schemeClr val="accent1"/>
              </a:buClr>
              <a:buSzPct val="70000"/>
              <a:tabLst/>
              <a:defRPr/>
            </a:pPr>
            <a:r>
              <a:rPr kumimoji="0" lang="en-US" sz="26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3.</a:t>
            </a: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Audience of the text</a:t>
            </a:r>
          </a:p>
          <a:p>
            <a:pPr marL="514350" marR="0" lvl="0" indent="-514350" algn="l" defTabSz="914400" rtl="0" eaLnBrk="1" fontAlgn="auto" latinLnBrk="0" hangingPunct="1">
              <a:lnSpc>
                <a:spcPct val="150000"/>
              </a:lnSpc>
              <a:spcBef>
                <a:spcPts val="600"/>
              </a:spcBef>
              <a:spcAft>
                <a:spcPts val="0"/>
              </a:spcAft>
              <a:buClr>
                <a:schemeClr val="accent1"/>
              </a:buClr>
              <a:buSzPct val="70000"/>
              <a:tabLst/>
              <a:defRPr/>
            </a:pPr>
            <a:r>
              <a:rPr kumimoji="0" lang="en-US" sz="2600" b="1" i="0" u="none" strike="noStrike" kern="1200" cap="none" spc="0" normalizeH="0" baseline="0" noProof="0" dirty="0" smtClean="0">
                <a:ln>
                  <a:noFill/>
                </a:ln>
                <a:solidFill>
                  <a:srgbClr val="C00000"/>
                </a:solidFill>
                <a:effectLst/>
                <a:uLnTx/>
                <a:uFillTx/>
                <a:latin typeface="Times New Roman" pitchFamily="18" charset="0"/>
                <a:ea typeface="+mn-ea"/>
                <a:cs typeface="Times New Roman" pitchFamily="18" charset="0"/>
              </a:rPr>
              <a:t>4.</a:t>
            </a: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Purpose of the text</a:t>
            </a:r>
          </a:p>
          <a:p>
            <a:pPr marL="514350" lvl="0" indent="-514350">
              <a:lnSpc>
                <a:spcPct val="150000"/>
              </a:lnSpc>
              <a:spcBef>
                <a:spcPts val="600"/>
              </a:spcBef>
              <a:buClr>
                <a:schemeClr val="accent1"/>
              </a:buClr>
              <a:buSzPct val="70000"/>
            </a:pPr>
            <a:r>
              <a:rPr lang="en-US" sz="2600" b="1" dirty="0" smtClean="0">
                <a:solidFill>
                  <a:srgbClr val="C00000"/>
                </a:solidFill>
                <a:latin typeface="Times New Roman" pitchFamily="18" charset="0"/>
                <a:cs typeface="Times New Roman" pitchFamily="18" charset="0"/>
              </a:rPr>
              <a:t>5.</a:t>
            </a:r>
            <a:r>
              <a:rPr lang="en-US" sz="2600" b="1" dirty="0" smtClean="0">
                <a:latin typeface="Times New Roman" pitchFamily="18" charset="0"/>
                <a:cs typeface="Times New Roman" pitchFamily="18" charset="0"/>
              </a:rPr>
              <a:t>	Key Verse</a:t>
            </a:r>
          </a:p>
          <a:p>
            <a:pPr marL="514350" lvl="0" indent="-514350">
              <a:lnSpc>
                <a:spcPct val="150000"/>
              </a:lnSpc>
              <a:spcBef>
                <a:spcPts val="600"/>
              </a:spcBef>
              <a:buClr>
                <a:schemeClr val="accent1"/>
              </a:buClr>
              <a:buSzPct val="70000"/>
            </a:pPr>
            <a:r>
              <a:rPr lang="en-US" sz="2600" b="1" dirty="0" smtClean="0">
                <a:solidFill>
                  <a:srgbClr val="C00000"/>
                </a:solidFill>
                <a:latin typeface="Times New Roman" pitchFamily="18" charset="0"/>
                <a:cs typeface="Times New Roman" pitchFamily="18" charset="0"/>
              </a:rPr>
              <a:t>6.</a:t>
            </a:r>
            <a:r>
              <a:rPr lang="en-US" sz="2600" b="1" dirty="0" smtClean="0">
                <a:latin typeface="Times New Roman" pitchFamily="18" charset="0"/>
                <a:cs typeface="Times New Roman" pitchFamily="18" charset="0"/>
              </a:rPr>
              <a:t>	List </a:t>
            </a:r>
            <a:r>
              <a:rPr lang="en-US" sz="2600" b="1" dirty="0" smtClean="0">
                <a:latin typeface="Times New Roman" pitchFamily="18" charset="0"/>
                <a:cs typeface="Times New Roman" pitchFamily="18" charset="0"/>
              </a:rPr>
              <a:t>of? main </a:t>
            </a:r>
            <a:r>
              <a:rPr lang="en-US" sz="2600" b="1" dirty="0" smtClean="0">
                <a:latin typeface="Times New Roman" pitchFamily="18" charset="0"/>
                <a:cs typeface="Times New Roman" pitchFamily="18" charset="0"/>
              </a:rPr>
              <a:t>characters</a:t>
            </a:r>
            <a:r>
              <a:rPr lang="en-US" sz="2600" b="1" dirty="0" smtClean="0">
                <a:latin typeface="Times New Roman" pitchFamily="18" charset="0"/>
                <a:cs typeface="Times New Roman" pitchFamily="18" charset="0"/>
              </a:rPr>
              <a:t/>
            </a:r>
            <a:br>
              <a:rPr lang="en-US" sz="2600" b="1" dirty="0" smtClean="0">
                <a:latin typeface="Times New Roman" pitchFamily="18" charset="0"/>
                <a:cs typeface="Times New Roman" pitchFamily="18" charset="0"/>
              </a:rPr>
            </a:br>
            <a:endParaRPr kumimoji="0" lang="en-US" sz="26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5" name="Content Placeholder 2"/>
          <p:cNvSpPr txBox="1">
            <a:spLocks/>
          </p:cNvSpPr>
          <p:nvPr/>
        </p:nvSpPr>
        <p:spPr>
          <a:xfrm>
            <a:off x="4876800" y="2362200"/>
            <a:ext cx="4267200" cy="5334000"/>
          </a:xfrm>
          <a:prstGeom prst="rect">
            <a:avLst/>
          </a:prstGeom>
        </p:spPr>
        <p:txBody>
          <a:bodyPr vert="horz">
            <a:noAutofit/>
          </a:bodyPr>
          <a:lstStyle/>
          <a:p>
            <a:pPr marL="0" marR="0" lvl="0" indent="0"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r>
            <a:b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br>
            <a: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t/>
            </a:r>
            <a:br>
              <a:rPr kumimoji="0" lang="en-US" sz="2600" b="1"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rPr>
            </a:br>
            <a:endParaRPr kumimoji="0" lang="en-US" sz="26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8" name="Content Placeholder 2"/>
          <p:cNvSpPr txBox="1">
            <a:spLocks/>
          </p:cNvSpPr>
          <p:nvPr/>
        </p:nvSpPr>
        <p:spPr>
          <a:xfrm>
            <a:off x="4876800" y="2514600"/>
            <a:ext cx="3505200" cy="3886200"/>
          </a:xfrm>
          <a:prstGeom prst="rect">
            <a:avLst/>
          </a:prstGeom>
        </p:spPr>
        <p:txBody>
          <a:bodyPr vert="horz">
            <a:noAutofit/>
          </a:bodyPr>
          <a:lstStyle/>
          <a:p>
            <a:pPr marL="401638" marR="0" lvl="0" indent="-401638" algn="l" defTabSz="914400" rtl="0" eaLnBrk="1" fontAlgn="auto" latinLnBrk="0" hangingPunct="1">
              <a:lnSpc>
                <a:spcPct val="150000"/>
              </a:lnSpc>
              <a:spcBef>
                <a:spcPts val="600"/>
              </a:spcBef>
              <a:spcAft>
                <a:spcPts val="0"/>
              </a:spcAft>
              <a:buClr>
                <a:schemeClr val="accent1"/>
              </a:buClr>
              <a:buSzPct val="70000"/>
              <a:buFont typeface="Wingdings"/>
              <a:buNone/>
              <a:tabLst/>
              <a:defRPr/>
            </a:pPr>
            <a:r>
              <a:rPr lang="en-US" sz="2600" b="1" dirty="0" smtClean="0">
                <a:solidFill>
                  <a:srgbClr val="C00000"/>
                </a:solidFill>
                <a:latin typeface="Times New Roman" pitchFamily="18" charset="0"/>
                <a:cs typeface="Times New Roman" pitchFamily="18" charset="0"/>
              </a:rPr>
              <a:t>7.</a:t>
            </a:r>
            <a:r>
              <a:rPr lang="en-US" sz="2600" b="1" dirty="0" smtClean="0">
                <a:latin typeface="Times New Roman" pitchFamily="18" charset="0"/>
                <a:cs typeface="Times New Roman" pitchFamily="18" charset="0"/>
              </a:rPr>
              <a:t>	Major </a:t>
            </a:r>
            <a:r>
              <a:rPr lang="en-US" sz="2600" b="1" dirty="0" smtClean="0">
                <a:latin typeface="Times New Roman" pitchFamily="18" charset="0"/>
                <a:cs typeface="Times New Roman" pitchFamily="18" charset="0"/>
              </a:rPr>
              <a:t>Themes in the </a:t>
            </a:r>
            <a:r>
              <a:rPr lang="en-US" sz="2600" b="1" dirty="0" smtClean="0">
                <a:latin typeface="Times New Roman" pitchFamily="18" charset="0"/>
                <a:cs typeface="Times New Roman" pitchFamily="18" charset="0"/>
              </a:rPr>
              <a:t>text</a:t>
            </a:r>
          </a:p>
          <a:p>
            <a:pPr marL="514350" lvl="0" indent="-514350">
              <a:lnSpc>
                <a:spcPct val="150000"/>
              </a:lnSpc>
              <a:spcBef>
                <a:spcPts val="600"/>
              </a:spcBef>
              <a:buClr>
                <a:schemeClr val="accent1"/>
              </a:buClr>
              <a:buSzPct val="70000"/>
            </a:pPr>
            <a:r>
              <a:rPr lang="en-US" sz="2600" b="1" dirty="0" smtClean="0">
                <a:solidFill>
                  <a:srgbClr val="C00000"/>
                </a:solidFill>
                <a:latin typeface="Times New Roman" pitchFamily="18" charset="0"/>
                <a:cs typeface="Times New Roman" pitchFamily="18" charset="0"/>
              </a:rPr>
              <a:t>8.	</a:t>
            </a:r>
            <a:r>
              <a:rPr lang="en-US" sz="2600" b="1" dirty="0" smtClean="0">
                <a:latin typeface="Times New Roman" pitchFamily="18" charset="0"/>
                <a:cs typeface="Times New Roman" pitchFamily="18" charset="0"/>
              </a:rPr>
              <a:t>Outline </a:t>
            </a:r>
            <a:r>
              <a:rPr lang="en-US" sz="2600" b="1" dirty="0" smtClean="0">
                <a:latin typeface="Times New Roman" pitchFamily="18" charset="0"/>
                <a:cs typeface="Times New Roman" pitchFamily="18" charset="0"/>
              </a:rPr>
              <a:t>of the text</a:t>
            </a:r>
            <a:br>
              <a:rPr lang="en-US" sz="2600" b="1" dirty="0" smtClean="0">
                <a:latin typeface="Times New Roman" pitchFamily="18" charset="0"/>
                <a:cs typeface="Times New Roman" pitchFamily="18" charset="0"/>
              </a:rPr>
            </a:br>
            <a:endParaRPr kumimoji="0" lang="en-US" sz="2600" b="1"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20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20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fade">
                                      <p:cBhvr>
                                        <p:cTn id="22" dur="20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fade">
                                      <p:cBhvr>
                                        <p:cTn id="27" dur="20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fade">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fade">
                                      <p:cBhvr>
                                        <p:cTn id="37" dur="20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xEl>
                                              <p:pRg st="0" end="0"/>
                                            </p:txEl>
                                          </p:spTgt>
                                        </p:tgtEl>
                                        <p:attrNameLst>
                                          <p:attrName>style.visibility</p:attrName>
                                        </p:attrNameLst>
                                      </p:cBhvr>
                                      <p:to>
                                        <p:strVal val="visible"/>
                                      </p:to>
                                    </p:set>
                                    <p:animEffect transition="in" filter="fade">
                                      <p:cBhvr>
                                        <p:cTn id="42" dur="2000"/>
                                        <p:tgtEl>
                                          <p:spTgt spid="8">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xEl>
                                              <p:pRg st="1" end="1"/>
                                            </p:txEl>
                                          </p:spTgt>
                                        </p:tgtEl>
                                        <p:attrNameLst>
                                          <p:attrName>style.visibility</p:attrName>
                                        </p:attrNameLst>
                                      </p:cBhvr>
                                      <p:to>
                                        <p:strVal val="visible"/>
                                      </p:to>
                                    </p:set>
                                    <p:animEffect transition="in" filter="fade">
                                      <p:cBhvr>
                                        <p:cTn id="47" dur="20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85800"/>
          </a:xfrm>
        </p:spPr>
        <p:txBody>
          <a:bodyPr>
            <a:normAutofit/>
          </a:bodyPr>
          <a:lstStyle/>
          <a:p>
            <a:r>
              <a:rPr lang="en-US" b="1" dirty="0" smtClean="0">
                <a:solidFill>
                  <a:srgbClr val="C00000"/>
                </a:solidFill>
                <a:latin typeface="Times New Roman" pitchFamily="18" charset="0"/>
                <a:cs typeface="Times New Roman" pitchFamily="18" charset="0"/>
              </a:rPr>
              <a:t>SIGNIFICANCE OF BIBLE (NT) SURVEY</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914400"/>
            <a:ext cx="7924800" cy="5334000"/>
          </a:xfrm>
        </p:spPr>
        <p:txBody>
          <a:bodyPr>
            <a:noAutofit/>
          </a:bodyPr>
          <a:lstStyle/>
          <a:p>
            <a:pPr marL="0" indent="401638">
              <a:lnSpc>
                <a:spcPct val="150000"/>
              </a:lnSpc>
            </a:pPr>
            <a:r>
              <a:rPr lang="en-US" sz="2600" b="1" dirty="0" smtClean="0">
                <a:latin typeface="Times New Roman" pitchFamily="18" charset="0"/>
                <a:cs typeface="Times New Roman" pitchFamily="18" charset="0"/>
              </a:rPr>
              <a:t>It </a:t>
            </a:r>
            <a:r>
              <a:rPr lang="en-US" sz="2600" b="1" dirty="0" smtClean="0">
                <a:latin typeface="Times New Roman" pitchFamily="18" charset="0"/>
                <a:cs typeface="Times New Roman" pitchFamily="18" charset="0"/>
              </a:rPr>
              <a:t>provides a framework in comprehending the books of the </a:t>
            </a:r>
            <a:r>
              <a:rPr lang="en-US" sz="2600" b="1" dirty="0" smtClean="0">
                <a:latin typeface="Times New Roman" pitchFamily="18" charset="0"/>
                <a:cs typeface="Times New Roman" pitchFamily="18" charset="0"/>
              </a:rPr>
              <a:t>Bible</a:t>
            </a:r>
          </a:p>
          <a:p>
            <a:pPr marL="0" indent="401638">
              <a:lnSpc>
                <a:spcPct val="150000"/>
              </a:lnSpc>
            </a:pPr>
            <a:r>
              <a:rPr lang="en-US" sz="2600" b="1" dirty="0" smtClean="0">
                <a:latin typeface="Times New Roman" pitchFamily="18" charset="0"/>
                <a:cs typeface="Times New Roman" pitchFamily="18" charset="0"/>
              </a:rPr>
              <a:t>It </a:t>
            </a:r>
            <a:r>
              <a:rPr lang="en-US" sz="2600" b="1" dirty="0" smtClean="0">
                <a:latin typeface="Times New Roman" pitchFamily="18" charset="0"/>
                <a:cs typeface="Times New Roman" pitchFamily="18" charset="0"/>
              </a:rPr>
              <a:t>aids accurate understanding of </a:t>
            </a:r>
            <a:r>
              <a:rPr lang="en-US" sz="2600" b="1" dirty="0" smtClean="0">
                <a:latin typeface="Times New Roman" pitchFamily="18" charset="0"/>
                <a:cs typeface="Times New Roman" pitchFamily="18" charset="0"/>
              </a:rPr>
              <a:t>Scripture</a:t>
            </a:r>
          </a:p>
          <a:p>
            <a:pPr marL="0" indent="401638">
              <a:lnSpc>
                <a:spcPct val="150000"/>
              </a:lnSpc>
            </a:pPr>
            <a:r>
              <a:rPr lang="en-US" sz="2600" b="1" dirty="0" smtClean="0">
                <a:latin typeface="Times New Roman" pitchFamily="18" charset="0"/>
                <a:cs typeface="Times New Roman" pitchFamily="18" charset="0"/>
              </a:rPr>
              <a:t>It </a:t>
            </a:r>
            <a:r>
              <a:rPr lang="en-US" sz="2600" b="1" dirty="0" smtClean="0">
                <a:latin typeface="Times New Roman" pitchFamily="18" charset="0"/>
                <a:cs typeface="Times New Roman" pitchFamily="18" charset="0"/>
              </a:rPr>
              <a:t>informs and shapes accurate perspectives on the books of the </a:t>
            </a:r>
            <a:r>
              <a:rPr lang="en-US" sz="2600" b="1" dirty="0" smtClean="0">
                <a:latin typeface="Times New Roman" pitchFamily="18" charset="0"/>
                <a:cs typeface="Times New Roman" pitchFamily="18" charset="0"/>
              </a:rPr>
              <a:t>Bible</a:t>
            </a:r>
          </a:p>
          <a:p>
            <a:pPr marL="0" indent="401638">
              <a:lnSpc>
                <a:spcPct val="150000"/>
              </a:lnSpc>
            </a:pPr>
            <a:r>
              <a:rPr lang="en-US" sz="2600" b="1" dirty="0" smtClean="0">
                <a:latin typeface="Times New Roman" pitchFamily="18" charset="0"/>
                <a:cs typeface="Times New Roman" pitchFamily="18" charset="0"/>
              </a:rPr>
              <a:t>It </a:t>
            </a:r>
            <a:r>
              <a:rPr lang="en-US" sz="2600" b="1" dirty="0" smtClean="0">
                <a:latin typeface="Times New Roman" pitchFamily="18" charset="0"/>
                <a:cs typeface="Times New Roman" pitchFamily="18" charset="0"/>
              </a:rPr>
              <a:t>helps in determining the book that can be applicable to a life's </a:t>
            </a:r>
            <a:r>
              <a:rPr lang="en-US" sz="2600" b="1" dirty="0" smtClean="0">
                <a:latin typeface="Times New Roman" pitchFamily="18" charset="0"/>
                <a:cs typeface="Times New Roman" pitchFamily="18" charset="0"/>
              </a:rPr>
              <a:t>situation</a:t>
            </a:r>
          </a:p>
          <a:p>
            <a:pPr marL="0" indent="401638">
              <a:lnSpc>
                <a:spcPct val="150000"/>
              </a:lnSpc>
            </a:pPr>
            <a:r>
              <a:rPr lang="en-US" sz="2600" b="1" dirty="0" smtClean="0">
                <a:latin typeface="Times New Roman" pitchFamily="18" charset="0"/>
                <a:cs typeface="Times New Roman" pitchFamily="18" charset="0"/>
              </a:rPr>
              <a:t>It </a:t>
            </a:r>
            <a:r>
              <a:rPr lang="en-US" sz="2600" b="1" dirty="0" smtClean="0">
                <a:latin typeface="Times New Roman" pitchFamily="18" charset="0"/>
                <a:cs typeface="Times New Roman" pitchFamily="18" charset="0"/>
              </a:rPr>
              <a:t>guides against the abuse of and erroneous application of scriptural material</a:t>
            </a:r>
            <a:br>
              <a:rPr lang="en-US" sz="2600" b="1" dirty="0" smtClean="0">
                <a:latin typeface="Times New Roman" pitchFamily="18" charset="0"/>
                <a:cs typeface="Times New Roman" pitchFamily="18" charset="0"/>
              </a:rPr>
            </a:br>
            <a:endParaRPr lang="en-US"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85800"/>
          </a:xfrm>
        </p:spPr>
        <p:txBody>
          <a:bodyPr>
            <a:normAutofit/>
          </a:bodyPr>
          <a:lstStyle/>
          <a:p>
            <a:r>
              <a:rPr lang="en-US" sz="3200" b="1" dirty="0" smtClean="0">
                <a:solidFill>
                  <a:srgbClr val="C00000"/>
                </a:solidFill>
                <a:latin typeface="Times New Roman" pitchFamily="18" charset="0"/>
                <a:cs typeface="Times New Roman" pitchFamily="18" charset="0"/>
              </a:rPr>
              <a:t>METHODS OF VERIFICATION</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66800"/>
            <a:ext cx="7924800" cy="5334000"/>
          </a:xfrm>
        </p:spPr>
        <p:txBody>
          <a:bodyPr>
            <a:noAutofit/>
          </a:bodyPr>
          <a:lstStyle/>
          <a:p>
            <a:pPr marL="0" indent="0">
              <a:lnSpc>
                <a:spcPct val="150000"/>
              </a:lnSpc>
              <a:buNone/>
            </a:pPr>
            <a:r>
              <a:rPr lang="en-US" sz="2600" b="1" dirty="0" smtClean="0">
                <a:latin typeface="Times New Roman" pitchFamily="18" charset="0"/>
                <a:cs typeface="Times New Roman" pitchFamily="18" charset="0"/>
              </a:rPr>
              <a:t>It is </a:t>
            </a:r>
            <a:r>
              <a:rPr lang="en-US" sz="2600" b="1" dirty="0" smtClean="0">
                <a:latin typeface="Times New Roman" pitchFamily="18" charset="0"/>
                <a:cs typeface="Times New Roman" pitchFamily="18" charset="0"/>
              </a:rPr>
              <a:t>critical to have a way of verifying the authenticity of the information about a text and the sources that shapes what is understood about a text</a:t>
            </a:r>
            <a:r>
              <a:rPr lang="en-US" sz="2600" b="1" dirty="0" smtClean="0">
                <a:latin typeface="Times New Roman" pitchFamily="18" charset="0"/>
                <a:cs typeface="Times New Roman" pitchFamily="18" charset="0"/>
              </a:rPr>
              <a:t>.</a:t>
            </a:r>
            <a:r>
              <a:rPr lang="en-US" sz="2600" b="1" dirty="0" smtClean="0">
                <a:latin typeface="Times New Roman" pitchFamily="18" charset="0"/>
                <a:cs typeface="Times New Roman" pitchFamily="18" charset="0"/>
              </a:rPr>
              <a:t/>
            </a:r>
            <a:br>
              <a:rPr lang="en-US" sz="2600" b="1" dirty="0" smtClean="0">
                <a:latin typeface="Times New Roman" pitchFamily="18" charset="0"/>
                <a:cs typeface="Times New Roman" pitchFamily="18" charset="0"/>
              </a:rPr>
            </a:br>
            <a:endParaRPr lang="en-US" sz="2600" b="1" dirty="0" smtClean="0">
              <a:latin typeface="Times New Roman" pitchFamily="18" charset="0"/>
              <a:cs typeface="Times New Roman" pitchFamily="18" charset="0"/>
            </a:endParaRPr>
          </a:p>
          <a:p>
            <a:pPr marL="0" indent="0">
              <a:lnSpc>
                <a:spcPct val="150000"/>
              </a:lnSpc>
              <a:buNone/>
            </a:pPr>
            <a:r>
              <a:rPr lang="en-US" sz="2600" b="1" dirty="0" smtClean="0">
                <a:latin typeface="Times New Roman" pitchFamily="18" charset="0"/>
                <a:cs typeface="Times New Roman" pitchFamily="18" charset="0"/>
              </a:rPr>
              <a:t>Thus</a:t>
            </a:r>
            <a:r>
              <a:rPr lang="en-US" sz="2600" b="1" dirty="0" smtClean="0">
                <a:latin typeface="Times New Roman" pitchFamily="18" charset="0"/>
                <a:cs typeface="Times New Roman" pitchFamily="18" charset="0"/>
              </a:rPr>
              <a:t>, two methods are usually used for verification:</a:t>
            </a:r>
            <a:br>
              <a:rPr lang="en-US" sz="2600" b="1" dirty="0" smtClean="0">
                <a:latin typeface="Times New Roman" pitchFamily="18" charset="0"/>
                <a:cs typeface="Times New Roman" pitchFamily="18" charset="0"/>
              </a:rPr>
            </a:br>
            <a:r>
              <a:rPr lang="en-US" sz="2600" b="1" dirty="0" smtClean="0">
                <a:solidFill>
                  <a:srgbClr val="C00000"/>
                </a:solidFill>
                <a:latin typeface="Times New Roman" pitchFamily="18" charset="0"/>
                <a:cs typeface="Times New Roman" pitchFamily="18" charset="0"/>
              </a:rPr>
              <a:t>1.</a:t>
            </a:r>
            <a:r>
              <a:rPr lang="en-US" sz="2600" b="1"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  Internal </a:t>
            </a:r>
            <a:r>
              <a:rPr lang="en-US" sz="2600" b="1" dirty="0" smtClean="0">
                <a:latin typeface="Times New Roman" pitchFamily="18" charset="0"/>
                <a:cs typeface="Times New Roman" pitchFamily="18" charset="0"/>
              </a:rPr>
              <a:t>evidence</a:t>
            </a:r>
            <a:br>
              <a:rPr lang="en-US" sz="2600" b="1" dirty="0" smtClean="0">
                <a:latin typeface="Times New Roman" pitchFamily="18" charset="0"/>
                <a:cs typeface="Times New Roman" pitchFamily="18" charset="0"/>
              </a:rPr>
            </a:br>
            <a:r>
              <a:rPr lang="en-US" sz="2600" b="1" dirty="0" smtClean="0">
                <a:solidFill>
                  <a:srgbClr val="C00000"/>
                </a:solidFill>
                <a:latin typeface="Times New Roman" pitchFamily="18" charset="0"/>
                <a:cs typeface="Times New Roman" pitchFamily="18" charset="0"/>
              </a:rPr>
              <a:t>2.</a:t>
            </a:r>
            <a:r>
              <a:rPr lang="en-US" sz="2600" b="1" dirty="0" smtClean="0">
                <a:latin typeface="Times New Roman" pitchFamily="18" charset="0"/>
                <a:cs typeface="Times New Roman" pitchFamily="18" charset="0"/>
              </a:rPr>
              <a:t> </a:t>
            </a:r>
            <a:r>
              <a:rPr lang="en-US" sz="2600" b="1" dirty="0" smtClean="0">
                <a:latin typeface="Times New Roman" pitchFamily="18" charset="0"/>
                <a:cs typeface="Times New Roman" pitchFamily="18" charset="0"/>
              </a:rPr>
              <a:t>  External </a:t>
            </a:r>
            <a:r>
              <a:rPr lang="en-US" sz="2600" b="1" dirty="0" smtClean="0">
                <a:latin typeface="Times New Roman" pitchFamily="18" charset="0"/>
                <a:cs typeface="Times New Roman" pitchFamily="18" charset="0"/>
              </a:rPr>
              <a:t>sources of evidence</a:t>
            </a:r>
            <a:br>
              <a:rPr lang="en-US" sz="2600" b="1" dirty="0" smtClean="0">
                <a:latin typeface="Times New Roman" pitchFamily="18" charset="0"/>
                <a:cs typeface="Times New Roman" pitchFamily="18" charset="0"/>
              </a:rPr>
            </a:br>
            <a:endParaRPr lang="en-US"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685800"/>
          </a:xfrm>
        </p:spPr>
        <p:txBody>
          <a:bodyPr>
            <a:normAutofit/>
          </a:bodyPr>
          <a:lstStyle/>
          <a:p>
            <a:r>
              <a:rPr lang="en-US" sz="3200" b="1" dirty="0" smtClean="0">
                <a:solidFill>
                  <a:srgbClr val="C00000"/>
                </a:solidFill>
                <a:latin typeface="Times New Roman" pitchFamily="18" charset="0"/>
                <a:cs typeface="Times New Roman" pitchFamily="18" charset="0"/>
              </a:rPr>
              <a:t>METHODS OF VERIFICATION</a:t>
            </a:r>
            <a:endParaRPr lang="en-US" b="1" dirty="0">
              <a:solidFill>
                <a:srgbClr val="C00000"/>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457200" y="1066800"/>
            <a:ext cx="7924800" cy="5334000"/>
          </a:xfrm>
        </p:spPr>
        <p:txBody>
          <a:bodyPr>
            <a:noAutofit/>
          </a:bodyPr>
          <a:lstStyle/>
          <a:p>
            <a:pPr marL="0" indent="457200">
              <a:lnSpc>
                <a:spcPct val="150000"/>
              </a:lnSpc>
            </a:pPr>
            <a:r>
              <a:rPr lang="en-US" sz="2600" b="1" dirty="0" smtClean="0">
                <a:solidFill>
                  <a:srgbClr val="C00000"/>
                </a:solidFill>
                <a:latin typeface="Times New Roman" pitchFamily="18" charset="0"/>
                <a:cs typeface="Times New Roman" pitchFamily="18" charset="0"/>
              </a:rPr>
              <a:t>Internal </a:t>
            </a:r>
            <a:r>
              <a:rPr lang="en-US" sz="2600" b="1" dirty="0" smtClean="0">
                <a:solidFill>
                  <a:srgbClr val="C00000"/>
                </a:solidFill>
                <a:latin typeface="Times New Roman" pitchFamily="18" charset="0"/>
                <a:cs typeface="Times New Roman" pitchFamily="18" charset="0"/>
              </a:rPr>
              <a:t>Evidence: </a:t>
            </a:r>
            <a:r>
              <a:rPr lang="en-US" sz="2600" b="1" dirty="0" smtClean="0">
                <a:latin typeface="Times New Roman" pitchFamily="18" charset="0"/>
                <a:cs typeface="Times New Roman" pitchFamily="18" charset="0"/>
              </a:rPr>
              <a:t>Here</a:t>
            </a:r>
            <a:r>
              <a:rPr lang="en-US" sz="2600" b="1" dirty="0" smtClean="0">
                <a:latin typeface="Times New Roman" pitchFamily="18" charset="0"/>
                <a:cs typeface="Times New Roman" pitchFamily="18" charset="0"/>
              </a:rPr>
              <a:t>, the content of the passage is used to verify the </a:t>
            </a:r>
            <a:r>
              <a:rPr lang="en-US" sz="2600" b="1" dirty="0" smtClean="0">
                <a:latin typeface="Times New Roman" pitchFamily="18" charset="0"/>
                <a:cs typeface="Times New Roman" pitchFamily="18" charset="0"/>
              </a:rPr>
              <a:t>information</a:t>
            </a:r>
          </a:p>
          <a:p>
            <a:pPr marL="0" indent="457200">
              <a:lnSpc>
                <a:spcPct val="150000"/>
              </a:lnSpc>
            </a:pPr>
            <a:r>
              <a:rPr lang="en-US" sz="2600" b="1" dirty="0" smtClean="0">
                <a:solidFill>
                  <a:srgbClr val="C00000"/>
                </a:solidFill>
                <a:latin typeface="Times New Roman" pitchFamily="18" charset="0"/>
                <a:cs typeface="Times New Roman" pitchFamily="18" charset="0"/>
              </a:rPr>
              <a:t>External </a:t>
            </a:r>
            <a:r>
              <a:rPr lang="en-US" sz="2600" b="1" dirty="0" smtClean="0">
                <a:solidFill>
                  <a:srgbClr val="C00000"/>
                </a:solidFill>
                <a:latin typeface="Times New Roman" pitchFamily="18" charset="0"/>
                <a:cs typeface="Times New Roman" pitchFamily="18" charset="0"/>
              </a:rPr>
              <a:t>sources of evidence: </a:t>
            </a:r>
            <a:r>
              <a:rPr lang="en-US" sz="2600" b="1" dirty="0" smtClean="0">
                <a:latin typeface="Times New Roman" pitchFamily="18" charset="0"/>
                <a:cs typeface="Times New Roman" pitchFamily="18" charset="0"/>
              </a:rPr>
              <a:t>Here</a:t>
            </a:r>
            <a:r>
              <a:rPr lang="en-US" sz="2600" b="1" dirty="0" smtClean="0">
                <a:latin typeface="Times New Roman" pitchFamily="18" charset="0"/>
                <a:cs typeface="Times New Roman" pitchFamily="18" charset="0"/>
              </a:rPr>
              <a:t>, other sources such as, other Biblical texts or extra-biblical texts like historical documents, archeological materials etc. are used.</a:t>
            </a:r>
            <a:br>
              <a:rPr lang="en-US" sz="2600" b="1" dirty="0" smtClean="0">
                <a:latin typeface="Times New Roman" pitchFamily="18" charset="0"/>
                <a:cs typeface="Times New Roman" pitchFamily="18" charset="0"/>
              </a:rPr>
            </a:br>
            <a:endParaRPr lang="en-US" sz="2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86000" y="1524000"/>
            <a:ext cx="3276600" cy="3342162"/>
          </a:xfrm>
          <a:effectLst>
            <a:glow rad="63500">
              <a:schemeClr val="accent1">
                <a:satMod val="175000"/>
                <a:alpha val="40000"/>
              </a:schemeClr>
            </a:glow>
            <a:outerShdw blurRad="50800" dist="38100" dir="5400000" algn="t" rotWithShape="0">
              <a:prstClr val="black">
                <a:alpha val="40000"/>
              </a:prstClr>
            </a:outerShdw>
            <a:softEdge rad="635000"/>
          </a:effectLst>
          <a:scene3d>
            <a:camera prst="obliqueTopRight"/>
            <a:lightRig rig="threePt" dir="t"/>
          </a:scene3d>
        </p:spPr>
        <p:txBody>
          <a:bodyPr>
            <a:noAutofit/>
          </a:bodyPr>
          <a:lstStyle/>
          <a:p>
            <a:r>
              <a:rPr lang="en-US" sz="6600" b="1" dirty="0" smtClean="0">
                <a:solidFill>
                  <a:srgbClr val="FF0000"/>
                </a:solidFill>
              </a:rPr>
              <a:t>END OF SLIDE</a:t>
            </a:r>
            <a:endParaRPr lang="en-US" sz="6600" b="1" dirty="0">
              <a:solidFill>
                <a:srgbClr val="FF0000"/>
              </a:solidFill>
            </a:endParaRPr>
          </a:p>
        </p:txBody>
      </p:sp>
      <p:pic>
        <p:nvPicPr>
          <p:cNvPr id="4" name="Picture 3"/>
          <p:cNvPicPr/>
          <p:nvPr/>
        </p:nvPicPr>
        <p:blipFill>
          <a:blip r:embed="rId2" cstate="print"/>
          <a:srcRect/>
          <a:stretch/>
        </p:blipFill>
        <p:spPr>
          <a:xfrm>
            <a:off x="5867400" y="609600"/>
            <a:ext cx="2656725" cy="1143000"/>
          </a:xfrm>
          <a:prstGeom prst="rect">
            <a:avLst/>
          </a:prstGeom>
          <a:ln>
            <a:noFill/>
          </a:ln>
        </p:spPr>
      </p:pic>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65</TotalTime>
  <Words>316</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Oriel</vt:lpstr>
      <vt:lpstr>BIBLE SURVEY</vt:lpstr>
      <vt:lpstr>INTRODUCTION</vt:lpstr>
      <vt:lpstr>INTRODUCTION</vt:lpstr>
      <vt:lpstr>INTRODUCTION</vt:lpstr>
      <vt:lpstr>APPROACH TO BIBLE (NT) SURVEY</vt:lpstr>
      <vt:lpstr>SIGNIFICANCE OF BIBLE (NT) SURVEY</vt:lpstr>
      <vt:lpstr>METHODS OF VERIFICATION</vt:lpstr>
      <vt:lpstr>METHODS OF VERIFICATION</vt:lpstr>
      <vt:lpstr>END OF SLIDE</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*Basic Bible Survey* introduces the Bible. It presents an overview of Biblical history, geography, and life in Bible times. The course provides an outline for each book of the Bible and teaches outlining skills for expanding these basic outlines into more detailed studies of God's Word.  Information presented on each Bible book includes the author, the people to whom the book was written, the purpose of the book, the key verse, a list of? main characters, and an outline of the content. A life and ministry principle is also stated for each book. These principles are basic truths vital to Christian maturity and ministry which you should seek to incorporate into your own life.      SIGNIFICANCE OF BIBLE (NT) SURVEY 1. it provides a framework in comprehending the books of the Bible 2. it aids accurate understanding of Scripture 3. it informs and shapes accurate perspectives on the books of the Bible 4. it helps in determining the book that can be applicable to a life's situation 5. it guides against the abuse of and erroneous application of scriptural material   APPROACH TO BIBLE (NT) SURVEY In surveying the Scripture it is important to determine the following about a particular text of Scripture: 1. Author of the text 2. Date of writing 3. Audience of the text 4. Purpose of the text 5. Key Verse,  6. List of? main characters 7. Major Themes in the text 8. Outline of the text   METHODS OF VERIFICATION In critical to have a way of verifying the authenticity of the information about a text and the sources that shapes what is understood about a text.  Thus, two methods are usually used for verification: 1. Internal evidence 2. External sources of evidence  Internal Evidence: here, the content of the passage is used to verify the information  External sources of evidence: here, other sources such as, other Biblical texts or extra-biblical texts like historical documents, archeological materials etc. are used.</dc:title>
  <dc:creator>chris iredia</dc:creator>
  <cp:lastModifiedBy>HUMBLEVIC</cp:lastModifiedBy>
  <cp:revision>12</cp:revision>
  <dcterms:created xsi:type="dcterms:W3CDTF">2020-01-26T15:14:41Z</dcterms:created>
  <dcterms:modified xsi:type="dcterms:W3CDTF">2020-02-02T19:02:51Z</dcterms:modified>
</cp:coreProperties>
</file>