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21" r:id="rId3"/>
    <p:sldId id="770" r:id="rId4"/>
    <p:sldId id="773" r:id="rId5"/>
    <p:sldId id="774" r:id="rId6"/>
    <p:sldId id="768" r:id="rId7"/>
    <p:sldId id="775" r:id="rId8"/>
    <p:sldId id="776" r:id="rId9"/>
    <p:sldId id="777" r:id="rId10"/>
    <p:sldId id="792" r:id="rId11"/>
    <p:sldId id="801" r:id="rId12"/>
    <p:sldId id="802" r:id="rId13"/>
    <p:sldId id="803" r:id="rId14"/>
    <p:sldId id="804" r:id="rId15"/>
    <p:sldId id="805" r:id="rId16"/>
    <p:sldId id="806" r:id="rId17"/>
    <p:sldId id="807" r:id="rId18"/>
    <p:sldId id="808" r:id="rId19"/>
    <p:sldId id="809" r:id="rId20"/>
    <p:sldId id="811" r:id="rId21"/>
    <p:sldId id="812" r:id="rId22"/>
    <p:sldId id="816" r:id="rId23"/>
    <p:sldId id="817" r:id="rId24"/>
    <p:sldId id="820" r:id="rId25"/>
    <p:sldId id="818" r:id="rId26"/>
    <p:sldId id="819" r:id="rId27"/>
    <p:sldId id="813" r:id="rId28"/>
    <p:sldId id="814" r:id="rId29"/>
    <p:sldId id="815" r:id="rId30"/>
    <p:sldId id="821" r:id="rId31"/>
    <p:sldId id="825" r:id="rId32"/>
    <p:sldId id="826" r:id="rId33"/>
    <p:sldId id="823" r:id="rId34"/>
    <p:sldId id="879" r:id="rId35"/>
    <p:sldId id="882" r:id="rId36"/>
    <p:sldId id="881" r:id="rId37"/>
    <p:sldId id="888" r:id="rId38"/>
    <p:sldId id="889" r:id="rId39"/>
    <p:sldId id="899" r:id="rId40"/>
    <p:sldId id="890" r:id="rId41"/>
    <p:sldId id="900" r:id="rId42"/>
    <p:sldId id="891" r:id="rId43"/>
    <p:sldId id="892" r:id="rId44"/>
    <p:sldId id="898" r:id="rId45"/>
    <p:sldId id="893" r:id="rId46"/>
    <p:sldId id="894" r:id="rId47"/>
    <p:sldId id="895" r:id="rId48"/>
    <p:sldId id="897" r:id="rId49"/>
    <p:sldId id="901" r:id="rId50"/>
    <p:sldId id="902" r:id="rId51"/>
    <p:sldId id="896" r:id="rId52"/>
    <p:sldId id="827" r:id="rId53"/>
    <p:sldId id="828" r:id="rId54"/>
    <p:sldId id="903" r:id="rId55"/>
    <p:sldId id="822" r:id="rId56"/>
    <p:sldId id="832" r:id="rId57"/>
    <p:sldId id="833" r:id="rId58"/>
    <p:sldId id="834" r:id="rId59"/>
    <p:sldId id="835" r:id="rId60"/>
    <p:sldId id="824" r:id="rId61"/>
    <p:sldId id="942" r:id="rId62"/>
    <p:sldId id="829" r:id="rId63"/>
    <p:sldId id="904" r:id="rId64"/>
    <p:sldId id="905" r:id="rId65"/>
    <p:sldId id="906" r:id="rId66"/>
    <p:sldId id="907" r:id="rId67"/>
    <p:sldId id="908" r:id="rId68"/>
    <p:sldId id="909" r:id="rId69"/>
    <p:sldId id="910" r:id="rId70"/>
    <p:sldId id="915" r:id="rId71"/>
    <p:sldId id="916" r:id="rId72"/>
    <p:sldId id="919" r:id="rId73"/>
    <p:sldId id="920" r:id="rId74"/>
    <p:sldId id="921" r:id="rId75"/>
    <p:sldId id="922" r:id="rId76"/>
    <p:sldId id="923" r:id="rId77"/>
    <p:sldId id="926" r:id="rId78"/>
    <p:sldId id="924" r:id="rId79"/>
    <p:sldId id="927" r:id="rId80"/>
    <p:sldId id="929" r:id="rId81"/>
    <p:sldId id="928" r:id="rId82"/>
    <p:sldId id="935" r:id="rId83"/>
    <p:sldId id="930" r:id="rId84"/>
    <p:sldId id="941" r:id="rId85"/>
    <p:sldId id="933" r:id="rId86"/>
    <p:sldId id="931" r:id="rId87"/>
    <p:sldId id="932" r:id="rId88"/>
    <p:sldId id="936" r:id="rId89"/>
    <p:sldId id="937" r:id="rId90"/>
    <p:sldId id="938" r:id="rId91"/>
    <p:sldId id="939" r:id="rId92"/>
    <p:sldId id="940" r:id="rId9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74"/>
    <p:restoredTop sz="94660"/>
  </p:normalViewPr>
  <p:slideViewPr>
    <p:cSldViewPr showGuides="1">
      <p:cViewPr varScale="1">
        <p:scale>
          <a:sx n="74" d="100"/>
          <a:sy n="74" d="100"/>
        </p:scale>
        <p:origin x="1086" y="72"/>
      </p:cViewPr>
      <p:guideLst>
        <p:guide orient="horz" pos="2170"/>
        <p:guide pos="29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9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628650" y="1825625"/>
            <a:ext cx="7886700" cy="4351338"/>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60A3C6C-8652-4749-80EF-90325D4C037F}" type="slidenum">
              <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rPr>
            </a:fld>
            <a:endParaRPr kumimoji="0" lang="en-US" sz="900" b="0" i="0" u="none" strike="noStrike" kern="1200" cap="none" spc="0" normalizeH="0" baseline="0" noProof="0">
              <a:ln>
                <a:noFill/>
              </a:ln>
              <a:solidFill>
                <a:schemeClr val="tx1">
                  <a:tint val="75000"/>
                </a:schemeClr>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1.pn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1.pn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jpeg"/><Relationship Id="rId1"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jpeg"/><Relationship Id="rId1"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1.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jpeg"/><Relationship Id="rId1"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jpeg"/><Relationship Id="rId1" Type="http://schemas.openxmlformats.org/officeDocument/2006/relationships/image" Target="../media/image1.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jpeg"/><Relationship Id="rId1"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jpeg"/><Relationship Id="rId1" Type="http://schemas.openxmlformats.org/officeDocument/2006/relationships/image" Target="../media/image1.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jpeg"/><Relationship Id="rId1"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jpeg"/><Relationship Id="rId1"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png"/><Relationship Id="rId1"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9.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ctrTitle"/>
          </p:nvPr>
        </p:nvSpPr>
        <p:spPr>
          <a:xfrm>
            <a:off x="530225" y="1476693"/>
            <a:ext cx="7772400" cy="533400"/>
          </a:xfrm>
        </p:spPr>
        <p:txBody>
          <a:bodyPr vert="horz" wrap="square" lIns="91440" tIns="45720" rIns="91440" bIns="45720" anchor="b"/>
          <a:p>
            <a:pPr defTabSz="685800" eaLnBrk="1" hangingPunct="1"/>
            <a:r>
              <a:rPr lang="en-US" sz="4400" b="1" noProof="0" smtClean="0">
                <a:ln>
                  <a:noFill/>
                </a:ln>
                <a:effectLst/>
                <a:uLnTx/>
                <a:uFillTx/>
                <a:latin typeface="Cambria" pitchFamily="18" charset="0"/>
                <a:sym typeface="+mn-ea"/>
              </a:rPr>
              <a:t> COLLEGE ANTHEM</a:t>
            </a:r>
            <a:endParaRPr sz="4400" b="1" kern="1200" dirty="0">
              <a:latin typeface="Cambria" pitchFamily="18" charset="0"/>
              <a:ea typeface="+mj-ea"/>
              <a:cs typeface="+mj-cs"/>
            </a:endParaRPr>
          </a:p>
        </p:txBody>
      </p:sp>
      <p:pic>
        <p:nvPicPr>
          <p:cNvPr id="2" name="Picture 1" descr="Adullam Logo"/>
          <p:cNvPicPr>
            <a:picLocks noChangeAspect="1"/>
          </p:cNvPicPr>
          <p:nvPr/>
        </p:nvPicPr>
        <p:blipFill>
          <a:blip r:embed="rId1"/>
          <a:stretch>
            <a:fillRect/>
          </a:stretch>
        </p:blipFill>
        <p:spPr>
          <a:xfrm>
            <a:off x="326390" y="222885"/>
            <a:ext cx="2573020" cy="822325"/>
          </a:xfrm>
          <a:prstGeom prst="rect">
            <a:avLst/>
          </a:prstGeom>
        </p:spPr>
      </p:pic>
      <p:sp>
        <p:nvSpPr>
          <p:cNvPr id="5" name="Subtitle 4"/>
          <p:cNvSpPr>
            <a:spLocks noGrp="1"/>
          </p:cNvSpPr>
          <p:nvPr>
            <p:ph type="subTitle" idx="1"/>
          </p:nvPr>
        </p:nvSpPr>
        <p:spPr>
          <a:xfrm>
            <a:off x="609600" y="2438400"/>
            <a:ext cx="8534400" cy="4419600"/>
          </a:xfrm>
        </p:spPr>
        <p:txBody>
          <a:bodyPr vert="horz" wrap="square" lIns="91440" tIns="45720" rIns="91440" bIns="45720" numCol="1" rtlCol="0" anchor="t" anchorCtr="0" compatLnSpc="1">
            <a:normAutofit lnSpcReduction="1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1" u="none" strike="noStrike" kern="1200" cap="none" spc="0" normalizeH="0" baseline="0" noProof="0" dirty="0" smtClean="0">
                <a:ln>
                  <a:noFill/>
                </a:ln>
                <a:solidFill>
                  <a:schemeClr val="tx1"/>
                </a:solidFill>
                <a:effectLst/>
                <a:uLnTx/>
                <a:uFillTx/>
                <a:latin typeface="Cambria" pitchFamily="18" charset="0"/>
                <a:ea typeface="+mn-ea"/>
                <a:cs typeface="+mn-cs"/>
              </a:rPr>
              <a:t>I </a:t>
            </a:r>
            <a:r>
              <a:rPr kumimoji="0" lang="en-US" sz="1800" b="0" i="1" u="none" strike="noStrike" kern="1200" cap="none" spc="0" normalizeH="0" baseline="0" noProof="0" dirty="0">
                <a:ln>
                  <a:noFill/>
                </a:ln>
                <a:solidFill>
                  <a:schemeClr val="tx1"/>
                </a:solidFill>
                <a:effectLst/>
                <a:uLnTx/>
                <a:uFillTx/>
                <a:latin typeface="Cambria" pitchFamily="18" charset="0"/>
                <a:ea typeface="+mn-ea"/>
                <a:cs typeface="+mn-cs"/>
              </a:rPr>
              <a:t>pledge allegiance to the Lamb</a:t>
            </a:r>
            <a:endParaRPr kumimoji="0" lang="en-US" sz="1800" b="0" i="1"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1" u="none" strike="noStrike" kern="1200" cap="none" spc="0" normalizeH="0" baseline="0" noProof="0" dirty="0">
                <a:ln>
                  <a:noFill/>
                </a:ln>
                <a:solidFill>
                  <a:schemeClr val="tx1"/>
                </a:solidFill>
                <a:effectLst/>
                <a:uLnTx/>
                <a:uFillTx/>
                <a:latin typeface="Cambria" pitchFamily="18" charset="0"/>
                <a:ea typeface="+mn-ea"/>
                <a:cs typeface="+mn-cs"/>
              </a:rPr>
              <a:t>With all my strength, With all I am</a:t>
            </a:r>
            <a:endParaRPr kumimoji="0" lang="en-US" sz="1800" b="0" i="1"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1" u="none" strike="noStrike" kern="1200" cap="none" spc="0" normalizeH="0" baseline="0" noProof="0" dirty="0">
                <a:ln>
                  <a:noFill/>
                </a:ln>
                <a:solidFill>
                  <a:schemeClr val="tx1"/>
                </a:solidFill>
                <a:effectLst/>
                <a:uLnTx/>
                <a:uFillTx/>
                <a:latin typeface="Cambria" pitchFamily="18" charset="0"/>
                <a:ea typeface="+mn-ea"/>
                <a:cs typeface="+mn-cs"/>
              </a:rPr>
              <a:t>I will seek to honor His command </a:t>
            </a:r>
            <a:endParaRPr kumimoji="0" lang="en-US" sz="1800" b="0" i="1"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1" u="none" strike="noStrike" kern="1200" cap="none" spc="0" normalizeH="0" baseline="0" noProof="0" dirty="0">
                <a:ln>
                  <a:noFill/>
                </a:ln>
                <a:solidFill>
                  <a:schemeClr val="tx1"/>
                </a:solidFill>
                <a:effectLst/>
                <a:uLnTx/>
                <a:uFillTx/>
                <a:latin typeface="Cambria" pitchFamily="18" charset="0"/>
                <a:ea typeface="+mn-ea"/>
                <a:cs typeface="+mn-cs"/>
              </a:rPr>
              <a:t>I pledge allegiance to the </a:t>
            </a:r>
            <a:r>
              <a:rPr kumimoji="0" lang="en-US" sz="1800" b="0" i="1" u="none" strike="noStrike" kern="1200" cap="none" spc="0" normalizeH="0" baseline="0" noProof="0" dirty="0" smtClean="0">
                <a:ln>
                  <a:noFill/>
                </a:ln>
                <a:solidFill>
                  <a:schemeClr val="tx1"/>
                </a:solidFill>
                <a:effectLst/>
                <a:uLnTx/>
                <a:uFillTx/>
                <a:latin typeface="Cambria" pitchFamily="18" charset="0"/>
                <a:ea typeface="+mn-ea"/>
                <a:cs typeface="+mn-cs"/>
              </a:rPr>
              <a:t>Lamb</a:t>
            </a:r>
            <a:endParaRPr kumimoji="0" lang="en-US" sz="1800" b="0" i="1"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I have heard how Christians long ago</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Where brought before a tyrant’s throne</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And they were told that he would spare their lives</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If there would renounce the Name of Christ</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But one by one they chose to die</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The Son of God they would not deny</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Like a great angelic choir they sing</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I can almost hear their voices ring</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200" b="1" noProof="0" dirty="0" smtClean="0">
                <a:ln>
                  <a:noFill/>
                </a:ln>
                <a:effectLst/>
                <a:uLnTx/>
                <a:uFillTx/>
                <a:latin typeface="Cambria" pitchFamily="18" charset="0"/>
                <a:sym typeface="+mn-ea"/>
              </a:rPr>
              <a:t>It is important to study history because:</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600" b="1" i="0" u="none" strike="noStrike" kern="1200" cap="none" spc="0" normalizeH="0" baseline="0" noProof="0" dirty="0" smtClean="0">
                <a:ln>
                  <a:noFill/>
                </a:ln>
                <a:solidFill>
                  <a:schemeClr val="tx1"/>
                </a:solidFill>
                <a:effectLst/>
                <a:uLnTx/>
                <a:uFillTx/>
                <a:latin typeface="Cambria" pitchFamily="18" charset="0"/>
                <a:ea typeface="+mn-ea"/>
                <a:cs typeface="+mn-cs"/>
              </a:rPr>
              <a:t>z</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200" noProof="0" dirty="0" smtClean="0">
                <a:ln>
                  <a:noFill/>
                </a:ln>
                <a:effectLst/>
                <a:uLnTx/>
                <a:uFillTx/>
                <a:latin typeface="Cambria" pitchFamily="18" charset="0"/>
                <a:sym typeface="+mn-ea"/>
              </a:rPr>
              <a:t>It is very important to </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know and remember the way God has led His people in the past </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in order to understand and have perspective for God’s currently dealings and </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to also draw lessons for the future </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And thou shalt remember all the way which the LORD thy God led thee… </a:t>
            </a:r>
            <a:r>
              <a:rPr lang="en-US" sz="3200" noProof="0" dirty="0" err="1" smtClean="0">
                <a:ln>
                  <a:noFill/>
                </a:ln>
                <a:effectLst/>
                <a:uLnTx/>
                <a:uFillTx/>
                <a:latin typeface="Cambria" pitchFamily="18" charset="0"/>
                <a:sym typeface="+mn-ea"/>
              </a:rPr>
              <a:t>Deu</a:t>
            </a:r>
            <a:r>
              <a:rPr lang="en-US" sz="3200" noProof="0" dirty="0" smtClean="0">
                <a:ln>
                  <a:noFill/>
                </a:ln>
                <a:effectLst/>
                <a:uLnTx/>
                <a:uFillTx/>
                <a:latin typeface="Cambria" pitchFamily="18" charset="0"/>
                <a:sym typeface="+mn-ea"/>
              </a:rPr>
              <a:t>. 8:2 </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2900" noProof="0" dirty="0" smtClean="0">
                <a:ln>
                  <a:noFill/>
                </a:ln>
                <a:effectLst/>
                <a:uLnTx/>
                <a:uFillTx/>
                <a:latin typeface="Cambria" pitchFamily="18" charset="0"/>
                <a:sym typeface="+mn-ea"/>
              </a:rPr>
              <a:t>Church history is conventionally studied from the day of Pentecost in the Acts of the Apostles. However, in this course, it will be survey from the very beginning – Genesis</a:t>
            </a: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900" b="0" i="0" u="none" strike="noStrike" kern="1200" cap="none" spc="0" normalizeH="0" baseline="0" noProof="0" dirty="0" smtClean="0">
                <a:ln>
                  <a:noFill/>
                </a:ln>
                <a:solidFill>
                  <a:schemeClr val="tx1"/>
                </a:solidFill>
                <a:effectLst/>
                <a:uLnTx/>
                <a:uFillTx/>
                <a:latin typeface="Cambria" pitchFamily="18" charset="0"/>
                <a:ea typeface="+mn-ea"/>
                <a:cs typeface="+mn-cs"/>
              </a:rPr>
              <a:t>a</a:t>
            </a: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2900" noProof="0" dirty="0" smtClean="0">
                <a:ln>
                  <a:noFill/>
                </a:ln>
                <a:effectLst/>
                <a:uLnTx/>
                <a:uFillTx/>
                <a:latin typeface="Cambria" pitchFamily="18" charset="0"/>
                <a:sym typeface="+mn-ea"/>
              </a:rPr>
              <a:t>This is because:</a:t>
            </a: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900" noProof="0" dirty="0" smtClean="0">
                <a:ln>
                  <a:noFill/>
                </a:ln>
                <a:effectLst/>
                <a:uLnTx/>
                <a:uFillTx/>
                <a:latin typeface="Cambria" pitchFamily="18" charset="0"/>
                <a:sym typeface="+mn-ea"/>
              </a:rPr>
              <a:t>The Church existed since the OT (Acts 7:1,37-38) as a shadow, (Col.2:16-17)</a:t>
            </a: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900" noProof="0" dirty="0">
                <a:ln>
                  <a:noFill/>
                </a:ln>
                <a:effectLst/>
                <a:uLnTx/>
                <a:uFillTx/>
                <a:latin typeface="Cambria" pitchFamily="18" charset="0"/>
                <a:sym typeface="+mn-ea"/>
              </a:rPr>
              <a:t>T</a:t>
            </a:r>
            <a:r>
              <a:rPr lang="en-US" sz="2900" noProof="0" dirty="0" smtClean="0">
                <a:ln>
                  <a:noFill/>
                </a:ln>
                <a:effectLst/>
                <a:uLnTx/>
                <a:uFillTx/>
                <a:latin typeface="Cambria" pitchFamily="18" charset="0"/>
                <a:sym typeface="+mn-ea"/>
              </a:rPr>
              <a:t>he OT God is the same as the NT God, only that His dealings may slightly vary in time</a:t>
            </a: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900" noProof="0" dirty="0" smtClean="0">
                <a:ln>
                  <a:noFill/>
                </a:ln>
                <a:effectLst/>
                <a:uLnTx/>
                <a:uFillTx/>
                <a:latin typeface="Cambria" pitchFamily="18" charset="0"/>
                <a:sym typeface="+mn-ea"/>
              </a:rPr>
              <a:t>Thus, the beginning of church history began from the very beginning</a:t>
            </a: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29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noProof="0" dirty="0" smtClean="0">
                <a:ln>
                  <a:noFill/>
                </a:ln>
                <a:effectLst/>
                <a:uLnTx/>
                <a:uFillTx/>
                <a:latin typeface="Cambria" pitchFamily="18" charset="0"/>
                <a:sym typeface="+mn-ea"/>
              </a:rPr>
              <a:t>The act of creation involves: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smtClean="0">
                <a:ln>
                  <a:noFill/>
                </a:ln>
                <a:effectLst/>
                <a:uLnTx/>
                <a:uFillTx/>
                <a:latin typeface="Cambria" pitchFamily="18" charset="0"/>
                <a:sym typeface="+mn-ea"/>
              </a:rPr>
              <a:t>Bringing into being from non-being,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smtClean="0">
                <a:ln>
                  <a:noFill/>
                </a:ln>
                <a:effectLst/>
                <a:uLnTx/>
                <a:uFillTx/>
                <a:latin typeface="Cambria" pitchFamily="18" charset="0"/>
                <a:sym typeface="+mn-ea"/>
              </a:rPr>
              <a:t>Bringing into existence from non-existence,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a:ln>
                  <a:noFill/>
                </a:ln>
                <a:effectLst/>
                <a:uLnTx/>
                <a:uFillTx/>
                <a:latin typeface="Cambria" pitchFamily="18" charset="0"/>
                <a:sym typeface="+mn-ea"/>
              </a:rPr>
              <a:t>T</a:t>
            </a:r>
            <a:r>
              <a:rPr lang="en-US" sz="3600" noProof="0" dirty="0" smtClean="0">
                <a:ln>
                  <a:noFill/>
                </a:ln>
                <a:effectLst/>
                <a:uLnTx/>
                <a:uFillTx/>
                <a:latin typeface="Cambria" pitchFamily="18" charset="0"/>
                <a:sym typeface="+mn-ea"/>
              </a:rPr>
              <a:t>o make something out of nothing without using pre-existing materials</a:t>
            </a:r>
            <a:endParaRPr sz="3200" kern="1200" dirty="0">
              <a:latin typeface="Cambria" pitchFamily="18"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8000" noProof="0" dirty="0" smtClean="0">
                <a:ln>
                  <a:noFill/>
                </a:ln>
                <a:effectLst/>
                <a:uLnTx/>
                <a:uFillTx/>
                <a:latin typeface="Cambria" pitchFamily="18" charset="0"/>
                <a:sym typeface="+mn-ea"/>
              </a:rPr>
              <a:t>Who created the creator?</a:t>
            </a:r>
            <a:endParaRPr lang="en-US" sz="8000" kern="1200" noProof="0" dirty="0" smtClean="0">
              <a:ln>
                <a:noFill/>
              </a:ln>
              <a:effectLst/>
              <a:uLnTx/>
              <a:uFillTx/>
              <a:latin typeface="Cambria" pitchFamily="18" charset="0"/>
              <a:ea typeface="+mn-ea"/>
              <a:cs typeface="+mn-cs"/>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200" noProof="0" dirty="0" smtClean="0">
                <a:ln>
                  <a:noFill/>
                </a:ln>
                <a:effectLst/>
                <a:uLnTx/>
                <a:uFillTx/>
                <a:latin typeface="Cambria" pitchFamily="18" charset="0"/>
                <a:sym typeface="+mn-ea"/>
              </a:rPr>
              <a:t>There are two broad categories of things that exist:</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Uncreated beings – necessary beings, beings who do not derive their existence and purpose from things outside of themselves (God)</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Created beings – contingent beings: creatures who are derivatives, whose existence and purpose depends on something other than and outside of themselves (humans, spirits, animals &amp; plants, non-living things)</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noProof="0" dirty="0">
                <a:ln>
                  <a:noFill/>
                </a:ln>
                <a:effectLst/>
                <a:uLnTx/>
                <a:uFillTx/>
                <a:latin typeface="Cambria" pitchFamily="18" charset="0"/>
                <a:sym typeface="+mn-ea"/>
              </a:rPr>
              <a:t>In the beginning God created  </a:t>
            </a:r>
            <a:r>
              <a:rPr lang="en-US" sz="3600" noProof="0" dirty="0" smtClean="0">
                <a:ln>
                  <a:noFill/>
                </a:ln>
                <a:effectLst/>
                <a:uLnTx/>
                <a:uFillTx/>
                <a:latin typeface="Cambria" pitchFamily="18" charset="0"/>
                <a:sym typeface="+mn-ea"/>
              </a:rPr>
              <a:t>the </a:t>
            </a:r>
            <a:r>
              <a:rPr lang="en-US" sz="3600" noProof="0" dirty="0">
                <a:ln>
                  <a:noFill/>
                </a:ln>
                <a:effectLst/>
                <a:uLnTx/>
                <a:uFillTx/>
                <a:latin typeface="Cambria" pitchFamily="18" charset="0"/>
                <a:sym typeface="+mn-ea"/>
              </a:rPr>
              <a:t>heavens and the </a:t>
            </a:r>
            <a:r>
              <a:rPr lang="en-US" sz="3600" noProof="0" dirty="0" smtClean="0">
                <a:ln>
                  <a:noFill/>
                </a:ln>
                <a:effectLst/>
                <a:uLnTx/>
                <a:uFillTx/>
                <a:latin typeface="Cambria" pitchFamily="18" charset="0"/>
                <a:sym typeface="+mn-ea"/>
              </a:rPr>
              <a:t>earth…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i="1" noProof="0" dirty="0" smtClean="0">
                <a:ln>
                  <a:noFill/>
                </a:ln>
                <a:effectLst/>
                <a:uLnTx/>
                <a:uFillTx/>
                <a:latin typeface="Cambria" pitchFamily="18" charset="0"/>
                <a:sym typeface="+mn-ea"/>
              </a:rPr>
              <a:t>Genesis</a:t>
            </a:r>
            <a:r>
              <a:rPr lang="en-US" sz="3600" noProof="0" dirty="0" smtClean="0">
                <a:ln>
                  <a:noFill/>
                </a:ln>
                <a:effectLst/>
                <a:uLnTx/>
                <a:uFillTx/>
                <a:latin typeface="Cambria" pitchFamily="18" charset="0"/>
                <a:sym typeface="+mn-ea"/>
              </a:rPr>
              <a:t> 1:1 </a:t>
            </a:r>
            <a:r>
              <a:rPr lang="en-US" sz="3600" noProof="0" dirty="0">
                <a:ln>
                  <a:noFill/>
                </a:ln>
                <a:effectLst/>
                <a:uLnTx/>
                <a:uFillTx/>
                <a:latin typeface="Cambria" pitchFamily="18" charset="0"/>
                <a:sym typeface="+mn-ea"/>
              </a:rPr>
              <a:t>(WEB) </a:t>
            </a:r>
            <a:endParaRPr kumimoji="0" lang="en-US" sz="36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b="1" noProof="0" dirty="0" smtClean="0">
                <a:ln>
                  <a:noFill/>
                </a:ln>
                <a:effectLst/>
                <a:uLnTx/>
                <a:uFillTx/>
                <a:latin typeface="Cambria" pitchFamily="18" charset="0"/>
                <a:sym typeface="+mn-ea"/>
              </a:rPr>
              <a:t>Note:  </a:t>
            </a:r>
            <a:endParaRPr kumimoji="0" lang="en-US" sz="36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685800" marR="0" lvl="0" indent="-6858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smtClean="0">
                <a:ln>
                  <a:noFill/>
                </a:ln>
                <a:effectLst/>
                <a:uLnTx/>
                <a:uFillTx/>
                <a:latin typeface="Cambria" pitchFamily="18" charset="0"/>
                <a:sym typeface="+mn-ea"/>
              </a:rPr>
              <a:t>Did God create from pre-existing materials (water and earth)?</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685800" marR="0" lvl="0" indent="-6858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smtClean="0">
                <a:ln>
                  <a:noFill/>
                </a:ln>
                <a:effectLst/>
                <a:uLnTx/>
                <a:uFillTx/>
                <a:latin typeface="Cambria" pitchFamily="18" charset="0"/>
                <a:sym typeface="+mn-ea"/>
              </a:rPr>
              <a:t>It was creation </a:t>
            </a:r>
            <a:r>
              <a:rPr lang="en-US" sz="3600" i="1" noProof="0" dirty="0" smtClean="0">
                <a:ln>
                  <a:noFill/>
                </a:ln>
                <a:effectLst/>
                <a:uLnTx/>
                <a:uFillTx/>
                <a:latin typeface="Cambria" pitchFamily="18" charset="0"/>
                <a:sym typeface="+mn-ea"/>
              </a:rPr>
              <a:t>ex-nihilo, </a:t>
            </a:r>
            <a:r>
              <a:rPr lang="en-US" sz="3600" noProof="0" dirty="0" smtClean="0">
                <a:ln>
                  <a:noFill/>
                </a:ln>
                <a:effectLst/>
                <a:uLnTx/>
                <a:uFillTx/>
                <a:latin typeface="Cambria" pitchFamily="18" charset="0"/>
                <a:sym typeface="+mn-ea"/>
              </a:rPr>
              <a:t>John 1:3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685800" marR="0" lvl="0" indent="-6858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smtClean="0">
                <a:ln>
                  <a:noFill/>
                </a:ln>
                <a:effectLst/>
                <a:uLnTx/>
                <a:uFillTx/>
                <a:latin typeface="Cambria" pitchFamily="18" charset="0"/>
                <a:sym typeface="+mn-ea"/>
              </a:rPr>
              <a:t>Both the physical and the spiritual entities were brought into being at creation, Col. 1:16-17</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685800" marR="0" lvl="0" indent="-6858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endParaRPr sz="3200" kern="1200" dirty="0">
              <a:latin typeface="Cambria" pitchFamily="18"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2400" b="1" noProof="0" dirty="0" smtClean="0">
                <a:ln>
                  <a:noFill/>
                </a:ln>
                <a:effectLst/>
                <a:uLnTx/>
                <a:uFillTx/>
                <a:latin typeface="Cambria" pitchFamily="18" charset="0"/>
                <a:sym typeface="+mn-ea"/>
              </a:rPr>
              <a:t>CREATION (c. 6,000 BC)</a:t>
            </a:r>
            <a:endParaRPr kumimoji="0" lang="en-US" sz="24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100" b="1" i="0" u="none" strike="noStrike" kern="1200" cap="none" spc="0" normalizeH="0" baseline="0" noProof="0" dirty="0" smtClean="0">
                <a:ln>
                  <a:noFill/>
                </a:ln>
                <a:solidFill>
                  <a:schemeClr val="tx1"/>
                </a:solidFill>
                <a:effectLst/>
                <a:uLnTx/>
                <a:uFillTx/>
                <a:latin typeface="Cambria" pitchFamily="18" charset="0"/>
                <a:ea typeface="+mn-ea"/>
                <a:cs typeface="+mn-cs"/>
              </a:rPr>
              <a:t>n</a:t>
            </a:r>
            <a:endParaRPr kumimoji="0" lang="en-US" sz="24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2400" b="1" noProof="0" dirty="0" smtClean="0">
                <a:ln>
                  <a:noFill/>
                </a:ln>
                <a:effectLst/>
                <a:uLnTx/>
                <a:uFillTx/>
                <a:latin typeface="Cambria" pitchFamily="18" charset="0"/>
                <a:sym typeface="+mn-ea"/>
              </a:rPr>
              <a:t>Note further that:</a:t>
            </a:r>
            <a:r>
              <a:rPr lang="en-US" sz="2400" noProof="0" dirty="0" smtClean="0">
                <a:ln>
                  <a:noFill/>
                </a:ln>
                <a:effectLst/>
                <a:uLnTx/>
                <a:uFillTx/>
                <a:latin typeface="Cambria" pitchFamily="18" charset="0"/>
                <a:sym typeface="+mn-ea"/>
              </a:rPr>
              <a:t> </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400" noProof="0" dirty="0">
                <a:ln>
                  <a:noFill/>
                </a:ln>
                <a:effectLst/>
                <a:uLnTx/>
                <a:uFillTx/>
                <a:latin typeface="Cambria" pitchFamily="18" charset="0"/>
                <a:sym typeface="+mn-ea"/>
              </a:rPr>
              <a:t>T</a:t>
            </a:r>
            <a:r>
              <a:rPr lang="en-US" sz="2400" noProof="0" dirty="0" smtClean="0">
                <a:ln>
                  <a:noFill/>
                </a:ln>
                <a:effectLst/>
                <a:uLnTx/>
                <a:uFillTx/>
                <a:latin typeface="Cambria" pitchFamily="18" charset="0"/>
                <a:sym typeface="+mn-ea"/>
              </a:rPr>
              <a:t>he first time </a:t>
            </a:r>
            <a:r>
              <a:rPr lang="en-US" sz="2400" b="1" i="1" noProof="0" dirty="0" smtClean="0">
                <a:ln>
                  <a:noFill/>
                </a:ln>
                <a:effectLst/>
                <a:uLnTx/>
                <a:uFillTx/>
                <a:latin typeface="Cambria" pitchFamily="18" charset="0"/>
                <a:sym typeface="+mn-ea"/>
              </a:rPr>
              <a:t>words</a:t>
            </a:r>
            <a:r>
              <a:rPr lang="en-US" sz="2400" noProof="0" dirty="0" smtClean="0">
                <a:ln>
                  <a:noFill/>
                </a:ln>
                <a:effectLst/>
                <a:uLnTx/>
                <a:uFillTx/>
                <a:latin typeface="Cambria" pitchFamily="18" charset="0"/>
                <a:sym typeface="+mn-ea"/>
              </a:rPr>
              <a:t> where used, it was not for </a:t>
            </a:r>
            <a:r>
              <a:rPr lang="en-US" sz="2400" i="1" noProof="0" dirty="0" smtClean="0">
                <a:ln>
                  <a:noFill/>
                </a:ln>
                <a:effectLst/>
                <a:uLnTx/>
                <a:uFillTx/>
                <a:latin typeface="Cambria" pitchFamily="18" charset="0"/>
                <a:sym typeface="+mn-ea"/>
              </a:rPr>
              <a:t>communication</a:t>
            </a:r>
            <a:r>
              <a:rPr lang="en-US" sz="2400" noProof="0" dirty="0" smtClean="0">
                <a:ln>
                  <a:noFill/>
                </a:ln>
                <a:effectLst/>
                <a:uLnTx/>
                <a:uFillTx/>
                <a:latin typeface="Cambria" pitchFamily="18" charset="0"/>
                <a:sym typeface="+mn-ea"/>
              </a:rPr>
              <a:t> but for </a:t>
            </a:r>
            <a:r>
              <a:rPr lang="en-US" sz="2400" b="1" noProof="0" dirty="0" smtClean="0">
                <a:ln>
                  <a:noFill/>
                </a:ln>
                <a:effectLst/>
                <a:uLnTx/>
                <a:uFillTx/>
                <a:latin typeface="Cambria" pitchFamily="18" charset="0"/>
                <a:sym typeface="+mn-ea"/>
              </a:rPr>
              <a:t>creation</a:t>
            </a:r>
            <a:r>
              <a:rPr lang="en-US" sz="2400" noProof="0" dirty="0" smtClean="0">
                <a:ln>
                  <a:noFill/>
                </a:ln>
                <a:effectLst/>
                <a:uLnTx/>
                <a:uFillTx/>
                <a:latin typeface="Cambria" pitchFamily="18" charset="0"/>
                <a:sym typeface="+mn-ea"/>
              </a:rPr>
              <a:t>, Gen. 1:3 </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400" noProof="0" dirty="0">
                <a:ln>
                  <a:noFill/>
                </a:ln>
                <a:effectLst/>
                <a:uLnTx/>
                <a:uFillTx/>
                <a:latin typeface="Cambria" pitchFamily="18" charset="0"/>
                <a:sym typeface="+mn-ea"/>
              </a:rPr>
              <a:t>T</a:t>
            </a:r>
            <a:r>
              <a:rPr lang="en-US" sz="2400" noProof="0" dirty="0" smtClean="0">
                <a:ln>
                  <a:noFill/>
                </a:ln>
                <a:effectLst/>
                <a:uLnTx/>
                <a:uFillTx/>
                <a:latin typeface="Cambria" pitchFamily="18" charset="0"/>
                <a:sym typeface="+mn-ea"/>
              </a:rPr>
              <a:t>here is </a:t>
            </a:r>
            <a:r>
              <a:rPr lang="en-US" sz="2400" i="1" noProof="0" dirty="0" smtClean="0">
                <a:ln>
                  <a:noFill/>
                </a:ln>
                <a:effectLst/>
                <a:uLnTx/>
                <a:uFillTx/>
                <a:latin typeface="Cambria" pitchFamily="18" charset="0"/>
                <a:sym typeface="+mn-ea"/>
              </a:rPr>
              <a:t>creative power </a:t>
            </a:r>
            <a:r>
              <a:rPr lang="en-US" sz="2400" noProof="0" dirty="0" smtClean="0">
                <a:ln>
                  <a:noFill/>
                </a:ln>
                <a:effectLst/>
                <a:uLnTx/>
                <a:uFillTx/>
                <a:latin typeface="Cambria" pitchFamily="18" charset="0"/>
                <a:sym typeface="+mn-ea"/>
              </a:rPr>
              <a:t>in words – watch your words and ensure to be creating the right things</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400" noProof="0" dirty="0" smtClean="0">
                <a:ln>
                  <a:noFill/>
                </a:ln>
                <a:effectLst/>
                <a:uLnTx/>
                <a:uFillTx/>
                <a:latin typeface="Cambria" pitchFamily="18" charset="0"/>
                <a:sym typeface="+mn-ea"/>
              </a:rPr>
              <a:t>God created the physical Universe in </a:t>
            </a:r>
            <a:r>
              <a:rPr lang="en-US" sz="2400" b="1" noProof="0" dirty="0" smtClean="0">
                <a:ln>
                  <a:noFill/>
                </a:ln>
                <a:effectLst/>
                <a:uLnTx/>
                <a:uFillTx/>
                <a:latin typeface="Cambria" pitchFamily="18" charset="0"/>
                <a:sym typeface="+mn-ea"/>
              </a:rPr>
              <a:t>six days,        </a:t>
            </a:r>
            <a:r>
              <a:rPr lang="en-US" sz="2400" noProof="0" dirty="0" smtClean="0">
                <a:ln>
                  <a:noFill/>
                </a:ln>
                <a:effectLst/>
                <a:uLnTx/>
                <a:uFillTx/>
                <a:latin typeface="Cambria" pitchFamily="18" charset="0"/>
                <a:sym typeface="+mn-ea"/>
              </a:rPr>
              <a:t>Gen. 2:2; Ex. 20:11; 31:17 </a:t>
            </a:r>
            <a:endParaRPr kumimoji="0" lang="en-US" sz="24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400" noProof="0" dirty="0" smtClean="0">
                <a:ln>
                  <a:noFill/>
                </a:ln>
                <a:effectLst/>
                <a:uLnTx/>
                <a:uFillTx/>
                <a:latin typeface="Cambria" pitchFamily="18" charset="0"/>
                <a:sym typeface="+mn-ea"/>
              </a:rPr>
              <a:t>The last thing God created was </a:t>
            </a:r>
            <a:r>
              <a:rPr lang="en-US" sz="2400" b="1" i="1" noProof="0" dirty="0" smtClean="0">
                <a:ln>
                  <a:noFill/>
                </a:ln>
                <a:effectLst/>
                <a:uLnTx/>
                <a:uFillTx/>
                <a:latin typeface="Cambria" pitchFamily="18" charset="0"/>
                <a:sym typeface="+mn-ea"/>
              </a:rPr>
              <a:t>REST</a:t>
            </a:r>
            <a:r>
              <a:rPr lang="en-US" sz="2400" noProof="0" dirty="0" smtClean="0">
                <a:ln>
                  <a:noFill/>
                </a:ln>
                <a:effectLst/>
                <a:uLnTx/>
                <a:uFillTx/>
                <a:latin typeface="Cambria" pitchFamily="18" charset="0"/>
                <a:sym typeface="+mn-ea"/>
              </a:rPr>
              <a:t> on the seventh day, Gen. 2:2-3</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400" noProof="0" dirty="0" smtClean="0">
                <a:ln>
                  <a:noFill/>
                </a:ln>
                <a:effectLst/>
                <a:uLnTx/>
                <a:uFillTx/>
                <a:latin typeface="Cambria" pitchFamily="18" charset="0"/>
                <a:sym typeface="+mn-ea"/>
              </a:rPr>
              <a:t>The purpose of the creation of man was Kingdom Dominion, and Fellowship (Gen. 1:26-28; 3:8)</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2400" noProof="0" dirty="0" smtClean="0">
                <a:ln>
                  <a:noFill/>
                </a:ln>
                <a:effectLst/>
                <a:uLnTx/>
                <a:uFillTx/>
                <a:latin typeface="Cambria" pitchFamily="18" charset="0"/>
                <a:sym typeface="+mn-ea"/>
              </a:rPr>
              <a:t>Fall of man Gen. 3</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Arial" panose="020B0604020202090204" pitchFamily="34" charset="0"/>
              <a:buChar char="•"/>
              <a:defRPr/>
            </a:pPr>
            <a:r>
              <a:rPr lang="en-US" sz="2400" noProof="0" dirty="0" smtClean="0">
                <a:ln>
                  <a:noFill/>
                </a:ln>
                <a:effectLst/>
                <a:uLnTx/>
                <a:uFillTx/>
                <a:latin typeface="Cambria" pitchFamily="18" charset="0"/>
                <a:sym typeface="+mn-ea"/>
              </a:rPr>
              <a:t>Rebellion, Gen. 3:11-12 </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Arial" panose="020B0604020202090204" pitchFamily="34" charset="0"/>
              <a:buChar char="•"/>
              <a:defRPr/>
            </a:pPr>
            <a:r>
              <a:rPr lang="en-US" sz="2400" noProof="0" dirty="0" smtClean="0">
                <a:ln>
                  <a:noFill/>
                </a:ln>
                <a:effectLst/>
                <a:uLnTx/>
                <a:uFillTx/>
                <a:latin typeface="Cambria" pitchFamily="18" charset="0"/>
                <a:sym typeface="+mn-ea"/>
              </a:rPr>
              <a:t>Promise, Gen. 3:15 </a:t>
            </a: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200" b="1" noProof="0" dirty="0" smtClean="0">
                <a:ln>
                  <a:noFill/>
                </a:ln>
                <a:effectLst/>
                <a:uLnTx/>
                <a:uFillTx/>
                <a:latin typeface="Cambria" pitchFamily="18" charset="0"/>
                <a:sym typeface="+mn-ea"/>
              </a:rPr>
              <a:t>NEW Beginning</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Call through the obedience of faith, Gen. 12:1; 15:5-6; James 2:23 (c. 2,083 BC)</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Covenant, Gen. 13:16; 15:17-18; 22:17 </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Nationhood, Ex. 12:1-2; 13:4; De 16:1</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Priesthood, Ex 19:6; 40:15</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Rebellion</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The kingdom split in two following the death of King Solomon </a:t>
            </a:r>
            <a:endParaRPr lang="en-US" sz="3200" noProof="0" dirty="0" smtClean="0">
              <a:ln>
                <a:noFill/>
              </a:ln>
              <a:effectLst/>
              <a:uLnTx/>
              <a:uFillTx/>
              <a:latin typeface="Cambria" pitchFamily="18" charset="0"/>
              <a:sym typeface="+mn-ea"/>
            </a:endParaRPr>
          </a:p>
          <a:p>
            <a:pPr marL="457200" marR="0" lvl="0" indent="-457200" algn="just"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kern="1200" noProof="0" dirty="0" smtClean="0">
                <a:ln>
                  <a:noFill/>
                </a:ln>
                <a:effectLst/>
                <a:uLnTx/>
                <a:uFillTx/>
                <a:latin typeface="Cambria" pitchFamily="18" charset="0"/>
                <a:ea typeface="+mn-ea"/>
                <a:cs typeface="+mn-cs"/>
                <a:sym typeface="+mn-ea"/>
              </a:rPr>
              <a:t>Judgment &amp; Exile </a:t>
            </a:r>
            <a:endParaRPr lang="en-US" sz="3200" kern="1200" noProof="0" dirty="0" smtClean="0">
              <a:ln>
                <a:noFill/>
              </a:ln>
              <a:effectLst/>
              <a:uLnTx/>
              <a:uFillTx/>
              <a:latin typeface="Cambria" pitchFamily="18" charset="0"/>
              <a:ea typeface="+mn-ea"/>
              <a:cs typeface="+mn-c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pic>
        <p:nvPicPr>
          <p:cNvPr id="20485" name="Picture 2"/>
          <p:cNvPicPr>
            <a:picLocks noChangeAspect="1"/>
          </p:cNvPicPr>
          <p:nvPr/>
        </p:nvPicPr>
        <p:blipFill>
          <a:blip r:embed="rId2"/>
          <a:stretch>
            <a:fillRect/>
          </a:stretch>
        </p:blipFill>
        <p:spPr>
          <a:xfrm>
            <a:off x="6972300" y="1524000"/>
            <a:ext cx="2163763" cy="5334000"/>
          </a:xfrm>
          <a:prstGeom prst="rect">
            <a:avLst/>
          </a:prstGeom>
          <a:noFill/>
          <a:ln w="9525">
            <a:noFill/>
          </a:ln>
        </p:spPr>
      </p:pic>
      <p:sp>
        <p:nvSpPr>
          <p:cNvPr id="20483" name="Subtitle 2"/>
          <p:cNvSpPr>
            <a:spLocks noGrp="1"/>
          </p:cNvSpPr>
          <p:nvPr>
            <p:ph type="subTitle" idx="1"/>
          </p:nvPr>
        </p:nvSpPr>
        <p:spPr>
          <a:xfrm>
            <a:off x="609600" y="1524000"/>
            <a:ext cx="6172200" cy="5334000"/>
          </a:xfrm>
        </p:spPr>
        <p:txBody>
          <a:bodyPr vert="horz" wrap="square" lIns="91440" tIns="45720" rIns="91440" bIns="45720" anchor="t"/>
          <a:p>
            <a:pPr algn="l" defTabSz="685800" eaLnBrk="1" hangingPunct="1"/>
            <a:r>
              <a:rPr sz="3200" b="1" kern="1200" dirty="0">
                <a:latin typeface="Cambria" pitchFamily="18" charset="0"/>
                <a:ea typeface="+mn-ea"/>
                <a:cs typeface="+mn-cs"/>
              </a:rPr>
              <a:t>World Government</a:t>
            </a:r>
            <a:endParaRPr sz="3200" b="1"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r>
              <a:rPr sz="5400" kern="1200" dirty="0">
                <a:latin typeface="Cambria" pitchFamily="18" charset="0"/>
                <a:ea typeface="+mn-ea"/>
                <a:cs typeface="+mn-cs"/>
              </a:rPr>
              <a:t>Daniel 2:1,19-44</a:t>
            </a:r>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 name="Subtitle 2"/>
          <p:cNvSpPr>
            <a:spLocks noGrp="1"/>
          </p:cNvSpPr>
          <p:nvPr>
            <p:ph type="subTitle" idx="1"/>
          </p:nvPr>
        </p:nvSpPr>
        <p:spPr>
          <a:xfrm>
            <a:off x="609600" y="990600"/>
            <a:ext cx="8534400" cy="5867400"/>
          </a:xfrm>
        </p:spPr>
        <p:txBody>
          <a:bodyPr vert="horz" wrap="square" lIns="91440" tIns="45720" rIns="91440" bIns="45720" anchor="t"/>
          <a:p>
            <a:pPr algn="l" defTabSz="685800" eaLnBrk="1" hangingPunct="1"/>
            <a:r>
              <a:rPr sz="3200" b="1" kern="1200" dirty="0">
                <a:latin typeface="Cambria" pitchFamily="18" charset="0"/>
                <a:ea typeface="+mn-ea"/>
                <a:cs typeface="+mn-cs"/>
              </a:rPr>
              <a:t>World Government</a:t>
            </a:r>
            <a:endParaRPr sz="3200" b="1" kern="1200" dirty="0">
              <a:latin typeface="Cambria" pitchFamily="18" charset="0"/>
              <a:ea typeface="+mn-ea"/>
              <a:cs typeface="+mn-cs"/>
            </a:endParaRPr>
          </a:p>
          <a:p>
            <a:pPr algn="l" defTabSz="685800" eaLnBrk="1" hangingPunct="1"/>
            <a:r>
              <a:rPr sz="3200" kern="1200" dirty="0">
                <a:latin typeface="Cambria" pitchFamily="18" charset="0"/>
                <a:ea typeface="+mn-ea"/>
                <a:cs typeface="+mn-cs"/>
              </a:rPr>
              <a:t>Judgment: exile</a:t>
            </a:r>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p:txBody>
      </p:sp>
      <p:pic>
        <p:nvPicPr>
          <p:cNvPr id="21509" name="Picture 1"/>
          <p:cNvPicPr>
            <a:picLocks noChangeAspect="1"/>
          </p:cNvPicPr>
          <p:nvPr/>
        </p:nvPicPr>
        <p:blipFill>
          <a:blip r:embed="rId2"/>
          <a:stretch>
            <a:fillRect/>
          </a:stretch>
        </p:blipFill>
        <p:spPr>
          <a:xfrm>
            <a:off x="960438" y="2019300"/>
            <a:ext cx="6486525" cy="48387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ctrTitle"/>
          </p:nvPr>
        </p:nvSpPr>
        <p:spPr>
          <a:xfrm>
            <a:off x="530225" y="1476693"/>
            <a:ext cx="7772400" cy="533400"/>
          </a:xfrm>
        </p:spPr>
        <p:txBody>
          <a:bodyPr vert="horz" wrap="square" lIns="91440" tIns="45720" rIns="91440" bIns="45720" anchor="b"/>
          <a:p>
            <a:pPr defTabSz="685800" eaLnBrk="1" hangingPunct="1"/>
            <a:r>
              <a:rPr lang="en-US" sz="4400" b="1" noProof="0" smtClean="0">
                <a:ln>
                  <a:noFill/>
                </a:ln>
                <a:effectLst/>
                <a:uLnTx/>
                <a:uFillTx/>
                <a:latin typeface="Cambria" pitchFamily="18" charset="0"/>
                <a:sym typeface="+mn-ea"/>
              </a:rPr>
              <a:t> COLLEGE ANTHEM cont'd</a:t>
            </a:r>
            <a:endParaRPr sz="4400" b="1" kern="1200" dirty="0">
              <a:latin typeface="Cambria" pitchFamily="18" charset="0"/>
              <a:ea typeface="+mj-ea"/>
              <a:cs typeface="+mj-cs"/>
            </a:endParaRPr>
          </a:p>
        </p:txBody>
      </p:sp>
      <p:pic>
        <p:nvPicPr>
          <p:cNvPr id="2" name="Picture 1" descr="Adullam Logo"/>
          <p:cNvPicPr>
            <a:picLocks noChangeAspect="1"/>
          </p:cNvPicPr>
          <p:nvPr/>
        </p:nvPicPr>
        <p:blipFill>
          <a:blip r:embed="rId1"/>
          <a:stretch>
            <a:fillRect/>
          </a:stretch>
        </p:blipFill>
        <p:spPr>
          <a:xfrm>
            <a:off x="326390" y="222885"/>
            <a:ext cx="2573020" cy="822325"/>
          </a:xfrm>
          <a:prstGeom prst="rect">
            <a:avLst/>
          </a:prstGeom>
        </p:spPr>
      </p:pic>
      <p:sp>
        <p:nvSpPr>
          <p:cNvPr id="5" name="Subtitle 4"/>
          <p:cNvSpPr>
            <a:spLocks noGrp="1"/>
          </p:cNvSpPr>
          <p:nvPr>
            <p:ph type="subTitle" idx="1"/>
          </p:nvPr>
        </p:nvSpPr>
        <p:spPr>
          <a:xfrm>
            <a:off x="609600" y="2438400"/>
            <a:ext cx="8534400" cy="4419600"/>
          </a:xfrm>
        </p:spPr>
        <p:txBody>
          <a:bodyPr vert="horz" wrap="square" lIns="91440" tIns="45720" rIns="91440" bIns="45720" numCol="1" rtlCol="0" anchor="t" anchorCtr="0" compatLnSpc="1">
            <a:normAutofit lnSpcReduction="1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i="1" noProof="0" dirty="0" smtClean="0">
                <a:ln>
                  <a:noFill/>
                </a:ln>
                <a:effectLst/>
                <a:uLnTx/>
                <a:uFillTx/>
                <a:latin typeface="Cambria" pitchFamily="18" charset="0"/>
                <a:sym typeface="+mn-ea"/>
              </a:rPr>
              <a:t>I </a:t>
            </a:r>
            <a:r>
              <a:rPr lang="en-US" i="1" noProof="0" dirty="0">
                <a:ln>
                  <a:noFill/>
                </a:ln>
                <a:effectLst/>
                <a:uLnTx/>
                <a:uFillTx/>
                <a:latin typeface="Cambria" pitchFamily="18" charset="0"/>
                <a:sym typeface="+mn-ea"/>
              </a:rPr>
              <a:t>pledge allegiance to the Lamb</a:t>
            </a:r>
            <a:endParaRPr kumimoji="0" lang="en-US" b="0" i="1"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i="1" noProof="0" dirty="0">
                <a:ln>
                  <a:noFill/>
                </a:ln>
                <a:effectLst/>
                <a:uLnTx/>
                <a:uFillTx/>
                <a:latin typeface="Cambria" pitchFamily="18" charset="0"/>
                <a:sym typeface="+mn-ea"/>
              </a:rPr>
              <a:t>With all my strength, With all I am</a:t>
            </a:r>
            <a:endParaRPr kumimoji="0" lang="en-US" b="0" i="1"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i="1" noProof="0" dirty="0">
                <a:ln>
                  <a:noFill/>
                </a:ln>
                <a:effectLst/>
                <a:uLnTx/>
                <a:uFillTx/>
                <a:latin typeface="Cambria" pitchFamily="18" charset="0"/>
                <a:sym typeface="+mn-ea"/>
              </a:rPr>
              <a:t>I will seek to honor His command </a:t>
            </a:r>
            <a:endParaRPr kumimoji="0" lang="en-US" b="0" i="1"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i="1" noProof="0" dirty="0">
                <a:ln>
                  <a:noFill/>
                </a:ln>
                <a:effectLst/>
                <a:uLnTx/>
                <a:uFillTx/>
                <a:latin typeface="Cambria" pitchFamily="18" charset="0"/>
                <a:sym typeface="+mn-ea"/>
              </a:rPr>
              <a:t>I pledge allegiance to the </a:t>
            </a:r>
            <a:r>
              <a:rPr lang="en-US" i="1" noProof="0" dirty="0" smtClean="0">
                <a:ln>
                  <a:noFill/>
                </a:ln>
                <a:effectLst/>
                <a:uLnTx/>
                <a:uFillTx/>
                <a:latin typeface="Cambria" pitchFamily="18" charset="0"/>
                <a:sym typeface="+mn-ea"/>
              </a:rPr>
              <a:t>Lamb</a:t>
            </a:r>
            <a:endParaRPr kumimoji="0" lang="en-US" b="0" i="1"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Now the years have come, And the years have gone</a:t>
            </a: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But the course of Jesus still goes on</a:t>
            </a: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And now our time has come, To count the cost</a:t>
            </a: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To reject this world, to embrace the cross</a:t>
            </a: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And one by one, let us live our lives</a:t>
            </a: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For the one who die to give us life</a:t>
            </a: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Till the trumpet sounds on the final day </a:t>
            </a:r>
            <a:endParaRPr kumimoji="0" lang="en-US"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noProof="0" dirty="0">
                <a:ln>
                  <a:noFill/>
                </a:ln>
                <a:effectLst/>
                <a:uLnTx/>
                <a:uFillTx/>
                <a:latin typeface="Cambria" pitchFamily="18" charset="0"/>
                <a:sym typeface="+mn-ea"/>
              </a:rPr>
              <a:t>Let us proudly stand and boldly say</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 name="Subtitle 2"/>
          <p:cNvSpPr>
            <a:spLocks noGrp="1"/>
          </p:cNvSpPr>
          <p:nvPr>
            <p:ph type="subTitle" idx="1"/>
          </p:nvPr>
        </p:nvSpPr>
        <p:spPr>
          <a:xfrm>
            <a:off x="871855" y="1028065"/>
            <a:ext cx="7857490" cy="419735"/>
          </a:xfrm>
        </p:spPr>
        <p:txBody>
          <a:bodyPr vert="horz" wrap="square" lIns="91440" tIns="45720" rIns="91440" bIns="45720" numCol="1" rtlCol="0" anchor="t" anchorCtr="0" compatLnSpc="1"/>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World </a:t>
            </a:r>
            <a:r>
              <a:rPr kumimoji="0" lang="en-US" sz="3200" b="1" i="0" u="none" strike="noStrike" kern="1200" cap="none" spc="0" normalizeH="0" baseline="0" noProof="0" dirty="0">
                <a:ln>
                  <a:noFill/>
                </a:ln>
                <a:solidFill>
                  <a:schemeClr val="tx1"/>
                </a:solidFill>
                <a:effectLst/>
                <a:uLnTx/>
                <a:uFillTx/>
                <a:latin typeface="Cambria" pitchFamily="18" charset="0"/>
                <a:ea typeface="+mn-ea"/>
                <a:cs typeface="+mn-cs"/>
              </a:rPr>
              <a:t>G</a:t>
            </a: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overnment</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
        <p:nvSpPr>
          <p:cNvPr id="20486" name="TextBox 5"/>
          <p:cNvSpPr txBox="1"/>
          <p:nvPr/>
        </p:nvSpPr>
        <p:spPr>
          <a:xfrm>
            <a:off x="672465" y="2133600"/>
            <a:ext cx="7829550" cy="645160"/>
          </a:xfrm>
          <a:prstGeom prst="rect">
            <a:avLst/>
          </a:prstGeom>
          <a:noFill/>
          <a:ln w="9525">
            <a:noFill/>
          </a:ln>
        </p:spPr>
        <p:txBody>
          <a:bodyPr wrap="square">
            <a:spAutoFit/>
          </a:bodyPr>
          <a:p>
            <a:r>
              <a:rPr sz="3600" dirty="0">
                <a:latin typeface="Calibri" pitchFamily="34" charset="0"/>
              </a:rPr>
              <a:t>BABYLONIAN EMPIRE</a:t>
            </a:r>
            <a:endParaRPr sz="3600" dirty="0">
              <a:latin typeface="Calibri" pitchFamily="34" charset="0"/>
            </a:endParaRPr>
          </a:p>
        </p:txBody>
      </p:sp>
      <p:sp>
        <p:nvSpPr>
          <p:cNvPr id="8" name="TextBox 5"/>
          <p:cNvSpPr txBox="1"/>
          <p:nvPr/>
        </p:nvSpPr>
        <p:spPr>
          <a:xfrm>
            <a:off x="802640" y="3237230"/>
            <a:ext cx="4070985" cy="2306955"/>
          </a:xfrm>
          <a:prstGeom prst="rect">
            <a:avLst/>
          </a:prstGeom>
          <a:noFill/>
          <a:ln w="9525">
            <a:noFill/>
          </a:ln>
        </p:spPr>
        <p:txBody>
          <a:bodyPr wrap="square">
            <a:spAutoFit/>
          </a:bodyPr>
          <a:p>
            <a:r>
              <a:rPr sz="3600" dirty="0">
                <a:latin typeface="Calibri" pitchFamily="34" charset="0"/>
              </a:rPr>
              <a:t>Emperor</a:t>
            </a:r>
            <a:r>
              <a:rPr sz="3600" b="1" dirty="0">
                <a:latin typeface="Calibri" pitchFamily="34" charset="0"/>
              </a:rPr>
              <a:t>: Nebuchadnezzar</a:t>
            </a:r>
            <a:endParaRPr sz="3600" b="1" dirty="0">
              <a:latin typeface="Calibri" pitchFamily="34" charset="0"/>
            </a:endParaRPr>
          </a:p>
          <a:p>
            <a:r>
              <a:rPr sz="3600" dirty="0">
                <a:latin typeface="Calibri" pitchFamily="34" charset="0"/>
              </a:rPr>
              <a:t>Empire: </a:t>
            </a:r>
            <a:r>
              <a:rPr sz="3600" b="1" dirty="0">
                <a:latin typeface="Calibri" pitchFamily="34" charset="0"/>
              </a:rPr>
              <a:t>Babylon</a:t>
            </a:r>
            <a:endParaRPr sz="3600" b="1" dirty="0">
              <a:latin typeface="Calibri" pitchFamily="34" charset="0"/>
            </a:endParaRPr>
          </a:p>
          <a:p>
            <a:r>
              <a:rPr sz="3600" dirty="0">
                <a:latin typeface="Calibri" pitchFamily="34" charset="0"/>
              </a:rPr>
              <a:t>Policy</a:t>
            </a:r>
            <a:r>
              <a:rPr sz="3600" b="1" dirty="0">
                <a:latin typeface="Calibri" pitchFamily="34" charset="0"/>
              </a:rPr>
              <a:t>: Exile</a:t>
            </a:r>
            <a:endParaRPr sz="3600" b="1" dirty="0">
              <a:latin typeface="Calibri" pitchFamily="34" charset="0"/>
            </a:endParaRPr>
          </a:p>
        </p:txBody>
      </p:sp>
      <p:pic>
        <p:nvPicPr>
          <p:cNvPr id="20487" name="Picture 2"/>
          <p:cNvPicPr>
            <a:picLocks noChangeAspect="1"/>
          </p:cNvPicPr>
          <p:nvPr/>
        </p:nvPicPr>
        <p:blipFill>
          <a:blip r:embed="rId2"/>
          <a:stretch>
            <a:fillRect/>
          </a:stretch>
        </p:blipFill>
        <p:spPr>
          <a:xfrm>
            <a:off x="5526088" y="2862263"/>
            <a:ext cx="3057525" cy="3057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 name="Subtitle 2"/>
          <p:cNvSpPr>
            <a:spLocks noGrp="1"/>
          </p:cNvSpPr>
          <p:nvPr>
            <p:ph type="subTitle" idx="1"/>
          </p:nvPr>
        </p:nvSpPr>
        <p:spPr>
          <a:xfrm>
            <a:off x="871855" y="1028065"/>
            <a:ext cx="7857490" cy="419735"/>
          </a:xfrm>
        </p:spPr>
        <p:txBody>
          <a:bodyPr vert="horz" wrap="square" lIns="91440" tIns="45720" rIns="91440" bIns="45720" numCol="1" rtlCol="0" anchor="t" anchorCtr="0" compatLnSpc="1"/>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World </a:t>
            </a:r>
            <a:r>
              <a:rPr kumimoji="0" lang="en-US" sz="3200" b="1" i="0" u="none" strike="noStrike" kern="1200" cap="none" spc="0" normalizeH="0" baseline="0" noProof="0" dirty="0">
                <a:ln>
                  <a:noFill/>
                </a:ln>
                <a:solidFill>
                  <a:schemeClr val="tx1"/>
                </a:solidFill>
                <a:effectLst/>
                <a:uLnTx/>
                <a:uFillTx/>
                <a:latin typeface="Cambria" pitchFamily="18" charset="0"/>
                <a:ea typeface="+mn-ea"/>
                <a:cs typeface="+mn-cs"/>
              </a:rPr>
              <a:t>G</a:t>
            </a: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overnment</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
        <p:nvSpPr>
          <p:cNvPr id="23557" name="TextBox 5"/>
          <p:cNvSpPr txBox="1"/>
          <p:nvPr/>
        </p:nvSpPr>
        <p:spPr>
          <a:xfrm>
            <a:off x="727075" y="2057400"/>
            <a:ext cx="4683125" cy="1198880"/>
          </a:xfrm>
          <a:prstGeom prst="rect">
            <a:avLst/>
          </a:prstGeom>
          <a:noFill/>
          <a:ln w="9525">
            <a:noFill/>
          </a:ln>
        </p:spPr>
        <p:txBody>
          <a:bodyPr>
            <a:spAutoFit/>
          </a:bodyPr>
          <a:p>
            <a:r>
              <a:rPr sz="3600" dirty="0">
                <a:latin typeface="Calibri" pitchFamily="34" charset="0"/>
              </a:rPr>
              <a:t>MEDO-PERSIAN EMPIRE </a:t>
            </a:r>
            <a:r>
              <a:rPr lang="en-US" sz="3600" dirty="0">
                <a:latin typeface="Calibri" pitchFamily="34" charset="0"/>
              </a:rPr>
              <a:t>(</a:t>
            </a:r>
            <a:r>
              <a:rPr sz="2800" dirty="0">
                <a:latin typeface="Calibri" pitchFamily="34" charset="0"/>
              </a:rPr>
              <a:t>Daniel 5:30-31</a:t>
            </a:r>
            <a:r>
              <a:rPr lang="en-US" sz="2800" dirty="0">
                <a:latin typeface="Calibri" pitchFamily="34" charset="0"/>
              </a:rPr>
              <a:t>)</a:t>
            </a:r>
            <a:endParaRPr lang="en-US" sz="2800" dirty="0">
              <a:latin typeface="Calibri" pitchFamily="34" charset="0"/>
            </a:endParaRPr>
          </a:p>
        </p:txBody>
      </p:sp>
      <p:sp>
        <p:nvSpPr>
          <p:cNvPr id="8" name="TextBox 5"/>
          <p:cNvSpPr txBox="1"/>
          <p:nvPr/>
        </p:nvSpPr>
        <p:spPr>
          <a:xfrm>
            <a:off x="800100" y="3505200"/>
            <a:ext cx="4683125" cy="1754188"/>
          </a:xfrm>
          <a:prstGeom prst="rect">
            <a:avLst/>
          </a:prstGeom>
          <a:noFill/>
          <a:ln w="9525">
            <a:noFill/>
          </a:ln>
        </p:spPr>
        <p:txBody>
          <a:bodyPr>
            <a:spAutoFit/>
          </a:bodyPr>
          <a:p>
            <a:r>
              <a:rPr sz="3600" dirty="0">
                <a:latin typeface="Calibri" pitchFamily="34" charset="0"/>
              </a:rPr>
              <a:t>Emperor</a:t>
            </a:r>
            <a:r>
              <a:rPr sz="3600" b="1" dirty="0">
                <a:latin typeface="Calibri" pitchFamily="34" charset="0"/>
              </a:rPr>
              <a:t>: Darius</a:t>
            </a:r>
            <a:endParaRPr sz="3600" b="1" dirty="0">
              <a:latin typeface="Calibri" pitchFamily="34" charset="0"/>
            </a:endParaRPr>
          </a:p>
          <a:p>
            <a:r>
              <a:rPr sz="3600" dirty="0">
                <a:latin typeface="Calibri" pitchFamily="34" charset="0"/>
              </a:rPr>
              <a:t>Empire: </a:t>
            </a:r>
            <a:r>
              <a:rPr sz="3600" b="1" dirty="0">
                <a:latin typeface="Calibri" pitchFamily="34" charset="0"/>
              </a:rPr>
              <a:t>Median</a:t>
            </a:r>
            <a:endParaRPr sz="3600" b="1" dirty="0">
              <a:latin typeface="Calibri" pitchFamily="34" charset="0"/>
            </a:endParaRPr>
          </a:p>
          <a:p>
            <a:r>
              <a:rPr sz="3600" dirty="0">
                <a:latin typeface="Calibri" pitchFamily="34" charset="0"/>
              </a:rPr>
              <a:t>Policy</a:t>
            </a:r>
            <a:r>
              <a:rPr sz="3600" b="1" dirty="0">
                <a:latin typeface="Calibri" pitchFamily="34" charset="0"/>
              </a:rPr>
              <a:t>: Exile</a:t>
            </a:r>
            <a:endParaRPr sz="3600" b="1" dirty="0">
              <a:latin typeface="Calibri" pitchFamily="34" charset="0"/>
            </a:endParaRPr>
          </a:p>
        </p:txBody>
      </p:sp>
      <p:pic>
        <p:nvPicPr>
          <p:cNvPr id="3" name="Picture 2"/>
          <p:cNvPicPr>
            <a:picLocks noChangeAspect="1"/>
          </p:cNvPicPr>
          <p:nvPr/>
        </p:nvPicPr>
        <p:blipFill>
          <a:blip r:embed="rId2"/>
          <a:stretch>
            <a:fillRect/>
          </a:stretch>
        </p:blipFill>
        <p:spPr>
          <a:xfrm>
            <a:off x="5562600" y="2309813"/>
            <a:ext cx="2790825" cy="36099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 name="Subtitle 2"/>
          <p:cNvSpPr>
            <a:spLocks noGrp="1"/>
          </p:cNvSpPr>
          <p:nvPr>
            <p:ph type="subTitle" idx="1"/>
          </p:nvPr>
        </p:nvSpPr>
        <p:spPr>
          <a:xfrm>
            <a:off x="871855" y="1028065"/>
            <a:ext cx="7857490" cy="419735"/>
          </a:xfrm>
        </p:spPr>
        <p:txBody>
          <a:bodyPr vert="horz" wrap="square" lIns="91440" tIns="45720" rIns="91440" bIns="45720" numCol="1" rtlCol="0" anchor="t" anchorCtr="0" compatLnSpc="1"/>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World </a:t>
            </a:r>
            <a:r>
              <a:rPr kumimoji="0" lang="en-US" sz="3200" b="1" i="0" u="none" strike="noStrike" kern="1200" cap="none" spc="0" normalizeH="0" baseline="0" noProof="0" dirty="0">
                <a:ln>
                  <a:noFill/>
                </a:ln>
                <a:solidFill>
                  <a:schemeClr val="tx1"/>
                </a:solidFill>
                <a:effectLst/>
                <a:uLnTx/>
                <a:uFillTx/>
                <a:latin typeface="Cambria" pitchFamily="18" charset="0"/>
                <a:ea typeface="+mn-ea"/>
                <a:cs typeface="+mn-cs"/>
              </a:rPr>
              <a:t>G</a:t>
            </a: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overnment</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
        <p:nvSpPr>
          <p:cNvPr id="24581" name="TextBox 5"/>
          <p:cNvSpPr txBox="1"/>
          <p:nvPr/>
        </p:nvSpPr>
        <p:spPr>
          <a:xfrm>
            <a:off x="936625" y="1752600"/>
            <a:ext cx="3894455" cy="1198880"/>
          </a:xfrm>
          <a:prstGeom prst="rect">
            <a:avLst/>
          </a:prstGeom>
          <a:noFill/>
          <a:ln w="9525">
            <a:noFill/>
          </a:ln>
        </p:spPr>
        <p:txBody>
          <a:bodyPr wrap="square">
            <a:spAutoFit/>
          </a:bodyPr>
          <a:p>
            <a:r>
              <a:rPr sz="3600" dirty="0">
                <a:latin typeface="Calibri" pitchFamily="34" charset="0"/>
              </a:rPr>
              <a:t>MACEDONIAN  EMPIRE</a:t>
            </a:r>
            <a:endParaRPr sz="3600" dirty="0">
              <a:latin typeface="Calibri" pitchFamily="34" charset="0"/>
            </a:endParaRPr>
          </a:p>
        </p:txBody>
      </p:sp>
      <p:sp>
        <p:nvSpPr>
          <p:cNvPr id="8" name="TextBox 5"/>
          <p:cNvSpPr txBox="1"/>
          <p:nvPr/>
        </p:nvSpPr>
        <p:spPr>
          <a:xfrm>
            <a:off x="935990" y="3237230"/>
            <a:ext cx="4093210" cy="2061210"/>
          </a:xfrm>
          <a:prstGeom prst="rect">
            <a:avLst/>
          </a:prstGeom>
          <a:noFill/>
          <a:ln w="9525">
            <a:noFill/>
          </a:ln>
        </p:spPr>
        <p:txBody>
          <a:bodyPr wrap="square">
            <a:spAutoFit/>
          </a:bodyPr>
          <a:p>
            <a:r>
              <a:rPr sz="3200" dirty="0">
                <a:latin typeface="Calibri" pitchFamily="34" charset="0"/>
              </a:rPr>
              <a:t>Emperor</a:t>
            </a:r>
            <a:r>
              <a:rPr sz="3200" b="1" dirty="0">
                <a:latin typeface="Calibri" pitchFamily="34" charset="0"/>
              </a:rPr>
              <a:t>: Alexander </a:t>
            </a:r>
            <a:endParaRPr sz="3200" b="1" dirty="0">
              <a:latin typeface="Calibri" pitchFamily="34" charset="0"/>
            </a:endParaRPr>
          </a:p>
          <a:p>
            <a:r>
              <a:rPr sz="3200" dirty="0">
                <a:latin typeface="Calibri" pitchFamily="34" charset="0"/>
              </a:rPr>
              <a:t>Empire: </a:t>
            </a:r>
            <a:r>
              <a:rPr sz="3200" b="1" dirty="0">
                <a:latin typeface="Calibri" pitchFamily="34" charset="0"/>
              </a:rPr>
              <a:t>Greece</a:t>
            </a:r>
            <a:endParaRPr sz="3200" b="1" dirty="0">
              <a:latin typeface="Calibri" pitchFamily="34" charset="0"/>
            </a:endParaRPr>
          </a:p>
          <a:p>
            <a:r>
              <a:rPr sz="3200" dirty="0">
                <a:latin typeface="Calibri" pitchFamily="34" charset="0"/>
              </a:rPr>
              <a:t>Policy</a:t>
            </a:r>
            <a:r>
              <a:rPr sz="3200" b="1" dirty="0">
                <a:latin typeface="Calibri" pitchFamily="34" charset="0"/>
              </a:rPr>
              <a:t>: Enculturation</a:t>
            </a:r>
            <a:endParaRPr sz="3200" b="1" dirty="0">
              <a:latin typeface="Calibri" pitchFamily="34" charset="0"/>
            </a:endParaRPr>
          </a:p>
        </p:txBody>
      </p:sp>
      <p:pic>
        <p:nvPicPr>
          <p:cNvPr id="3" name="Picture 2"/>
          <p:cNvPicPr>
            <a:picLocks noChangeAspect="1"/>
          </p:cNvPicPr>
          <p:nvPr/>
        </p:nvPicPr>
        <p:blipFill>
          <a:blip r:embed="rId2"/>
          <a:stretch>
            <a:fillRect/>
          </a:stretch>
        </p:blipFill>
        <p:spPr>
          <a:xfrm>
            <a:off x="4935538" y="1600200"/>
            <a:ext cx="4008437" cy="426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 name="Subtitle 2"/>
          <p:cNvSpPr>
            <a:spLocks noGrp="1"/>
          </p:cNvSpPr>
          <p:nvPr>
            <p:ph type="subTitle" idx="1"/>
          </p:nvPr>
        </p:nvSpPr>
        <p:spPr>
          <a:xfrm>
            <a:off x="871855" y="1028065"/>
            <a:ext cx="7857490" cy="419735"/>
          </a:xfrm>
        </p:spPr>
        <p:txBody>
          <a:bodyPr vert="horz" wrap="square" lIns="91440" tIns="45720" rIns="91440" bIns="45720" numCol="1" rtlCol="0" anchor="t" anchorCtr="0" compatLnSpc="1"/>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World </a:t>
            </a:r>
            <a:r>
              <a:rPr kumimoji="0" lang="en-US" sz="3200" b="1" i="0" u="none" strike="noStrike" kern="1200" cap="none" spc="0" normalizeH="0" baseline="0" noProof="0" dirty="0">
                <a:ln>
                  <a:noFill/>
                </a:ln>
                <a:solidFill>
                  <a:schemeClr val="tx1"/>
                </a:solidFill>
                <a:effectLst/>
                <a:uLnTx/>
                <a:uFillTx/>
                <a:latin typeface="Cambria" pitchFamily="18" charset="0"/>
                <a:ea typeface="+mn-ea"/>
                <a:cs typeface="+mn-cs"/>
              </a:rPr>
              <a:t>G</a:t>
            </a: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overnment</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
        <p:nvSpPr>
          <p:cNvPr id="24581" name="TextBox 5"/>
          <p:cNvSpPr txBox="1"/>
          <p:nvPr/>
        </p:nvSpPr>
        <p:spPr>
          <a:xfrm>
            <a:off x="936625" y="1752600"/>
            <a:ext cx="4498975" cy="521970"/>
          </a:xfrm>
          <a:prstGeom prst="rect">
            <a:avLst/>
          </a:prstGeom>
          <a:noFill/>
          <a:ln w="9525">
            <a:noFill/>
          </a:ln>
        </p:spPr>
        <p:txBody>
          <a:bodyPr wrap="square">
            <a:spAutoFit/>
          </a:bodyPr>
          <a:p>
            <a:r>
              <a:rPr sz="2800" dirty="0">
                <a:latin typeface="Calibri" pitchFamily="34" charset="0"/>
              </a:rPr>
              <a:t>MACEDONIAN  EMPIRE</a:t>
            </a:r>
            <a:endParaRPr sz="2800" dirty="0">
              <a:latin typeface="Calibri" pitchFamily="34" charset="0"/>
            </a:endParaRPr>
          </a:p>
        </p:txBody>
      </p:sp>
      <p:sp>
        <p:nvSpPr>
          <p:cNvPr id="13" name="TextBox 5"/>
          <p:cNvSpPr txBox="1"/>
          <p:nvPr/>
        </p:nvSpPr>
        <p:spPr>
          <a:xfrm>
            <a:off x="723265" y="2698750"/>
            <a:ext cx="4777105" cy="3076575"/>
          </a:xfrm>
          <a:prstGeom prst="rect">
            <a:avLst/>
          </a:prstGeom>
          <a:noFill/>
          <a:ln w="9525">
            <a:noFill/>
          </a:ln>
        </p:spPr>
        <p:txBody>
          <a:bodyPr wrap="square">
            <a:spAutoFit/>
          </a:bodyPr>
          <a:p>
            <a:r>
              <a:rPr sz="2400" b="1" dirty="0">
                <a:latin typeface="Calibri" pitchFamily="34" charset="0"/>
              </a:rPr>
              <a:t>Greek Philosophical Worldview</a:t>
            </a:r>
            <a:endParaRPr sz="2400" b="1" dirty="0">
              <a:latin typeface="Calibri" pitchFamily="34" charset="0"/>
            </a:endParaRPr>
          </a:p>
          <a:p>
            <a:pPr algn="ctr"/>
            <a:r>
              <a:rPr sz="6000" dirty="0">
                <a:latin typeface="Calibri" pitchFamily="34" charset="0"/>
              </a:rPr>
              <a:t>Dualism </a:t>
            </a:r>
            <a:endParaRPr sz="6000" dirty="0">
              <a:latin typeface="Calibri" pitchFamily="34" charset="0"/>
            </a:endParaRPr>
          </a:p>
          <a:p>
            <a:r>
              <a:rPr sz="3200" dirty="0">
                <a:latin typeface="Calibri" pitchFamily="34" charset="0"/>
              </a:rPr>
              <a:t>Matter Vs Immaterial</a:t>
            </a:r>
            <a:endParaRPr sz="3200" dirty="0">
              <a:latin typeface="Calibri" pitchFamily="34" charset="0"/>
            </a:endParaRPr>
          </a:p>
          <a:p>
            <a:endParaRPr sz="600" dirty="0">
              <a:latin typeface="Calibri" pitchFamily="34" charset="0"/>
            </a:endParaRPr>
          </a:p>
          <a:p>
            <a:r>
              <a:rPr sz="3600" dirty="0">
                <a:latin typeface="Calibri" pitchFamily="34" charset="0"/>
              </a:rPr>
              <a:t>Matter – evil</a:t>
            </a:r>
            <a:endParaRPr sz="3600" dirty="0">
              <a:latin typeface="Calibri" pitchFamily="34" charset="0"/>
            </a:endParaRPr>
          </a:p>
          <a:p>
            <a:r>
              <a:rPr sz="3600" dirty="0">
                <a:latin typeface="Calibri" pitchFamily="34" charset="0"/>
              </a:rPr>
              <a:t>Immaterial – good</a:t>
            </a:r>
            <a:endParaRPr sz="3600" dirty="0">
              <a:latin typeface="Calibri" pitchFamily="34" charset="0"/>
            </a:endParaRPr>
          </a:p>
        </p:txBody>
      </p:sp>
      <p:pic>
        <p:nvPicPr>
          <p:cNvPr id="25607" name="Picture 1"/>
          <p:cNvPicPr>
            <a:picLocks noChangeAspect="1"/>
          </p:cNvPicPr>
          <p:nvPr/>
        </p:nvPicPr>
        <p:blipFill>
          <a:blip r:embed="rId2"/>
          <a:stretch>
            <a:fillRect/>
          </a:stretch>
        </p:blipFill>
        <p:spPr>
          <a:xfrm>
            <a:off x="5659438" y="1905000"/>
            <a:ext cx="3384550" cy="3657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 name="Subtitle 2"/>
          <p:cNvSpPr>
            <a:spLocks noGrp="1"/>
          </p:cNvSpPr>
          <p:nvPr>
            <p:ph type="subTitle" idx="1"/>
          </p:nvPr>
        </p:nvSpPr>
        <p:spPr>
          <a:xfrm>
            <a:off x="871855" y="1028065"/>
            <a:ext cx="7857490" cy="419735"/>
          </a:xfrm>
        </p:spPr>
        <p:txBody>
          <a:bodyPr vert="horz" wrap="square" lIns="91440" tIns="45720" rIns="91440" bIns="45720" numCol="1" rtlCol="0" anchor="t" anchorCtr="0" compatLnSpc="1"/>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World </a:t>
            </a:r>
            <a:r>
              <a:rPr kumimoji="0" lang="en-US" sz="3200" b="1" i="0" u="none" strike="noStrike" kern="1200" cap="none" spc="0" normalizeH="0" baseline="0" noProof="0" dirty="0">
                <a:ln>
                  <a:noFill/>
                </a:ln>
                <a:solidFill>
                  <a:schemeClr val="tx1"/>
                </a:solidFill>
                <a:effectLst/>
                <a:uLnTx/>
                <a:uFillTx/>
                <a:latin typeface="Cambria" pitchFamily="18" charset="0"/>
                <a:ea typeface="+mn-ea"/>
                <a:cs typeface="+mn-cs"/>
              </a:rPr>
              <a:t>G</a:t>
            </a: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overnment</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
        <p:nvSpPr>
          <p:cNvPr id="26629" name="TextBox 5"/>
          <p:cNvSpPr txBox="1"/>
          <p:nvPr/>
        </p:nvSpPr>
        <p:spPr>
          <a:xfrm>
            <a:off x="584200" y="1752600"/>
            <a:ext cx="4246880" cy="645160"/>
          </a:xfrm>
          <a:prstGeom prst="rect">
            <a:avLst/>
          </a:prstGeom>
          <a:noFill/>
          <a:ln w="9525">
            <a:noFill/>
          </a:ln>
        </p:spPr>
        <p:txBody>
          <a:bodyPr wrap="square">
            <a:spAutoFit/>
          </a:bodyPr>
          <a:p>
            <a:r>
              <a:rPr sz="3600" dirty="0">
                <a:latin typeface="Calibri" pitchFamily="34" charset="0"/>
              </a:rPr>
              <a:t>ROMAN EMPIRE</a:t>
            </a:r>
            <a:endParaRPr sz="3600" dirty="0">
              <a:latin typeface="Calibri" pitchFamily="34" charset="0"/>
            </a:endParaRPr>
          </a:p>
        </p:txBody>
      </p:sp>
      <p:sp>
        <p:nvSpPr>
          <p:cNvPr id="8" name="TextBox 5"/>
          <p:cNvSpPr txBox="1"/>
          <p:nvPr/>
        </p:nvSpPr>
        <p:spPr>
          <a:xfrm>
            <a:off x="574675" y="3084830"/>
            <a:ext cx="4011930" cy="1568450"/>
          </a:xfrm>
          <a:prstGeom prst="rect">
            <a:avLst/>
          </a:prstGeom>
          <a:noFill/>
          <a:ln w="9525">
            <a:noFill/>
          </a:ln>
        </p:spPr>
        <p:txBody>
          <a:bodyPr wrap="square">
            <a:spAutoFit/>
          </a:bodyPr>
          <a:p>
            <a:r>
              <a:rPr sz="3200" dirty="0">
                <a:latin typeface="Calibri" pitchFamily="34" charset="0"/>
              </a:rPr>
              <a:t>Emperor</a:t>
            </a:r>
            <a:r>
              <a:rPr sz="3200" b="1" dirty="0">
                <a:latin typeface="Calibri" pitchFamily="34" charset="0"/>
              </a:rPr>
              <a:t>: Caeser</a:t>
            </a:r>
            <a:endParaRPr sz="3200" b="1" dirty="0">
              <a:latin typeface="Calibri" pitchFamily="34" charset="0"/>
            </a:endParaRPr>
          </a:p>
          <a:p>
            <a:r>
              <a:rPr sz="3200" dirty="0">
                <a:latin typeface="Calibri" pitchFamily="34" charset="0"/>
              </a:rPr>
              <a:t>Empire: </a:t>
            </a:r>
            <a:r>
              <a:rPr sz="3200" b="1" dirty="0">
                <a:latin typeface="Calibri" pitchFamily="34" charset="0"/>
              </a:rPr>
              <a:t>Rome</a:t>
            </a:r>
            <a:endParaRPr sz="3200" b="1" dirty="0">
              <a:latin typeface="Calibri" pitchFamily="34" charset="0"/>
            </a:endParaRPr>
          </a:p>
          <a:p>
            <a:r>
              <a:rPr sz="3200" dirty="0">
                <a:latin typeface="Calibri" pitchFamily="34" charset="0"/>
              </a:rPr>
              <a:t>Policy</a:t>
            </a:r>
            <a:r>
              <a:rPr sz="3200" b="1" dirty="0">
                <a:latin typeface="Calibri" pitchFamily="34" charset="0"/>
              </a:rPr>
              <a:t>: Colonization</a:t>
            </a:r>
            <a:endParaRPr sz="3200" b="1" dirty="0">
              <a:latin typeface="Calibri" pitchFamily="34" charset="0"/>
            </a:endParaRPr>
          </a:p>
        </p:txBody>
      </p:sp>
      <p:pic>
        <p:nvPicPr>
          <p:cNvPr id="26631" name="Picture 1"/>
          <p:cNvPicPr>
            <a:picLocks noChangeAspect="1"/>
          </p:cNvPicPr>
          <p:nvPr/>
        </p:nvPicPr>
        <p:blipFill>
          <a:blip r:embed="rId2"/>
          <a:stretch>
            <a:fillRect/>
          </a:stretch>
        </p:blipFill>
        <p:spPr>
          <a:xfrm>
            <a:off x="4430713" y="2057400"/>
            <a:ext cx="4503737" cy="2743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 name="Subtitle 2"/>
          <p:cNvSpPr>
            <a:spLocks noGrp="1"/>
          </p:cNvSpPr>
          <p:nvPr>
            <p:ph type="subTitle" idx="1"/>
          </p:nvPr>
        </p:nvSpPr>
        <p:spPr>
          <a:xfrm>
            <a:off x="871855" y="1028065"/>
            <a:ext cx="7857490" cy="419735"/>
          </a:xfrm>
        </p:spPr>
        <p:txBody>
          <a:bodyPr vert="horz" wrap="square" lIns="91440" tIns="45720" rIns="91440" bIns="45720" numCol="1" rtlCol="0" anchor="t" anchorCtr="0" compatLnSpc="1"/>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World </a:t>
            </a:r>
            <a:r>
              <a:rPr kumimoji="0" lang="en-US" sz="3200" b="1" i="0" u="none" strike="noStrike" kern="1200" cap="none" spc="0" normalizeH="0" baseline="0" noProof="0" dirty="0">
                <a:ln>
                  <a:noFill/>
                </a:ln>
                <a:solidFill>
                  <a:schemeClr val="tx1"/>
                </a:solidFill>
                <a:effectLst/>
                <a:uLnTx/>
                <a:uFillTx/>
                <a:latin typeface="Cambria" pitchFamily="18" charset="0"/>
                <a:ea typeface="+mn-ea"/>
                <a:cs typeface="+mn-cs"/>
              </a:rPr>
              <a:t>G</a:t>
            </a:r>
            <a:r>
              <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rPr>
              <a:t>overnment</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
        <p:nvSpPr>
          <p:cNvPr id="9" name="TextBox 5"/>
          <p:cNvSpPr txBox="1"/>
          <p:nvPr/>
        </p:nvSpPr>
        <p:spPr>
          <a:xfrm>
            <a:off x="784225" y="2033270"/>
            <a:ext cx="8033385" cy="3538220"/>
          </a:xfrm>
          <a:prstGeom prst="rect">
            <a:avLst/>
          </a:prstGeom>
          <a:noFill/>
          <a:ln w="9525">
            <a:noFill/>
          </a:ln>
        </p:spPr>
        <p:txBody>
          <a:bodyPr wrap="square">
            <a:spAutoFit/>
          </a:bodyPr>
          <a:p>
            <a:pPr defTabSz="685800" eaLnBrk="1" hangingPunct="1"/>
            <a:r>
              <a:rPr sz="2800" b="1" dirty="0">
                <a:latin typeface="Cambria" pitchFamily="18" charset="0"/>
                <a:sym typeface="+mn-ea"/>
              </a:rPr>
              <a:t>Concept of the Fullness of Time</a:t>
            </a:r>
            <a:endParaRPr sz="2800" b="1" kern="1200" dirty="0">
              <a:latin typeface="Cambria" pitchFamily="18" charset="0"/>
              <a:ea typeface="+mn-ea"/>
              <a:cs typeface="+mn-cs"/>
            </a:endParaRPr>
          </a:p>
          <a:p>
            <a:pPr defTabSz="685800" eaLnBrk="1" hangingPunct="1"/>
            <a:r>
              <a:rPr sz="2800" dirty="0">
                <a:latin typeface="Cambria" pitchFamily="18" charset="0"/>
                <a:sym typeface="+mn-ea"/>
              </a:rPr>
              <a:t>Gal. 4:4 (</a:t>
            </a:r>
            <a:r>
              <a:rPr sz="2800" dirty="0">
                <a:latin typeface="+mn-lt"/>
                <a:sym typeface="+mn-ea"/>
              </a:rPr>
              <a:t>ROMAN EMPIRE</a:t>
            </a:r>
            <a:r>
              <a:rPr sz="2800" dirty="0">
                <a:latin typeface="Cambria" pitchFamily="18" charset="0"/>
                <a:sym typeface="+mn-ea"/>
              </a:rPr>
              <a:t>)</a:t>
            </a:r>
            <a:endParaRPr sz="2800" kern="1200" dirty="0">
              <a:latin typeface="Cambria" pitchFamily="18" charset="0"/>
              <a:ea typeface="+mn-ea"/>
              <a:cs typeface="+mn-cs"/>
            </a:endParaRPr>
          </a:p>
          <a:p>
            <a:pPr>
              <a:buFont typeface="Arial" panose="020B0604020202090204" pitchFamily="34" charset="0"/>
            </a:pPr>
            <a:endParaRPr sz="2800" dirty="0">
              <a:latin typeface="Calibri" pitchFamily="34" charset="0"/>
            </a:endParaRPr>
          </a:p>
          <a:p>
            <a:pPr marL="571500" indent="-571500">
              <a:buFont typeface="Arial" panose="020B0604020202090204" pitchFamily="34" charset="0"/>
              <a:buChar char="•"/>
            </a:pPr>
            <a:r>
              <a:rPr sz="2800" dirty="0">
                <a:latin typeface="Calibri" pitchFamily="34" charset="0"/>
              </a:rPr>
              <a:t>Strategic type of government - COLONIZATION </a:t>
            </a:r>
            <a:endParaRPr sz="2800" dirty="0">
              <a:latin typeface="Calibri" pitchFamily="34" charset="0"/>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lang="en-US" sz="2800" noProof="0" dirty="0" smtClean="0">
                <a:ln>
                  <a:noFill/>
                </a:ln>
                <a:effectLst/>
                <a:uLnTx/>
                <a:uFillTx/>
                <a:sym typeface="+mn-ea"/>
              </a:rPr>
              <a:t>Unified culture </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800" noProof="0" dirty="0" smtClean="0">
                <a:ln>
                  <a:noFill/>
                </a:ln>
                <a:effectLst/>
                <a:uLnTx/>
                <a:uFillTx/>
                <a:sym typeface="+mn-ea"/>
              </a:rPr>
              <a:t>   (Language - GREEK)</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71500" indent="-571500">
              <a:buFont typeface="Arial" panose="020B0604020202090204" pitchFamily="34" charset="0"/>
              <a:buChar char="•"/>
            </a:pPr>
            <a:endParaRPr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sz="3200" b="1" dirty="0">
                <a:latin typeface="Cambria" pitchFamily="18" charset="0"/>
                <a:sym typeface="+mn-ea"/>
              </a:rPr>
              <a:t>Intertestamental/Second Temple period</a:t>
            </a:r>
            <a:endParaRPr sz="3600" b="1" kern="1200" dirty="0">
              <a:latin typeface="Cambria" pitchFamily="18" charset="0"/>
              <a:ea typeface="+mn-ea"/>
              <a:cs typeface="+mn-cs"/>
            </a:endParaRPr>
          </a:p>
          <a:p>
            <a:pPr marL="571500" indent="-571500" algn="l" eaLnBrk="1" hangingPunct="1">
              <a:buFont typeface="Arial" panose="020B0604020202090204" pitchFamily="34" charset="0"/>
              <a:buChar char="•"/>
            </a:pPr>
            <a:r>
              <a:rPr sz="4400" dirty="0">
                <a:latin typeface="Calibri" pitchFamily="34" charset="0"/>
                <a:sym typeface="+mn-ea"/>
              </a:rPr>
              <a:t>Silent (400) years</a:t>
            </a:r>
            <a:endParaRPr sz="4400" dirty="0">
              <a:latin typeface="Calibri" pitchFamily="34" charset="0"/>
            </a:endParaRPr>
          </a:p>
          <a:p>
            <a:pPr marL="571500" indent="-571500" algn="l" eaLnBrk="1" hangingPunct="1">
              <a:buFont typeface="Arial" panose="020B0604020202090204" pitchFamily="34" charset="0"/>
              <a:buChar char="•"/>
            </a:pPr>
            <a:r>
              <a:rPr sz="4400" dirty="0">
                <a:sym typeface="+mn-ea"/>
              </a:rPr>
              <a:t>Canonization of the OT Scriptures</a:t>
            </a:r>
            <a:endParaRPr sz="4400" dirty="0">
              <a:latin typeface="Calibri" pitchFamily="34" charset="0"/>
            </a:endParaRPr>
          </a:p>
          <a:p>
            <a:pPr marL="571500" indent="-571500" algn="l" eaLnBrk="1" hangingPunct="1">
              <a:buFont typeface="Arial" panose="020B0604020202090204" pitchFamily="34" charset="0"/>
              <a:buChar char="•"/>
            </a:pPr>
            <a:r>
              <a:rPr sz="4400" dirty="0">
                <a:sym typeface="+mn-ea"/>
              </a:rPr>
              <a:t>Translation of the Septuagint – Greek OT (250-160 B.C.)</a:t>
            </a:r>
            <a:endParaRPr sz="4400" dirty="0">
              <a:latin typeface="Calibri" pitchFamily="34" charset="0"/>
            </a:endParaRPr>
          </a:p>
          <a:p>
            <a:pPr marL="571500" indent="-571500" algn="l" eaLnBrk="1" hangingPunct="1">
              <a:buFont typeface="Arial" panose="020B0604020202090204" pitchFamily="34" charset="0"/>
              <a:buChar char="•"/>
            </a:pPr>
            <a:r>
              <a:rPr sz="4400" dirty="0">
                <a:sym typeface="+mn-ea"/>
              </a:rPr>
              <a:t>Apocryphal texts</a:t>
            </a:r>
            <a:endParaRPr sz="2800" dirty="0">
              <a:latin typeface="Calibri" pitchFamily="34" charset="0"/>
            </a:endParaRPr>
          </a:p>
          <a:p>
            <a:pPr marL="571500" indent="-571500" algn="l" eaLnBrk="1" hangingPunct="1">
              <a:buFont typeface="Arial" panose="020B0604020202090204" pitchFamily="34" charset="0"/>
              <a:buChar char="•"/>
            </a:pPr>
            <a:endParaRPr sz="2800" dirty="0">
              <a:latin typeface="Calibri" pitchFamily="34" charset="0"/>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31747" name="Subtitle 2"/>
          <p:cNvSpPr>
            <a:spLocks noGrp="1"/>
          </p:cNvSpPr>
          <p:nvPr>
            <p:ph type="subTitle" idx="1"/>
          </p:nvPr>
        </p:nvSpPr>
        <p:spPr>
          <a:xfrm>
            <a:off x="443865" y="1066800"/>
            <a:ext cx="8319135" cy="381000"/>
          </a:xfrm>
        </p:spPr>
        <p:txBody>
          <a:bodyPr vert="horz" wrap="square" lIns="91440" tIns="45720" rIns="91440" bIns="45720" anchor="t"/>
          <a:p>
            <a:pPr algn="l" defTabSz="685800" eaLnBrk="1" hangingPunct="1"/>
            <a:r>
              <a:rPr sz="3600" b="1" kern="1200" dirty="0">
                <a:latin typeface="Cambria" pitchFamily="18" charset="0"/>
                <a:ea typeface="+mn-ea"/>
                <a:cs typeface="+mn-cs"/>
              </a:rPr>
              <a:t>New Testament - Birth of the Church</a:t>
            </a:r>
            <a:endParaRPr sz="3600" b="1" kern="1200" dirty="0">
              <a:latin typeface="Cambria" pitchFamily="18" charset="0"/>
              <a:ea typeface="+mn-ea"/>
              <a:cs typeface="+mn-cs"/>
            </a:endParaRPr>
          </a:p>
        </p:txBody>
      </p:sp>
      <p:pic>
        <p:nvPicPr>
          <p:cNvPr id="31750" name="Picture 1"/>
          <p:cNvPicPr>
            <a:picLocks noChangeAspect="1"/>
          </p:cNvPicPr>
          <p:nvPr/>
        </p:nvPicPr>
        <p:blipFill>
          <a:blip r:embed="rId2"/>
          <a:stretch>
            <a:fillRect/>
          </a:stretch>
        </p:blipFill>
        <p:spPr>
          <a:xfrm>
            <a:off x="790575" y="1919288"/>
            <a:ext cx="7210425" cy="3338512"/>
          </a:xfrm>
          <a:prstGeom prst="rect">
            <a:avLst/>
          </a:prstGeom>
          <a:noFill/>
          <a:ln w="9525">
            <a:noFill/>
          </a:ln>
        </p:spPr>
      </p:pic>
      <p:sp>
        <p:nvSpPr>
          <p:cNvPr id="20486" name="TextBox 5"/>
          <p:cNvSpPr txBox="1"/>
          <p:nvPr/>
        </p:nvSpPr>
        <p:spPr>
          <a:xfrm>
            <a:off x="533400" y="5494338"/>
            <a:ext cx="8229600" cy="830262"/>
          </a:xfrm>
          <a:prstGeom prst="rect">
            <a:avLst/>
          </a:prstGeom>
          <a:noFill/>
          <a:ln w="9525">
            <a:noFill/>
          </a:ln>
        </p:spPr>
        <p:txBody>
          <a:bodyPr>
            <a:spAutoFit/>
          </a:bodyPr>
          <a:p>
            <a:pPr marL="571500" indent="-571500">
              <a:buFont typeface="Arial" panose="020B0604020202090204" pitchFamily="34" charset="0"/>
              <a:buChar char="•"/>
            </a:pPr>
            <a:r>
              <a:rPr sz="2400" b="1" dirty="0">
                <a:latin typeface="Calibri" pitchFamily="34" charset="0"/>
              </a:rPr>
              <a:t>Death and Resurrection of Christ:</a:t>
            </a:r>
            <a:r>
              <a:rPr sz="2400" dirty="0">
                <a:latin typeface="Calibri" pitchFamily="34" charset="0"/>
              </a:rPr>
              <a:t> Institution of the Ordinance of Baptism and communion table</a:t>
            </a:r>
            <a:endParaRPr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32771" name="Subtitle 2"/>
          <p:cNvSpPr>
            <a:spLocks noGrp="1"/>
          </p:cNvSpPr>
          <p:nvPr>
            <p:ph type="subTitle" idx="1"/>
          </p:nvPr>
        </p:nvSpPr>
        <p:spPr>
          <a:xfrm>
            <a:off x="344170" y="1066800"/>
            <a:ext cx="8418830" cy="381000"/>
          </a:xfrm>
        </p:spPr>
        <p:txBody>
          <a:bodyPr vert="horz" wrap="square" lIns="91440" tIns="45720" rIns="91440" bIns="45720" anchor="t"/>
          <a:p>
            <a:pPr algn="l" defTabSz="685800" eaLnBrk="1" hangingPunct="1"/>
            <a:r>
              <a:rPr sz="3600" b="1" kern="1200" dirty="0">
                <a:latin typeface="Cambria" pitchFamily="18" charset="0"/>
                <a:ea typeface="+mn-ea"/>
                <a:cs typeface="+mn-cs"/>
              </a:rPr>
              <a:t>New Testament - Birth of the Church</a:t>
            </a:r>
            <a:endParaRPr sz="3600" b="1" kern="1200" dirty="0">
              <a:latin typeface="Cambria" pitchFamily="18" charset="0"/>
              <a:ea typeface="+mn-ea"/>
              <a:cs typeface="+mn-cs"/>
            </a:endParaRPr>
          </a:p>
        </p:txBody>
      </p:sp>
      <p:pic>
        <p:nvPicPr>
          <p:cNvPr id="32774" name="Picture 2"/>
          <p:cNvPicPr>
            <a:picLocks noChangeAspect="1"/>
          </p:cNvPicPr>
          <p:nvPr/>
        </p:nvPicPr>
        <p:blipFill>
          <a:blip r:embed="rId2"/>
          <a:stretch>
            <a:fillRect/>
          </a:stretch>
        </p:blipFill>
        <p:spPr>
          <a:xfrm>
            <a:off x="2590800" y="1752600"/>
            <a:ext cx="3386138" cy="3833813"/>
          </a:xfrm>
          <a:prstGeom prst="rect">
            <a:avLst/>
          </a:prstGeom>
          <a:noFill/>
          <a:ln w="9525">
            <a:noFill/>
          </a:ln>
        </p:spPr>
      </p:pic>
      <p:sp>
        <p:nvSpPr>
          <p:cNvPr id="6" name="TextBox 5"/>
          <p:cNvSpPr txBox="1"/>
          <p:nvPr/>
        </p:nvSpPr>
        <p:spPr>
          <a:xfrm>
            <a:off x="457200" y="5646738"/>
            <a:ext cx="8153400" cy="830262"/>
          </a:xfrm>
          <a:prstGeom prst="rect">
            <a:avLst/>
          </a:prstGeom>
          <a:noFill/>
          <a:ln w="9525">
            <a:noFill/>
          </a:ln>
        </p:spPr>
        <p:txBody>
          <a:bodyPr>
            <a:spAutoFit/>
          </a:bodyPr>
          <a:p>
            <a:pPr marL="571500" indent="-571500">
              <a:buFont typeface="Arial" panose="020B0604020202090204" pitchFamily="34" charset="0"/>
              <a:buChar char="•"/>
            </a:pPr>
            <a:r>
              <a:rPr sz="2400" b="1" dirty="0">
                <a:latin typeface="Calibri" pitchFamily="34" charset="0"/>
              </a:rPr>
              <a:t>Ascension:</a:t>
            </a:r>
            <a:r>
              <a:rPr sz="2400" dirty="0">
                <a:latin typeface="Calibri" pitchFamily="34" charset="0"/>
              </a:rPr>
              <a:t> About 500 people were asked to wait for the coming and Baptism of the Holy Ghost </a:t>
            </a:r>
            <a:endParaRPr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33795" name="Subtitle 2"/>
          <p:cNvSpPr>
            <a:spLocks noGrp="1"/>
          </p:cNvSpPr>
          <p:nvPr>
            <p:ph type="subTitle" idx="1"/>
          </p:nvPr>
        </p:nvSpPr>
        <p:spPr>
          <a:xfrm>
            <a:off x="325755" y="1066800"/>
            <a:ext cx="8437245" cy="381000"/>
          </a:xfrm>
        </p:spPr>
        <p:txBody>
          <a:bodyPr vert="horz" wrap="square" lIns="91440" tIns="45720" rIns="91440" bIns="45720" anchor="t"/>
          <a:p>
            <a:pPr algn="l" defTabSz="685800" eaLnBrk="1" hangingPunct="1"/>
            <a:r>
              <a:rPr sz="3600" b="1" kern="1200" dirty="0">
                <a:latin typeface="Cambria" pitchFamily="18" charset="0"/>
                <a:ea typeface="+mn-ea"/>
                <a:cs typeface="+mn-cs"/>
              </a:rPr>
              <a:t>New Testament - Birth of the Church</a:t>
            </a:r>
            <a:endParaRPr sz="3600" b="1" kern="1200" dirty="0">
              <a:latin typeface="Cambria" pitchFamily="18" charset="0"/>
              <a:ea typeface="+mn-ea"/>
              <a:cs typeface="+mn-cs"/>
            </a:endParaRPr>
          </a:p>
        </p:txBody>
      </p:sp>
      <p:pic>
        <p:nvPicPr>
          <p:cNvPr id="33798" name="Picture 2"/>
          <p:cNvPicPr>
            <a:picLocks noChangeAspect="1"/>
          </p:cNvPicPr>
          <p:nvPr/>
        </p:nvPicPr>
        <p:blipFill>
          <a:blip r:embed="rId2"/>
          <a:stretch>
            <a:fillRect/>
          </a:stretch>
        </p:blipFill>
        <p:spPr>
          <a:xfrm>
            <a:off x="1066800" y="1676400"/>
            <a:ext cx="6324600" cy="3575050"/>
          </a:xfrm>
          <a:prstGeom prst="rect">
            <a:avLst/>
          </a:prstGeom>
          <a:noFill/>
          <a:ln w="9525">
            <a:noFill/>
          </a:ln>
        </p:spPr>
      </p:pic>
      <p:sp>
        <p:nvSpPr>
          <p:cNvPr id="7" name="TextBox 6"/>
          <p:cNvSpPr txBox="1"/>
          <p:nvPr/>
        </p:nvSpPr>
        <p:spPr>
          <a:xfrm>
            <a:off x="4763" y="5334000"/>
            <a:ext cx="8758237" cy="1568450"/>
          </a:xfrm>
          <a:prstGeom prst="rect">
            <a:avLst/>
          </a:prstGeom>
          <a:noFill/>
          <a:ln w="9525">
            <a:noFill/>
          </a:ln>
        </p:spPr>
        <p:txBody>
          <a:bodyPr>
            <a:spAutoFit/>
          </a:bodyPr>
          <a:p>
            <a:pPr marL="571500" indent="-571500">
              <a:buFont typeface="Arial" panose="020B0604020202090204" pitchFamily="34" charset="0"/>
              <a:buChar char="•"/>
            </a:pPr>
            <a:r>
              <a:rPr sz="2400" b="1" dirty="0">
                <a:latin typeface="Calibri" pitchFamily="34" charset="0"/>
              </a:rPr>
              <a:t>Day of  Pentecost: </a:t>
            </a:r>
            <a:r>
              <a:rPr sz="2400" dirty="0">
                <a:latin typeface="Calibri" pitchFamily="34" charset="0"/>
              </a:rPr>
              <a:t>It is considered to be the official date of Birth of the Church (30AD). Only 120 people were patient enough to wait and receive. The rest 380 people have more pressing or important things to do. </a:t>
            </a:r>
            <a:r>
              <a:rPr lang="en-US" sz="2000" dirty="0">
                <a:latin typeface="Calibri" pitchFamily="34" charset="0"/>
              </a:rPr>
              <a:t>1Cor. 15:1-6</a:t>
            </a:r>
            <a:endParaRPr lang="en-US"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ctrTitle"/>
          </p:nvPr>
        </p:nvSpPr>
        <p:spPr>
          <a:xfrm>
            <a:off x="530225" y="1476693"/>
            <a:ext cx="7772400" cy="533400"/>
          </a:xfrm>
        </p:spPr>
        <p:txBody>
          <a:bodyPr vert="horz" wrap="square" lIns="91440" tIns="45720" rIns="91440" bIns="45720" anchor="b"/>
          <a:p>
            <a:pPr defTabSz="685800" eaLnBrk="1" hangingPunct="1"/>
            <a:r>
              <a:rPr lang="en-US" sz="4400" b="1" noProof="0" smtClean="0">
                <a:ln>
                  <a:noFill/>
                </a:ln>
                <a:effectLst/>
                <a:uLnTx/>
                <a:uFillTx/>
                <a:latin typeface="Cambria" pitchFamily="18" charset="0"/>
                <a:sym typeface="+mn-ea"/>
              </a:rPr>
              <a:t> COLLEGE ANTHEM cont'd</a:t>
            </a:r>
            <a:endParaRPr sz="4400" b="1" kern="1200" dirty="0">
              <a:latin typeface="Cambria" pitchFamily="18" charset="0"/>
              <a:ea typeface="+mj-ea"/>
              <a:cs typeface="+mj-cs"/>
            </a:endParaRPr>
          </a:p>
        </p:txBody>
      </p:sp>
      <p:pic>
        <p:nvPicPr>
          <p:cNvPr id="2" name="Picture 1" descr="Adullam Logo"/>
          <p:cNvPicPr>
            <a:picLocks noChangeAspect="1"/>
          </p:cNvPicPr>
          <p:nvPr/>
        </p:nvPicPr>
        <p:blipFill>
          <a:blip r:embed="rId1"/>
          <a:stretch>
            <a:fillRect/>
          </a:stretch>
        </p:blipFill>
        <p:spPr>
          <a:xfrm>
            <a:off x="326390" y="222885"/>
            <a:ext cx="2573020" cy="822325"/>
          </a:xfrm>
          <a:prstGeom prst="rect">
            <a:avLst/>
          </a:prstGeom>
        </p:spPr>
      </p:pic>
      <p:sp>
        <p:nvSpPr>
          <p:cNvPr id="5" name="Subtitle 4"/>
          <p:cNvSpPr>
            <a:spLocks noGrp="1"/>
          </p:cNvSpPr>
          <p:nvPr>
            <p:ph type="subTitle" idx="1"/>
          </p:nvPr>
        </p:nvSpPr>
        <p:spPr>
          <a:xfrm>
            <a:off x="609600" y="2438400"/>
            <a:ext cx="8534400" cy="4419600"/>
          </a:xfrm>
        </p:spPr>
        <p:txBody>
          <a:bodyPr vert="horz" wrap="square" lIns="91440" tIns="45720" rIns="91440" bIns="45720" numCol="1" rtlCol="0" anchor="t" anchorCtr="0" compatLnSpc="1">
            <a:normAutofit lnSpcReduction="10000"/>
          </a:bodyPr>
          <a:lstStyle/>
          <a:p>
            <a:pPr algn="l" defTabSz="685800" eaLnBrk="1" hangingPunct="1"/>
            <a:r>
              <a:rPr i="1" dirty="0">
                <a:latin typeface="Cambria" pitchFamily="18" charset="0"/>
                <a:sym typeface="+mn-ea"/>
              </a:rPr>
              <a:t>I pledge allegiance to the Lamb</a:t>
            </a:r>
            <a:endParaRPr i="1" kern="1200" dirty="0">
              <a:latin typeface="Cambria" pitchFamily="18" charset="0"/>
              <a:ea typeface="+mn-ea"/>
              <a:cs typeface="+mn-cs"/>
            </a:endParaRPr>
          </a:p>
          <a:p>
            <a:pPr algn="l" defTabSz="685800" eaLnBrk="1" hangingPunct="1"/>
            <a:r>
              <a:rPr i="1" dirty="0">
                <a:latin typeface="Cambria" pitchFamily="18" charset="0"/>
                <a:sym typeface="+mn-ea"/>
              </a:rPr>
              <a:t>With all my strength, With all I am</a:t>
            </a:r>
            <a:endParaRPr i="1" kern="1200" dirty="0">
              <a:latin typeface="Cambria" pitchFamily="18" charset="0"/>
              <a:ea typeface="+mn-ea"/>
              <a:cs typeface="+mn-cs"/>
            </a:endParaRPr>
          </a:p>
          <a:p>
            <a:pPr algn="l" defTabSz="685800" eaLnBrk="1" hangingPunct="1"/>
            <a:r>
              <a:rPr i="1" dirty="0">
                <a:latin typeface="Cambria" pitchFamily="18" charset="0"/>
                <a:sym typeface="+mn-ea"/>
              </a:rPr>
              <a:t>I will seek to honor His command </a:t>
            </a:r>
            <a:endParaRPr i="1" kern="1200" dirty="0">
              <a:latin typeface="Cambria" pitchFamily="18" charset="0"/>
              <a:ea typeface="+mn-ea"/>
              <a:cs typeface="+mn-cs"/>
            </a:endParaRPr>
          </a:p>
          <a:p>
            <a:pPr algn="l" defTabSz="685800" eaLnBrk="1" hangingPunct="1"/>
            <a:r>
              <a:rPr i="1" dirty="0">
                <a:latin typeface="Cambria" pitchFamily="18" charset="0"/>
                <a:sym typeface="+mn-ea"/>
              </a:rPr>
              <a:t>I pledge allegiance to the Lamb</a:t>
            </a:r>
            <a:endParaRPr i="1" kern="1200" dirty="0">
              <a:latin typeface="Cambria" pitchFamily="18" charset="0"/>
              <a:ea typeface="+mn-ea"/>
              <a:cs typeface="+mn-cs"/>
            </a:endParaRPr>
          </a:p>
          <a:p>
            <a:pPr algn="l" defTabSz="685800" eaLnBrk="1" hangingPunct="1"/>
            <a:endParaRPr kern="1200" dirty="0">
              <a:latin typeface="Cambria" pitchFamily="18" charset="0"/>
              <a:ea typeface="+mn-ea"/>
              <a:cs typeface="+mn-cs"/>
            </a:endParaRPr>
          </a:p>
          <a:p>
            <a:pPr algn="l" defTabSz="685800" eaLnBrk="1" hangingPunct="1"/>
            <a:r>
              <a:rPr dirty="0">
                <a:latin typeface="Cambria" pitchFamily="18" charset="0"/>
                <a:sym typeface="+mn-ea"/>
              </a:rPr>
              <a:t>To the Lamb of God, Who bore my pain</a:t>
            </a:r>
            <a:endParaRPr kern="1200" dirty="0">
              <a:latin typeface="Cambria" pitchFamily="18" charset="0"/>
              <a:ea typeface="+mn-ea"/>
              <a:cs typeface="+mn-cs"/>
            </a:endParaRPr>
          </a:p>
          <a:p>
            <a:pPr algn="l" defTabSz="685800" eaLnBrk="1" hangingPunct="1"/>
            <a:r>
              <a:rPr dirty="0">
                <a:latin typeface="Cambria" pitchFamily="18" charset="0"/>
                <a:sym typeface="+mn-ea"/>
              </a:rPr>
              <a:t>Who took my pains, Who wore my shame</a:t>
            </a:r>
            <a:endParaRPr kern="1200" dirty="0">
              <a:latin typeface="Cambria" pitchFamily="18" charset="0"/>
              <a:ea typeface="+mn-ea"/>
              <a:cs typeface="+mn-cs"/>
            </a:endParaRPr>
          </a:p>
          <a:p>
            <a:pPr algn="l" defTabSz="685800" eaLnBrk="1" hangingPunct="1"/>
            <a:r>
              <a:rPr dirty="0">
                <a:latin typeface="Cambria" pitchFamily="18" charset="0"/>
                <a:sym typeface="+mn-ea"/>
              </a:rPr>
              <a:t>I will seek to honor His command </a:t>
            </a:r>
            <a:endParaRPr kern="1200" dirty="0">
              <a:latin typeface="Cambria" pitchFamily="18" charset="0"/>
              <a:ea typeface="+mn-ea"/>
              <a:cs typeface="+mn-cs"/>
            </a:endParaRPr>
          </a:p>
          <a:p>
            <a:pPr algn="l" defTabSz="685800" eaLnBrk="1" hangingPunct="1"/>
            <a:r>
              <a:rPr dirty="0">
                <a:latin typeface="Cambria" pitchFamily="18" charset="0"/>
                <a:sym typeface="+mn-ea"/>
              </a:rPr>
              <a:t>I pledge allegiance to the Lamb</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34819" name="Subtitle 2"/>
          <p:cNvSpPr>
            <a:spLocks noGrp="1"/>
          </p:cNvSpPr>
          <p:nvPr>
            <p:ph type="subTitle" idx="1"/>
          </p:nvPr>
        </p:nvSpPr>
        <p:spPr>
          <a:xfrm>
            <a:off x="0" y="990600"/>
            <a:ext cx="8763000" cy="381000"/>
          </a:xfrm>
        </p:spPr>
        <p:txBody>
          <a:bodyPr vert="horz" wrap="square" lIns="91440" tIns="45720" rIns="91440" bIns="45720" anchor="t"/>
          <a:p>
            <a:pPr defTabSz="685800" eaLnBrk="1" hangingPunct="1"/>
            <a:r>
              <a:rPr sz="3600" b="1" kern="1200" dirty="0">
                <a:latin typeface="Cambria" pitchFamily="18" charset="0"/>
                <a:ea typeface="+mn-ea"/>
                <a:cs typeface="+mn-cs"/>
              </a:rPr>
              <a:t>General Church Eras</a:t>
            </a:r>
            <a:endParaRPr sz="3600" b="1" kern="1200" dirty="0">
              <a:latin typeface="Cambria" pitchFamily="18" charset="0"/>
              <a:ea typeface="+mn-ea"/>
              <a:cs typeface="+mn-cs"/>
            </a:endParaRPr>
          </a:p>
        </p:txBody>
      </p:sp>
      <p:sp>
        <p:nvSpPr>
          <p:cNvPr id="34827" name="TextBox 12"/>
          <p:cNvSpPr txBox="1"/>
          <p:nvPr/>
        </p:nvSpPr>
        <p:spPr>
          <a:xfrm>
            <a:off x="2941638" y="1501775"/>
            <a:ext cx="2222500" cy="369888"/>
          </a:xfrm>
          <a:prstGeom prst="rect">
            <a:avLst/>
          </a:prstGeom>
          <a:noFill/>
          <a:ln w="9525">
            <a:noFill/>
          </a:ln>
        </p:spPr>
        <p:txBody>
          <a:bodyPr wrap="none">
            <a:spAutoFit/>
          </a:bodyPr>
          <a:p>
            <a:r>
              <a:rPr dirty="0">
                <a:latin typeface="Cambria" pitchFamily="18" charset="0"/>
              </a:rPr>
              <a:t>Jesse Lyman Hurlbut</a:t>
            </a:r>
            <a:endParaRPr dirty="0">
              <a:latin typeface="Calibri" pitchFamily="34" charset="0"/>
            </a:endParaRPr>
          </a:p>
        </p:txBody>
      </p:sp>
      <p:sp>
        <p:nvSpPr>
          <p:cNvPr id="7" name="TextBox 6"/>
          <p:cNvSpPr txBox="1">
            <a:spLocks noChangeArrowheads="1"/>
          </p:cNvSpPr>
          <p:nvPr/>
        </p:nvSpPr>
        <p:spPr bwMode="auto">
          <a:xfrm>
            <a:off x="457200" y="2057400"/>
            <a:ext cx="419544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smtClean="0">
                <a:ln>
                  <a:noFill/>
                </a:ln>
                <a:solidFill>
                  <a:schemeClr val="tx1"/>
                </a:solidFill>
                <a:effectLst/>
                <a:uLnTx/>
                <a:uFillTx/>
                <a:latin typeface="Calibri" pitchFamily="34" charset="0"/>
                <a:ea typeface="+mn-ea"/>
                <a:cs typeface="+mn-cs"/>
              </a:rPr>
              <a:t>1. THE APOSTOLIC CHURCH </a:t>
            </a:r>
            <a:endParaRPr kumimoji="0" lang="en-US" sz="2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From Ascension of Christ, 30 A.D.,</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To the Death of St. John, 100 A.D.</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8" name="TextBox 7"/>
          <p:cNvSpPr txBox="1"/>
          <p:nvPr/>
        </p:nvSpPr>
        <p:spPr>
          <a:xfrm>
            <a:off x="417830" y="3236595"/>
            <a:ext cx="4799965" cy="1568450"/>
          </a:xfrm>
          <a:prstGeom prst="rect">
            <a:avLst/>
          </a:prstGeom>
          <a:noFill/>
          <a:ln w="9525">
            <a:noFill/>
          </a:ln>
        </p:spPr>
        <p:txBody>
          <a:bodyPr wrap="square">
            <a:spAutoFit/>
          </a:bodyPr>
          <a:p>
            <a:r>
              <a:rPr sz="2400" b="1" dirty="0">
                <a:latin typeface="Calibri" pitchFamily="34" charset="0"/>
              </a:rPr>
              <a:t>3 .THE IMPERIAL CHURCH </a:t>
            </a:r>
            <a:endParaRPr sz="2400" b="1" dirty="0">
              <a:latin typeface="Calibri" pitchFamily="34" charset="0"/>
            </a:endParaRPr>
          </a:p>
          <a:p>
            <a:r>
              <a:rPr sz="2400" dirty="0">
                <a:latin typeface="Calibri" pitchFamily="34" charset="0"/>
              </a:rPr>
              <a:t>From the Edict of Constantine, 313 A.D.,</a:t>
            </a:r>
            <a:endParaRPr sz="2400" dirty="0">
              <a:latin typeface="Calibri" pitchFamily="34" charset="0"/>
            </a:endParaRPr>
          </a:p>
          <a:p>
            <a:r>
              <a:rPr sz="2400" dirty="0">
                <a:latin typeface="Calibri" pitchFamily="34" charset="0"/>
              </a:rPr>
              <a:t>To the Fall of Rome, 476 A.D.</a:t>
            </a:r>
            <a:endParaRPr sz="2400" dirty="0">
              <a:latin typeface="Calibri" pitchFamily="34" charset="0"/>
            </a:endParaRPr>
          </a:p>
        </p:txBody>
      </p:sp>
      <p:sp>
        <p:nvSpPr>
          <p:cNvPr id="9" name="TextBox 8"/>
          <p:cNvSpPr txBox="1">
            <a:spLocks noChangeArrowheads="1"/>
          </p:cNvSpPr>
          <p:nvPr/>
        </p:nvSpPr>
        <p:spPr bwMode="auto">
          <a:xfrm>
            <a:off x="417830" y="4925060"/>
            <a:ext cx="4531360" cy="218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rPr>
              <a:t>5. THE REFORMED CHURCH</a:t>
            </a: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From the Fall of Constantinople, 1453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To the End of the Thirty Years’ War, 1648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TextBox 9"/>
          <p:cNvSpPr txBox="1">
            <a:spLocks noChangeArrowheads="1"/>
          </p:cNvSpPr>
          <p:nvPr/>
        </p:nvSpPr>
        <p:spPr bwMode="auto">
          <a:xfrm>
            <a:off x="4652645" y="2057400"/>
            <a:ext cx="471995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100" b="1" i="0" u="none" strike="noStrike" kern="1200" cap="none" spc="0" normalizeH="0" baseline="0" noProof="0" dirty="0" smtClean="0">
                <a:ln>
                  <a:noFill/>
                </a:ln>
                <a:solidFill>
                  <a:schemeClr val="tx1"/>
                </a:solidFill>
                <a:effectLst/>
                <a:uLnTx/>
                <a:uFillTx/>
                <a:latin typeface="Calibri" pitchFamily="34" charset="0"/>
                <a:ea typeface="+mn-ea"/>
                <a:cs typeface="+mn-cs"/>
              </a:rPr>
              <a:t>2. THE PERSECUTED CHURCH </a:t>
            </a:r>
            <a:endParaRPr kumimoji="0" lang="en-US" sz="21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100" b="0" i="0" u="none" strike="noStrike" kern="1200" cap="none" spc="0" normalizeH="0" baseline="0" noProof="0" dirty="0" smtClean="0">
                <a:ln>
                  <a:noFill/>
                </a:ln>
                <a:solidFill>
                  <a:schemeClr val="tx1"/>
                </a:solidFill>
                <a:effectLst/>
                <a:uLnTx/>
                <a:uFillTx/>
                <a:latin typeface="Calibri" pitchFamily="34" charset="0"/>
                <a:ea typeface="+mn-ea"/>
                <a:cs typeface="+mn-cs"/>
              </a:rPr>
              <a:t>From the Death of St. John, 100 A.D.,</a:t>
            </a:r>
            <a:endParaRPr kumimoji="0" lang="en-US" sz="21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100" b="0" i="0" u="none" strike="noStrike" kern="1200" cap="none" spc="0" normalizeH="0" baseline="0" noProof="0" dirty="0" smtClean="0">
                <a:ln>
                  <a:noFill/>
                </a:ln>
                <a:solidFill>
                  <a:schemeClr val="tx1"/>
                </a:solidFill>
                <a:effectLst/>
                <a:uLnTx/>
                <a:uFillTx/>
                <a:latin typeface="Calibri" pitchFamily="34" charset="0"/>
                <a:ea typeface="+mn-ea"/>
                <a:cs typeface="+mn-cs"/>
              </a:rPr>
              <a:t>To the Edict of Constantine, 313 A.D.</a:t>
            </a:r>
            <a:endParaRPr kumimoji="0" lang="en-US" sz="21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defRPr/>
            </a:pPr>
            <a:endParaRPr kumimoji="0" lang="en-US" sz="21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1" name="TextBox 10"/>
          <p:cNvSpPr txBox="1">
            <a:spLocks noChangeArrowheads="1"/>
          </p:cNvSpPr>
          <p:nvPr/>
        </p:nvSpPr>
        <p:spPr bwMode="auto">
          <a:xfrm>
            <a:off x="4648200" y="3208338"/>
            <a:ext cx="4648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rPr>
              <a:t>4. THE MEDIEVAL CHURCH </a:t>
            </a: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From Fall of Rome, 476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To the Fall of Constantinople, 1453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2" name="TextBox 11"/>
          <p:cNvSpPr txBox="1">
            <a:spLocks noChangeArrowheads="1"/>
          </p:cNvSpPr>
          <p:nvPr/>
        </p:nvSpPr>
        <p:spPr bwMode="auto">
          <a:xfrm>
            <a:off x="4724400" y="4876800"/>
            <a:ext cx="40782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rPr>
              <a:t>6. THE MODERN CHURCH </a:t>
            </a: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From the End of the Thirty Years’ War, 1648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To the Twenty First Century, 2019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PERSECUTED CHURCH (100 A.D. </a:t>
            </a:r>
            <a:r>
              <a:rPr lang="en-US" sz="2800" b="1" kern="1200" dirty="0">
                <a:latin typeface="Cambria" pitchFamily="18" charset="0"/>
                <a:ea typeface="+mn-ea"/>
                <a:cs typeface="+mn-cs"/>
              </a:rPr>
              <a:t>-</a:t>
            </a:r>
            <a:r>
              <a:rPr sz="2800" b="1" kern="1200" dirty="0">
                <a:latin typeface="Cambria" pitchFamily="18" charset="0"/>
                <a:ea typeface="+mn-ea"/>
                <a:cs typeface="+mn-cs"/>
              </a:rPr>
              <a:t> 313 A.D.)</a:t>
            </a:r>
            <a:endParaRPr sz="2800" b="1" kern="1200" dirty="0">
              <a:latin typeface="Cambria" pitchFamily="18" charset="0"/>
              <a:ea typeface="+mn-ea"/>
              <a:cs typeface="+mn-cs"/>
            </a:endParaRPr>
          </a:p>
        </p:txBody>
      </p:sp>
      <p:sp>
        <p:nvSpPr>
          <p:cNvPr id="10" name="TextBox 9"/>
          <p:cNvSpPr txBox="1">
            <a:spLocks noChangeArrowheads="1"/>
          </p:cNvSpPr>
          <p:nvPr/>
        </p:nvSpPr>
        <p:spPr bwMode="auto">
          <a:xfrm>
            <a:off x="533400" y="1905000"/>
            <a:ext cx="80772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500" b="1" i="0" u="none" strike="noStrike" kern="1200" cap="none" spc="0" normalizeH="0" baseline="0" noProof="0" dirty="0" smtClean="0">
                <a:ln>
                  <a:noFill/>
                </a:ln>
                <a:solidFill>
                  <a:schemeClr val="tx1"/>
                </a:solidFill>
                <a:effectLst/>
                <a:uLnTx/>
                <a:uFillTx/>
                <a:latin typeface="Calibri" pitchFamily="34" charset="0"/>
                <a:ea typeface="+mn-ea"/>
                <a:cs typeface="+mn-cs"/>
              </a:rPr>
              <a:t>Reasons for Persecuting the Church</a:t>
            </a:r>
            <a:r>
              <a:rPr kumimoji="0" lang="en-US" sz="40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4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rPr>
              <a:t>Rejection of Idol Worship</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rPr>
              <a:t>Loyalty to Christ</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rPr>
              <a:t>Secret meetings</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rPr>
              <a:t>Equality in the Christian Church</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rPr>
              <a:t>Business interest</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charRg st="36" end="6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charRg st="62" end="8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charRg st="80" end="9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charRg st="96" end="12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charRg st="129" end="14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765175" y="3292475"/>
            <a:ext cx="46450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rPr>
              <a:t>2. Early Christian Martyrs </a:t>
            </a: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Polycarp, 155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Justine, 166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Leonidas, 202 A.D</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Tx/>
              <a:buAutoNum type="romanLcPeriod"/>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Perpetua and </a:t>
            </a:r>
            <a:r>
              <a:rPr kumimoji="0" lang="en-US" sz="2200" b="0" i="0" u="none" strike="noStrike" kern="1200" cap="none" spc="0" normalizeH="0" baseline="0" noProof="0" dirty="0" err="1" smtClean="0">
                <a:ln>
                  <a:noFill/>
                </a:ln>
                <a:solidFill>
                  <a:schemeClr val="tx1"/>
                </a:solidFill>
                <a:effectLst/>
                <a:uLnTx/>
                <a:uFillTx/>
                <a:latin typeface="Calibri" pitchFamily="34" charset="0"/>
                <a:ea typeface="+mn-ea"/>
                <a:cs typeface="+mn-cs"/>
              </a:rPr>
              <a:t>Felicitas</a:t>
            </a: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 203 A.D </a:t>
            </a:r>
            <a:endPar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4" name="Picture 3"/>
          <p:cNvPicPr>
            <a:picLocks noChangeAspect="1"/>
          </p:cNvPicPr>
          <p:nvPr/>
        </p:nvPicPr>
        <p:blipFill>
          <a:blip r:embed="rId2"/>
          <a:stretch>
            <a:fillRect/>
          </a:stretch>
        </p:blipFill>
        <p:spPr>
          <a:xfrm>
            <a:off x="5410200" y="2209800"/>
            <a:ext cx="3533775" cy="4352925"/>
          </a:xfrm>
          <a:prstGeom prst="rect">
            <a:avLst/>
          </a:prstGeom>
          <a:noFill/>
          <a:ln w="9525">
            <a:noFill/>
          </a:ln>
        </p:spPr>
      </p:pic>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PERSECUTED CHURCH (100 A.D. </a:t>
            </a:r>
            <a:r>
              <a:rPr lang="en-US" sz="2800" b="1" kern="1200" dirty="0">
                <a:latin typeface="Cambria" pitchFamily="18" charset="0"/>
                <a:ea typeface="+mn-ea"/>
                <a:cs typeface="+mn-cs"/>
              </a:rPr>
              <a:t>-</a:t>
            </a:r>
            <a:r>
              <a:rPr sz="2800" b="1" kern="1200" dirty="0">
                <a:latin typeface="Cambria" pitchFamily="18" charset="0"/>
                <a:ea typeface="+mn-ea"/>
                <a:cs typeface="+mn-cs"/>
              </a:rPr>
              <a:t> 313 A.D.)</a:t>
            </a:r>
            <a:endParaRPr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The School at Alexandria and the School of Antioch in Syria - founded during the last half of the 3rd century - were the two major centres for the study of theology and Biblical exegesis in the Early Church.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Whereas the </a:t>
            </a:r>
            <a:r>
              <a:rPr kumimoji="0" lang="en-US" sz="2400" i="1" u="none" strike="noStrike" kern="1200" cap="none" spc="0" normalizeH="0" baseline="0" noProof="0" dirty="0" smtClean="0">
                <a:ln>
                  <a:noFill/>
                </a:ln>
                <a:solidFill>
                  <a:schemeClr val="tx1"/>
                </a:solidFill>
                <a:effectLst/>
                <a:uLnTx/>
                <a:uFillTx/>
                <a:latin typeface="Calibri" pitchFamily="34" charset="0"/>
                <a:ea typeface="+mn-ea"/>
                <a:cs typeface="+mn-cs"/>
              </a:rPr>
              <a:t>Didaskaleion at </a:t>
            </a:r>
            <a:r>
              <a:rPr lang="en-US" sz="2400" noProof="0" dirty="0" smtClean="0">
                <a:ln>
                  <a:noFill/>
                </a:ln>
                <a:effectLst/>
                <a:uLnTx/>
                <a:uFillTx/>
                <a:sym typeface="+mn-ea"/>
              </a:rPr>
              <a:t>Alexandria, </a:t>
            </a: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utilised the allegorical method for interpretation the Scriptures, complemented by a Christology that emphasised a union between man and God,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The School of Antioch championed a more literal (occasionally typological) or historical exegesis and a Christology depicting the distinction between man and God in the person of Jesus (McGrath 2013:32; cf. Coptic Orthodox Church Network 2012).</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121285" y="1066800"/>
            <a:ext cx="8800465" cy="588010"/>
          </a:xfrm>
        </p:spPr>
        <p:txBody>
          <a:bodyPr vert="horz" wrap="square" lIns="91440" tIns="45720" rIns="91440" bIns="45720" anchor="t"/>
          <a:p>
            <a:pPr defTabSz="685800" eaLnBrk="1" hangingPunct="1"/>
            <a:r>
              <a:rPr lang="en-US" sz="2800" b="1" noProof="0" dirty="0" smtClean="0">
                <a:ln>
                  <a:noFill/>
                </a:ln>
                <a:effectLst/>
                <a:uLnTx/>
                <a:uFillTx/>
                <a:latin typeface="Calibri" pitchFamily="34" charset="0"/>
                <a:sym typeface="+mn-ea"/>
              </a:rPr>
              <a:t>The Catechetical School in Alexandria and Antioch</a:t>
            </a:r>
            <a:endParaRPr lang="en-US" sz="2800" b="1" kern="1200" noProof="0" dirty="0" smtClean="0">
              <a:ln>
                <a:noFill/>
              </a:ln>
              <a:effectLst/>
              <a:uLnTx/>
              <a:uFillTx/>
              <a:latin typeface="Calibri" pitchFamily="34" charset="0"/>
              <a:ea typeface="+mn-ea"/>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The School</a:t>
            </a:r>
            <a:r>
              <a:rPr lang="en-US" sz="2400" noProof="0" dirty="0" smtClean="0">
                <a:ln>
                  <a:noFill/>
                </a:ln>
                <a:effectLst/>
                <a:uLnTx/>
                <a:uFillTx/>
                <a:sym typeface="+mn-ea"/>
              </a:rPr>
              <a:t> at Alexandria</a:t>
            </a: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 presented three main courses, namely: (1) a special course for non-Christians, which introduced them to principles of Christianity, (2) a course on Christian morals and (3) an advanced course on divine wisdom and sufficient knowledge for the spiritual Christian.</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The School did not only teach the students how to become Christians but also showed it to them in practice. The students were taught how to practise prayer, how to fast and how to practise different ways of asceticism. Besides purity and integrity, they were also encouraged to observe the celibacy</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PERSECUTED CHURCH (100 A.D. </a:t>
            </a:r>
            <a:r>
              <a:rPr lang="en-US" sz="2800" b="1" kern="1200" dirty="0">
                <a:latin typeface="Cambria" pitchFamily="18" charset="0"/>
                <a:ea typeface="+mn-ea"/>
                <a:cs typeface="+mn-cs"/>
              </a:rPr>
              <a:t>-</a:t>
            </a:r>
            <a:r>
              <a:rPr sz="2800" b="1" kern="1200" dirty="0">
                <a:latin typeface="Cambria" pitchFamily="18" charset="0"/>
                <a:ea typeface="+mn-ea"/>
                <a:cs typeface="+mn-cs"/>
              </a:rPr>
              <a:t> 313 A.D.)</a:t>
            </a:r>
            <a:endParaRPr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50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Greek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1.</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 Justin Martyr</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Justin Martyr was an early Christian apologist, and is regarded as the foremost interpreter of the theory of the Logos in the 2nd century. He was martyred, alongside some of his students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2.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Irenaeus of Lyons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Irenaeus was bishop of Lugdunum in Gaul, which is now Lyon(s), France. His writings were formative in the early development of Christian theology, and he was a notable early Christian apologist. He was also a disciple of Polycarp. His best-known book, Against Heresies (c.180) he enumerated heresies and attacked them. Irenaeus wrote that the only way for Christians to retain unity was to humbly accept one doctrinal authority—episcopal councils. Irenaeus proposed that the Gospels of Matthew, Mark, Luke and John all be accepted as canonical.</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463169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Greek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4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3.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Clement of Alexandria </a:t>
            </a:r>
            <a:r>
              <a:rPr sz="2000" dirty="0">
                <a:sym typeface="+mn-ea"/>
              </a:rPr>
              <a:t>(c. 150 – c. 215)</a:t>
            </a:r>
            <a:endPar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Clement of Alexandria was the first member of the church of Alexandria to be more than a name, and one of its most distinguished teachers. He united Greek philosophical traditions with Christian doctrine and valued gnosis that with communion for all people could be held by common Christians. He developed a Christian Platonism. Like Origen, he arose from Catechetical School of Alexandria and was well versed in pagan literature.</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pic>
        <p:nvPicPr>
          <p:cNvPr id="37895" name="Picture 2"/>
          <p:cNvPicPr>
            <a:picLocks noChangeAspect="1"/>
          </p:cNvPicPr>
          <p:nvPr/>
        </p:nvPicPr>
        <p:blipFill>
          <a:blip r:embed="rId2"/>
          <a:stretch>
            <a:fillRect/>
          </a:stretch>
        </p:blipFill>
        <p:spPr>
          <a:xfrm>
            <a:off x="5256530" y="1960880"/>
            <a:ext cx="3887470" cy="29667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4809490" cy="53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Greek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4.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Origen of Alexandria </a:t>
            </a:r>
            <a:r>
              <a:rPr lang="fi-FI" altLang="x-none" sz="2000" dirty="0">
                <a:sym typeface="+mn-ea"/>
              </a:rPr>
              <a:t>(c. 185 – c. 254)</a:t>
            </a:r>
            <a:endPar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Origen, or Origen Adamantius (c. 185 – c. 254) was a scholar and theologian. According to tradition, he was an Egyptian who taught in Alexandria, reviving the Catechetical School where Clement had taught. The patriarch of Alexandria at first supported Origen but later expelled him for being ordained without the patriarch's permission. He relocated to Caesarea Maritima and died there after being tortured during a persecution. He was later anathematised and some of his writings condemned as heretical.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pic>
        <p:nvPicPr>
          <p:cNvPr id="39943" name="Picture 2"/>
          <p:cNvPicPr>
            <a:picLocks noChangeAspect="1"/>
          </p:cNvPicPr>
          <p:nvPr/>
        </p:nvPicPr>
        <p:blipFill>
          <a:blip r:embed="rId2"/>
          <a:stretch>
            <a:fillRect/>
          </a:stretch>
        </p:blipFill>
        <p:spPr>
          <a:xfrm>
            <a:off x="5711508" y="2095500"/>
            <a:ext cx="3209925" cy="38909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50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Greek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4.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Origen of Alexandria </a:t>
            </a:r>
            <a:r>
              <a:rPr lang="fi-FI" altLang="x-none" sz="2000" dirty="0">
                <a:sym typeface="+mn-ea"/>
              </a:rPr>
              <a:t>(c. 185 – c. 254)</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Using his knowledge of Hebrew, he produced a corrected Septuagint.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He wrote commentaries on all the books of the Bible.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In Peri Archon (First Principles), he articulated the first philosophical exposition of Christian doctrine.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r>
              <a:rPr lang="en-US" sz="2000" noProof="0" dirty="0" smtClean="0">
                <a:ln>
                  <a:noFill/>
                </a:ln>
                <a:effectLst/>
                <a:uLnTx/>
                <a:uFillTx/>
                <a:sym typeface="+mn-ea"/>
              </a:rPr>
              <a:t>He interpreted scripture allegorically and showed himself to be a stoic, a Neo-Pythagorean, and a Platonist. </a:t>
            </a:r>
            <a:endParaRPr lang="en-US" sz="2000" noProof="0" dirty="0" smtClean="0">
              <a:ln>
                <a:noFill/>
              </a:ln>
              <a:effectLst/>
              <a:uLnTx/>
              <a:uFillTx/>
              <a:sym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r>
              <a:rPr lang="en-US" sz="2000" noProof="0" dirty="0" smtClean="0">
                <a:ln>
                  <a:noFill/>
                </a:ln>
                <a:effectLst/>
                <a:uLnTx/>
                <a:uFillTx/>
                <a:sym typeface="+mn-ea"/>
              </a:rPr>
              <a:t>Like Plotinus, he wrote that the soul passes through successive stages before incarnation as a human and after death, eventually reaching God. </a:t>
            </a:r>
            <a:endParaRPr lang="en-US" sz="2000" noProof="0" dirty="0" smtClean="0">
              <a:ln>
                <a:noFill/>
              </a:ln>
              <a:effectLst/>
              <a:uLnTx/>
              <a:uFillTx/>
              <a:sym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r>
              <a:rPr lang="en-US" sz="2000" noProof="0" dirty="0" smtClean="0">
                <a:ln>
                  <a:noFill/>
                </a:ln>
                <a:effectLst/>
                <a:uLnTx/>
                <a:uFillTx/>
                <a:sym typeface="+mn-ea"/>
              </a:rPr>
              <a:t>He imagined even demons being reunited with God. For Origen, God was not Yahweh but the First Principle, and Christ, the Logos, was subordinate to him.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romanLcPeriod"/>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269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1" u="none" strike="noStrike" kern="1200" cap="none" spc="0" normalizeH="0" baseline="0" noProof="0" dirty="0" smtClean="0">
                <a:ln>
                  <a:noFill/>
                </a:ln>
                <a:solidFill>
                  <a:schemeClr val="tx1"/>
                </a:solidFill>
                <a:effectLst/>
                <a:uLnTx/>
                <a:uFillTx/>
                <a:latin typeface="Calibri" pitchFamily="34" charset="0"/>
                <a:ea typeface="+mn-ea"/>
                <a:cs typeface="+mn-cs"/>
              </a:rPr>
              <a:t>Greek Fathers</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5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4. </a:t>
            </a:r>
            <a:r>
              <a:rPr kumimoji="0" lang="en-US" sz="2400" i="1" u="none" strike="noStrike" kern="1200" cap="none" spc="0" normalizeH="0" baseline="0" noProof="0" dirty="0" smtClean="0">
                <a:ln>
                  <a:noFill/>
                </a:ln>
                <a:solidFill>
                  <a:schemeClr val="tx1"/>
                </a:solidFill>
                <a:effectLst/>
                <a:uLnTx/>
                <a:uFillTx/>
                <a:latin typeface="Calibri" pitchFamily="34" charset="0"/>
                <a:ea typeface="+mn-ea"/>
                <a:cs typeface="+mn-cs"/>
              </a:rPr>
              <a:t>Origen of Alexandria</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R="0" lvl="0" algn="l" defTabSz="914400" rtl="0" eaLnBrk="0" fontAlgn="base" latinLnBrk="0" hangingPunct="0">
              <a:lnSpc>
                <a:spcPct val="100000"/>
              </a:lnSpc>
              <a:spcBef>
                <a:spcPct val="0"/>
              </a:spcBef>
              <a:spcAft>
                <a:spcPct val="0"/>
              </a:spcAft>
              <a:buClrTx/>
              <a:buSzTx/>
              <a:buFont typeface="+mj-lt"/>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viii  His views of a hierarchical structure in the Trinity, the temporality of matter, "the fabulous preexistence of souls", and "the monstrous restoration which follows from it" were declared anathema in the 6th century.</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R="0" lvl="0" algn="l" defTabSz="914400" rtl="0" eaLnBrk="0" fontAlgn="base" latinLnBrk="0" hangingPunct="0">
              <a:lnSpc>
                <a:spcPct val="100000"/>
              </a:lnSpc>
              <a:spcBef>
                <a:spcPct val="0"/>
              </a:spcBef>
              <a:spcAft>
                <a:spcPct val="0"/>
              </a:spcAft>
              <a:buClrTx/>
              <a:buSzTx/>
              <a:buFont typeface="+mj-lt"/>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ctrTitle"/>
          </p:nvPr>
        </p:nvSpPr>
        <p:spPr>
          <a:xfrm>
            <a:off x="530225" y="1781493"/>
            <a:ext cx="7772400" cy="533400"/>
          </a:xfrm>
        </p:spPr>
        <p:txBody>
          <a:bodyPr vert="horz" wrap="square" lIns="91440" tIns="45720" rIns="91440" bIns="45720" anchor="b"/>
          <a:p>
            <a:pPr defTabSz="685800" eaLnBrk="1" hangingPunct="1"/>
            <a:r>
              <a:rPr sz="4000" b="1" dirty="0">
                <a:latin typeface="Cambria" pitchFamily="18" charset="0"/>
                <a:sym typeface="+mn-ea"/>
              </a:rPr>
              <a:t>COLLEGE PLEDGE</a:t>
            </a:r>
            <a:r>
              <a:rPr sz="3600" b="1" dirty="0">
                <a:latin typeface="Cambria" pitchFamily="18" charset="0"/>
                <a:sym typeface="+mn-ea"/>
              </a:rPr>
              <a:t> </a:t>
            </a:r>
            <a:br>
              <a:rPr sz="2800" b="1" dirty="0">
                <a:latin typeface="Cambria" pitchFamily="18" charset="0"/>
                <a:sym typeface="+mn-ea"/>
              </a:rPr>
            </a:br>
            <a:r>
              <a:rPr sz="2800" b="1" dirty="0">
                <a:latin typeface="Cambria" pitchFamily="18" charset="0"/>
                <a:sym typeface="+mn-ea"/>
              </a:rPr>
              <a:t>(DECLARATION OF FAITH)</a:t>
            </a:r>
            <a:endParaRPr sz="2800" b="1" kern="1200" dirty="0">
              <a:latin typeface="Cambria" pitchFamily="18" charset="0"/>
              <a:ea typeface="+mj-ea"/>
              <a:cs typeface="+mj-cs"/>
              <a:sym typeface="+mn-ea"/>
            </a:endParaRPr>
          </a:p>
        </p:txBody>
      </p:sp>
      <p:pic>
        <p:nvPicPr>
          <p:cNvPr id="2" name="Picture 1" descr="Adullam Logo"/>
          <p:cNvPicPr>
            <a:picLocks noChangeAspect="1"/>
          </p:cNvPicPr>
          <p:nvPr/>
        </p:nvPicPr>
        <p:blipFill>
          <a:blip r:embed="rId1"/>
          <a:stretch>
            <a:fillRect/>
          </a:stretch>
        </p:blipFill>
        <p:spPr>
          <a:xfrm>
            <a:off x="326390" y="222885"/>
            <a:ext cx="2573020" cy="822325"/>
          </a:xfrm>
          <a:prstGeom prst="rect">
            <a:avLst/>
          </a:prstGeom>
        </p:spPr>
      </p:pic>
      <p:sp>
        <p:nvSpPr>
          <p:cNvPr id="5" name="Subtitle 4"/>
          <p:cNvSpPr>
            <a:spLocks noGrp="1"/>
          </p:cNvSpPr>
          <p:nvPr>
            <p:ph type="subTitle" idx="1"/>
          </p:nvPr>
        </p:nvSpPr>
        <p:spPr>
          <a:xfrm>
            <a:off x="609600" y="2438400"/>
            <a:ext cx="8534400" cy="4419600"/>
          </a:xfrm>
        </p:spPr>
        <p:txBody>
          <a:bodyPr vert="horz" wrap="square" lIns="91440" tIns="45720" rIns="91440" bIns="45720" numCol="1" rtlCol="0" anchor="t" anchorCtr="0" compatLnSpc="1">
            <a:noAutofit/>
          </a:bodyPr>
          <a:lstStyle/>
          <a:p>
            <a:pPr algn="l" defTabSz="685800" eaLnBrk="1" hangingPunct="1"/>
            <a:r>
              <a:rPr sz="2600" dirty="0">
                <a:latin typeface="Cambria" pitchFamily="18" charset="0"/>
                <a:sym typeface="+mn-ea"/>
              </a:rPr>
              <a:t>1.  I vow that my life will be governed by the throne of God</a:t>
            </a:r>
            <a:endParaRPr sz="2600" kern="1200" dirty="0">
              <a:latin typeface="Cambria" pitchFamily="18" charset="0"/>
              <a:ea typeface="+mn-ea"/>
              <a:cs typeface="+mn-cs"/>
            </a:endParaRPr>
          </a:p>
          <a:p>
            <a:pPr algn="l" defTabSz="685800" eaLnBrk="1" hangingPunct="1"/>
            <a:r>
              <a:rPr sz="2600" dirty="0">
                <a:latin typeface="Cambria" pitchFamily="18" charset="0"/>
                <a:sym typeface="+mn-ea"/>
              </a:rPr>
              <a:t>2.  I am driven by the value system of Heaven; I evaluate the natural from the realm of spirit reality.</a:t>
            </a:r>
            <a:endParaRPr sz="2600" kern="1200" dirty="0">
              <a:latin typeface="Cambria" pitchFamily="18" charset="0"/>
              <a:ea typeface="+mn-ea"/>
              <a:cs typeface="+mn-cs"/>
            </a:endParaRPr>
          </a:p>
          <a:p>
            <a:pPr algn="l" defTabSz="685800" eaLnBrk="1" hangingPunct="1"/>
            <a:r>
              <a:rPr sz="2600" dirty="0">
                <a:latin typeface="Cambria" pitchFamily="18" charset="0"/>
                <a:sym typeface="+mn-ea"/>
              </a:rPr>
              <a:t>3.  Where ever I am, I will pursue and defend the interest of Jesus my Master</a:t>
            </a:r>
            <a:endParaRPr sz="2600" kern="1200" dirty="0">
              <a:latin typeface="Cambria" pitchFamily="18" charset="0"/>
              <a:ea typeface="+mn-ea"/>
              <a:cs typeface="+mn-cs"/>
            </a:endParaRPr>
          </a:p>
          <a:p>
            <a:pPr algn="l" defTabSz="685800" eaLnBrk="1" hangingPunct="1"/>
            <a:r>
              <a:rPr sz="2600" dirty="0">
                <a:latin typeface="Cambria" pitchFamily="18" charset="0"/>
                <a:sym typeface="+mn-ea"/>
              </a:rPr>
              <a:t>4.  I look forward to a glorious resurrection; to live or die for Jesus my Lord</a:t>
            </a:r>
            <a:endParaRPr sz="2600" kern="1200" dirty="0">
              <a:latin typeface="Cambria" pitchFamily="18" charset="0"/>
              <a:ea typeface="+mn-ea"/>
              <a:cs typeface="+mn-cs"/>
            </a:endParaRPr>
          </a:p>
          <a:p>
            <a:pPr algn="l" defTabSz="685800" eaLnBrk="1" hangingPunct="1"/>
            <a:r>
              <a:rPr sz="2600" dirty="0">
                <a:latin typeface="Cambria" pitchFamily="18" charset="0"/>
                <a:sym typeface="+mn-ea"/>
              </a:rPr>
              <a:t>5.  I pledge my heart, my emotions, my mind, my will… I love you Jesus</a:t>
            </a:r>
            <a:endPar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4772025" cy="532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1" u="none" strike="noStrike" kern="1200" cap="none" spc="0" normalizeH="0" baseline="0" noProof="0" dirty="0" smtClean="0">
                <a:ln>
                  <a:noFill/>
                </a:ln>
                <a:solidFill>
                  <a:schemeClr val="tx1"/>
                </a:solidFill>
                <a:effectLst/>
                <a:uLnTx/>
                <a:uFillTx/>
                <a:latin typeface="Calibri" pitchFamily="34" charset="0"/>
                <a:ea typeface="+mn-ea"/>
                <a:cs typeface="+mn-cs"/>
              </a:rPr>
              <a:t>Greek Fathers</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4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5. </a:t>
            </a:r>
            <a:r>
              <a:rPr kumimoji="0" lang="en-US" sz="2400" i="1" u="none" strike="noStrike" kern="1200" cap="none" spc="0" normalizeH="0" baseline="0" noProof="0" dirty="0" smtClean="0">
                <a:ln>
                  <a:noFill/>
                </a:ln>
                <a:solidFill>
                  <a:schemeClr val="tx1"/>
                </a:solidFill>
                <a:effectLst/>
                <a:uLnTx/>
                <a:uFillTx/>
                <a:latin typeface="Calibri" pitchFamily="34" charset="0"/>
                <a:ea typeface="+mn-ea"/>
                <a:cs typeface="+mn-cs"/>
              </a:rPr>
              <a:t>Athanasius of Alexandria</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rPr>
              <a:t>Athanasius of Alexandria (c. 293 – 373) was a theologian, Pope of Alexandria, and a noted Egyptian leader of the 4th century. He is remembered for his role in the conflict with Arianism and for his affirmation of the Trinity. At the First Council of Nicaea (325), Athanasius argued against the Arian doctrine that Christ is of a distinct substance from the Father.</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pic>
        <p:nvPicPr>
          <p:cNvPr id="40967" name="Picture 2"/>
          <p:cNvPicPr>
            <a:picLocks noChangeAspect="1"/>
          </p:cNvPicPr>
          <p:nvPr/>
        </p:nvPicPr>
        <p:blipFill>
          <a:blip r:embed="rId2"/>
          <a:stretch>
            <a:fillRect/>
          </a:stretch>
        </p:blipFill>
        <p:spPr>
          <a:xfrm>
            <a:off x="5410200" y="1752600"/>
            <a:ext cx="3605213" cy="3733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361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1" u="none" strike="noStrike" kern="1200" cap="none" spc="0" normalizeH="0" baseline="0" noProof="0" dirty="0" smtClean="0">
                <a:ln>
                  <a:noFill/>
                </a:ln>
                <a:solidFill>
                  <a:schemeClr val="tx1"/>
                </a:solidFill>
                <a:effectLst/>
                <a:uLnTx/>
                <a:uFillTx/>
                <a:latin typeface="Calibri" pitchFamily="34" charset="0"/>
                <a:ea typeface="+mn-ea"/>
                <a:cs typeface="+mn-cs"/>
              </a:rPr>
              <a:t>Greek Fathers</a:t>
            </a:r>
            <a:endParaRPr kumimoji="0" lang="en-US" sz="28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5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8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i="0" u="none" strike="noStrike" kern="1200" cap="none" spc="0" normalizeH="0" baseline="0" noProof="0" dirty="0" smtClean="0">
                <a:ln>
                  <a:noFill/>
                </a:ln>
                <a:solidFill>
                  <a:schemeClr val="tx1"/>
                </a:solidFill>
                <a:effectLst/>
                <a:uLnTx/>
                <a:uFillTx/>
                <a:latin typeface="Calibri" pitchFamily="34" charset="0"/>
                <a:ea typeface="+mn-ea"/>
                <a:cs typeface="+mn-cs"/>
              </a:rPr>
              <a:t>5. </a:t>
            </a:r>
            <a:r>
              <a:rPr kumimoji="0" lang="en-US" sz="2800" i="1" u="none" strike="noStrike" kern="1200" cap="none" spc="0" normalizeH="0" baseline="0" noProof="0" dirty="0" smtClean="0">
                <a:ln>
                  <a:noFill/>
                </a:ln>
                <a:solidFill>
                  <a:schemeClr val="tx1"/>
                </a:solidFill>
                <a:effectLst/>
                <a:uLnTx/>
                <a:uFillTx/>
                <a:latin typeface="Calibri" pitchFamily="34" charset="0"/>
                <a:ea typeface="+mn-ea"/>
                <a:cs typeface="+mn-cs"/>
              </a:rPr>
              <a:t>Athanasius of Alexandria</a:t>
            </a:r>
            <a:endParaRPr kumimoji="0" lang="en-US" sz="28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lang="en-US" sz="2800" dirty="0">
                <a:sym typeface="+mn-ea"/>
              </a:rPr>
              <a:t>He </a:t>
            </a:r>
            <a:r>
              <a:rPr sz="2800" dirty="0">
                <a:sym typeface="+mn-ea"/>
              </a:rPr>
              <a:t>gave a list of exactly the same books as what would become the 27-book NT canon, and he used the word "canonized" (kanonizomena) in regard to them.</a:t>
            </a:r>
            <a:endParaRPr sz="2800" dirty="0">
              <a:sym typeface="+mn-ea"/>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sz="2800" dirty="0">
                <a:sym typeface="+mn-ea"/>
              </a:rPr>
              <a:t>Canonization is not earlier than 300 A.D.</a:t>
            </a:r>
            <a:endParaRPr sz="2800" dirty="0">
              <a:sym typeface="+mn-ea"/>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endParaRPr kumimoji="0" lang="en-US" sz="28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3992245" cy="352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1.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Tertullian </a:t>
            </a:r>
            <a:r>
              <a:rPr lang="fi-FI" altLang="x-none" sz="2000" dirty="0">
                <a:sym typeface="+mn-ea"/>
              </a:rPr>
              <a:t>(c. 160 – c. 225)</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Quintus Septimius Florens Tertullianus (c. 155 – c. 222), who was converted to Christianity before 197, was a prolific writer of apologetic, theological, controversial and ascetic works. He was born in Carthage, the son of a Roman centurion.</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pic>
        <p:nvPicPr>
          <p:cNvPr id="38919" name="Picture 1"/>
          <p:cNvPicPr>
            <a:picLocks noChangeAspect="1"/>
          </p:cNvPicPr>
          <p:nvPr/>
        </p:nvPicPr>
        <p:blipFill>
          <a:blip r:embed="rId2"/>
          <a:stretch>
            <a:fillRect/>
          </a:stretch>
        </p:blipFill>
        <p:spPr>
          <a:xfrm>
            <a:off x="4630420" y="1904365"/>
            <a:ext cx="4291013" cy="3638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352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1.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Tertullian </a:t>
            </a:r>
            <a:r>
              <a:rPr lang="fi-FI" altLang="x-none" sz="2000" dirty="0">
                <a:sym typeface="+mn-ea"/>
              </a:rPr>
              <a:t>(c. 160 – c. 225)</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LcParenR"/>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Tertullian denounced Christian doctrines he considered heretical, such as allowing widows to remarry and permitting Christians to flee from persecution, but later in life adopted Montanism, regarded as heretical by the mainstream Church, which prevented his canonization.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LcParenR"/>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He wrote three books in Greek and was the first great writer of Latin Christianity, thus sometimes known as the "Father of the Latin Church".</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654175"/>
            <a:ext cx="8403590" cy="50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1.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Tertullian</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R="0" lvl="0" algn="l" defTabSz="914400" rtl="0" eaLnBrk="0" fontAlgn="base" latinLnBrk="0" hangingPunct="0">
              <a:lnSpc>
                <a:spcPct val="100000"/>
              </a:lnSpc>
              <a:spcBef>
                <a:spcPct val="0"/>
              </a:spcBef>
              <a:spcAft>
                <a:spcPct val="0"/>
              </a:spcAft>
              <a:buClrTx/>
              <a:buSzTx/>
              <a:buFont typeface="+mj-lt"/>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c)   He was evidently a lawyer in Rome. He is said to have introduced the Latin term trinitas with regard to the Divine (Trinity) to the Christian vocabulary and also probably the formula "three Persons, one Substance" as the Latin "tres Personae, una Substantia" (itself from the Koine Greek "τρεῖς ὑποστάσεις, ὁμοούσιος; treis Hypostases, Homoousios"), and also the terms vetus testamentum (Old Testament) and novum testamentum (New Testament).</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d)  In his Apologeticus, he was the first Latin author who qualified Christianity as the vera religio, and systematically relegated the classical Roman imperial religion and other accepted cults to the position of mere "superstitions".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e)  Later in life, Tertullian joined the Montanists, a heretical sect that appealed to his rigorism.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501775"/>
            <a:ext cx="8403590" cy="567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1.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Tertullian</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f)  He used the early church's symbol for fish—the Greek word for "fish" being ΙΧΘΥΣ which is an acronym for Ἰησοῦς Χριστός, Θεοῦ Υἱός, Σωτήρ (Jesus Christ, God's Son, Saviour)—to explain the meaning of baptism since fish are born in water. He wrote that human beings are like little fish.</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2. </a:t>
            </a:r>
            <a:r>
              <a:rPr kumimoji="0" lang="en-US" sz="2000" i="1" u="none" strike="noStrike" kern="1200" cap="none" spc="0" normalizeH="0" baseline="0" noProof="0" dirty="0" smtClean="0">
                <a:ln>
                  <a:noFill/>
                </a:ln>
                <a:solidFill>
                  <a:schemeClr val="tx1"/>
                </a:solidFill>
                <a:effectLst/>
                <a:uLnTx/>
                <a:uFillTx/>
                <a:latin typeface="Calibri" pitchFamily="34" charset="0"/>
                <a:ea typeface="+mn-ea"/>
                <a:cs typeface="+mn-cs"/>
              </a:rPr>
              <a:t>Cyprian of Carthage</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rPr>
              <a:t>Cyprian (c. 200 – 258) was bishop of Carthage and an important early Christian writer. He was born in North Africa, probably at the beginning of the 3rd century, perhaps at Carthage, where he received an excellent classical (pagan) education. After converting to Christianity, he became a bishop and eventually died a martyr at Carthage. He emphasized the necessity of the unity of Christians with their bishops, and also the authority of the Roman See, which he claimed was the source of "priestly unity"'.</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501775"/>
            <a:ext cx="8403590" cy="461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32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6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32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i="0" u="none" strike="noStrike" kern="1200" cap="none" spc="0" normalizeH="0" baseline="0" noProof="0" dirty="0" smtClean="0">
                <a:ln>
                  <a:noFill/>
                </a:ln>
                <a:solidFill>
                  <a:schemeClr val="tx1"/>
                </a:solidFill>
                <a:effectLst/>
                <a:uLnTx/>
                <a:uFillTx/>
                <a:latin typeface="Calibri" pitchFamily="34" charset="0"/>
                <a:ea typeface="+mn-ea"/>
                <a:cs typeface="+mn-cs"/>
              </a:rPr>
              <a:t>3. </a:t>
            </a:r>
            <a:r>
              <a:rPr kumimoji="0" lang="en-US" sz="3200" i="1" u="none" strike="noStrike" kern="1200" cap="none" spc="0" normalizeH="0" baseline="0" noProof="0" dirty="0" smtClean="0">
                <a:ln>
                  <a:noFill/>
                </a:ln>
                <a:solidFill>
                  <a:schemeClr val="tx1"/>
                </a:solidFill>
                <a:effectLst/>
                <a:uLnTx/>
                <a:uFillTx/>
                <a:latin typeface="Calibri" pitchFamily="34" charset="0"/>
                <a:ea typeface="+mn-ea"/>
                <a:cs typeface="+mn-cs"/>
              </a:rPr>
              <a:t>Ambrose of Milan</a:t>
            </a:r>
            <a:endParaRPr kumimoji="0" lang="en-US" sz="320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i="0" u="none" strike="noStrike" kern="1200" cap="none" spc="0" normalizeH="0" baseline="0" noProof="0" dirty="0" smtClean="0">
                <a:ln>
                  <a:noFill/>
                </a:ln>
                <a:solidFill>
                  <a:schemeClr val="tx1"/>
                </a:solidFill>
                <a:effectLst/>
                <a:uLnTx/>
                <a:uFillTx/>
                <a:latin typeface="Calibri" pitchFamily="34" charset="0"/>
                <a:ea typeface="+mn-ea"/>
                <a:cs typeface="+mn-cs"/>
              </a:rPr>
              <a:t>Ambrose was an archbishop of Milan who became one of the most influential ecclesiastical figures of the 4th century. He was a governor before becoming bishop. He is counted as one of the four original doctors of the Church. </a:t>
            </a:r>
            <a:endParaRPr kumimoji="0" lang="en-US" sz="32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501775"/>
            <a:ext cx="4066540"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0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000" noProof="0" dirty="0" smtClean="0">
                <a:ln>
                  <a:noFill/>
                </a:ln>
                <a:effectLst/>
                <a:uLnTx/>
                <a:uFillTx/>
                <a:sym typeface="+mn-ea"/>
              </a:rPr>
              <a:t>4. </a:t>
            </a:r>
            <a:r>
              <a:rPr lang="en-US" sz="2000" i="1" noProof="0" dirty="0" smtClean="0">
                <a:ln>
                  <a:noFill/>
                </a:ln>
                <a:effectLst/>
                <a:uLnTx/>
                <a:uFillTx/>
                <a:sym typeface="+mn-ea"/>
              </a:rPr>
              <a:t>Jerome of Stridonium</a:t>
            </a:r>
            <a:endParaRPr lang="en-US" sz="2000" i="1" noProof="0" dirty="0" smtClean="0">
              <a:ln>
                <a:noFill/>
              </a:ln>
              <a:effectLst/>
              <a:uLnTx/>
              <a:uFillTx/>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000" noProof="0" dirty="0" smtClean="0">
                <a:ln>
                  <a:noFill/>
                </a:ln>
                <a:effectLst/>
                <a:uLnTx/>
                <a:uFillTx/>
              </a:rPr>
              <a:t>Jerome (c. 347 – 420) is best known as the translator of the Bible from Greek and Hebrew into Latin </a:t>
            </a:r>
            <a:r>
              <a:rPr sz="2000" dirty="0">
                <a:sym typeface="+mn-ea"/>
              </a:rPr>
              <a:t>in 382</a:t>
            </a:r>
            <a:r>
              <a:rPr lang="en-US" sz="2000" noProof="0" dirty="0" smtClean="0">
                <a:ln>
                  <a:noFill/>
                </a:ln>
                <a:effectLst/>
                <a:uLnTx/>
                <a:uFillTx/>
              </a:rPr>
              <a:t>. He also was a Christian apologist. Jerome's edition of the Bible, the Vulgate, is still an important text of Catholicism. He is recognised by the Roman Catholic Church as a Doctor of the Church. </a:t>
            </a:r>
            <a:endParaRPr lang="en-US" sz="2000" noProof="0" dirty="0" smtClean="0">
              <a:ln>
                <a:noFill/>
              </a:ln>
              <a:effectLst/>
              <a:uLnTx/>
              <a:uFillTx/>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pic>
        <p:nvPicPr>
          <p:cNvPr id="43015" name="Picture 1"/>
          <p:cNvPicPr>
            <a:picLocks noChangeAspect="1"/>
          </p:cNvPicPr>
          <p:nvPr/>
        </p:nvPicPr>
        <p:blipFill>
          <a:blip r:embed="rId2"/>
          <a:stretch>
            <a:fillRect/>
          </a:stretch>
        </p:blipFill>
        <p:spPr>
          <a:xfrm>
            <a:off x="4704715" y="1631950"/>
            <a:ext cx="3910965" cy="4098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501775"/>
            <a:ext cx="3971925" cy="521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2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3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2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200" noProof="0" dirty="0" smtClean="0">
                <a:ln>
                  <a:noFill/>
                </a:ln>
                <a:effectLst/>
                <a:uLnTx/>
                <a:uFillTx/>
                <a:sym typeface="+mn-ea"/>
              </a:rPr>
              <a:t>5. </a:t>
            </a:r>
            <a:r>
              <a:rPr lang="en-US" sz="2200" i="1" noProof="0" dirty="0" smtClean="0">
                <a:ln>
                  <a:noFill/>
                </a:ln>
                <a:effectLst/>
                <a:uLnTx/>
                <a:uFillTx/>
                <a:sym typeface="+mn-ea"/>
              </a:rPr>
              <a:t>Augustine of Hippo</a:t>
            </a:r>
            <a:endParaRPr kumimoji="0" lang="en-US" sz="220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200" noProof="0" dirty="0" smtClean="0">
                <a:ln>
                  <a:noFill/>
                </a:ln>
                <a:effectLst/>
                <a:uLnTx/>
                <a:uFillTx/>
                <a:sym typeface="+mn-ea"/>
              </a:rPr>
              <a:t>Augustine (354–430), Bishop of Hippo, was a philosopher and theologian. Augustine, a Latin Father and Doctor of the Church, is one of the most important figures in the development of Western Christianity. In his early life, Augustine read widely in Greco-Roman rhetoric and philosophy, including the works of Platonists such as Plotinus. </a:t>
            </a:r>
            <a:endParaRPr kumimoji="0" lang="en-US" sz="22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pic>
        <p:nvPicPr>
          <p:cNvPr id="44038" name="Picture 1"/>
          <p:cNvPicPr>
            <a:picLocks noChangeAspect="1"/>
          </p:cNvPicPr>
          <p:nvPr/>
        </p:nvPicPr>
        <p:blipFill>
          <a:blip r:embed="rId2"/>
          <a:stretch>
            <a:fillRect/>
          </a:stretch>
        </p:blipFill>
        <p:spPr>
          <a:xfrm>
            <a:off x="4610100" y="2075180"/>
            <a:ext cx="4533900" cy="22707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501775"/>
            <a:ext cx="8403590" cy="495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4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400" noProof="0" dirty="0" smtClean="0">
                <a:ln>
                  <a:noFill/>
                </a:ln>
                <a:effectLst/>
                <a:uLnTx/>
                <a:uFillTx/>
                <a:sym typeface="+mn-ea"/>
              </a:rPr>
              <a:t>5. </a:t>
            </a:r>
            <a:r>
              <a:rPr lang="en-US" sz="2400" i="1" noProof="0" dirty="0" smtClean="0">
                <a:ln>
                  <a:noFill/>
                </a:ln>
                <a:effectLst/>
                <a:uLnTx/>
                <a:uFillTx/>
                <a:sym typeface="+mn-ea"/>
              </a:rPr>
              <a:t>Augustine of Hippo</a:t>
            </a:r>
            <a:endParaRPr kumimoji="0" lang="en-US" sz="240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en-US" sz="2400" noProof="0" dirty="0" smtClean="0">
                <a:ln>
                  <a:noFill/>
                </a:ln>
                <a:effectLst/>
                <a:uLnTx/>
                <a:uFillTx/>
                <a:sym typeface="+mn-ea"/>
              </a:rPr>
              <a:t>Augustine was born in present-day Algeria to a Christian mother, Monica of Hippo. He was educated in North Africa and resisted his mother's pleas to become Christian. He took a concubine and became a Manichean. He later converted to Christianity, became a bishop, and opposed heresies, such as Pelagianism. </a:t>
            </a:r>
            <a:endParaRPr lang="en-US" sz="2400" noProof="0" dirty="0" smtClean="0">
              <a:ln>
                <a:noFill/>
              </a:ln>
              <a:effectLst/>
              <a:uLnTx/>
              <a:uFillTx/>
              <a:sym typeface="+mn-ea"/>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lang="en-US" sz="2400" noProof="0" dirty="0" smtClean="0">
                <a:ln>
                  <a:noFill/>
                </a:ln>
                <a:effectLst/>
                <a:uLnTx/>
                <a:uFillTx/>
                <a:sym typeface="+mn-ea"/>
              </a:rPr>
              <a:t>His many works—including The Confessions, which is often called the first Western autobiography—have been read continuously since his lifetime. </a:t>
            </a:r>
            <a:endParaRPr lang="en-US" sz="2400" noProof="0" dirty="0" smtClean="0">
              <a:ln>
                <a:noFill/>
              </a:ln>
              <a:effectLst/>
              <a:uLnTx/>
              <a:uFillTx/>
              <a:sym typeface="+mn-ea"/>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lang="en-US" sz="2400" noProof="0" dirty="0" smtClean="0">
                <a:ln>
                  <a:noFill/>
                </a:ln>
                <a:effectLst/>
                <a:uLnTx/>
                <a:uFillTx/>
                <a:sym typeface="+mn-ea"/>
              </a:rPr>
              <a:t>He framed the concepts of original sin and just war as they are understood in the West.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sym typeface="+mn-ea"/>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ctrTitle"/>
          </p:nvPr>
        </p:nvSpPr>
        <p:spPr>
          <a:xfrm>
            <a:off x="457200" y="2401888"/>
            <a:ext cx="7772400" cy="533400"/>
          </a:xfrm>
        </p:spPr>
        <p:txBody>
          <a:bodyPr vert="horz" wrap="square" lIns="91440" tIns="45720" rIns="91440" bIns="45720" anchor="b"/>
          <a:p>
            <a:pPr defTabSz="685800" eaLnBrk="1" hangingPunct="1"/>
            <a:r>
              <a:rPr sz="4400" b="1" kern="1200" dirty="0">
                <a:latin typeface="Cambria" pitchFamily="18" charset="0"/>
                <a:ea typeface="+mj-ea"/>
                <a:cs typeface="+mj-cs"/>
              </a:rPr>
              <a:t>CHURCH HISTORY SURVEY</a:t>
            </a:r>
            <a:endParaRPr sz="4400" b="1" kern="1200" dirty="0">
              <a:latin typeface="Cambria" pitchFamily="18" charset="0"/>
              <a:ea typeface="+mj-ea"/>
              <a:cs typeface="+mj-cs"/>
            </a:endParaRPr>
          </a:p>
        </p:txBody>
      </p:sp>
      <p:sp>
        <p:nvSpPr>
          <p:cNvPr id="6147" name="Subtitle 2"/>
          <p:cNvSpPr>
            <a:spLocks noGrp="1"/>
          </p:cNvSpPr>
          <p:nvPr>
            <p:ph type="subTitle" idx="1"/>
          </p:nvPr>
        </p:nvSpPr>
        <p:spPr>
          <a:xfrm>
            <a:off x="609600" y="3429000"/>
            <a:ext cx="8534400" cy="3429000"/>
          </a:xfrm>
        </p:spPr>
        <p:txBody>
          <a:bodyPr vert="horz" wrap="square" lIns="91440" tIns="45720" rIns="91440" bIns="45720" anchor="t"/>
          <a:p>
            <a:pPr algn="l" defTabSz="685800" eaLnBrk="1" hangingPunct="1"/>
            <a:r>
              <a:rPr sz="3600" b="1" kern="1200" dirty="0">
                <a:latin typeface="Cambria" pitchFamily="18" charset="0"/>
                <a:ea typeface="+mn-ea"/>
                <a:cs typeface="+mn-cs"/>
              </a:rPr>
              <a:t>INSTRUCTOR</a:t>
            </a:r>
            <a:r>
              <a:rPr lang="en-US" sz="3600" b="1" kern="1200" dirty="0">
                <a:latin typeface="Cambria" pitchFamily="18" charset="0"/>
                <a:ea typeface="+mn-ea"/>
                <a:cs typeface="+mn-cs"/>
              </a:rPr>
              <a:t>:</a:t>
            </a:r>
            <a:r>
              <a:rPr sz="3600" b="1" kern="1200" dirty="0">
                <a:latin typeface="+mn-lt"/>
                <a:ea typeface="+mn-ea"/>
                <a:cs typeface="+mn-cs"/>
              </a:rPr>
              <a:t> </a:t>
            </a:r>
            <a:endParaRPr sz="3600" b="1" kern="1200" dirty="0">
              <a:latin typeface="+mn-lt"/>
              <a:ea typeface="+mn-ea"/>
              <a:cs typeface="+mn-cs"/>
            </a:endParaRPr>
          </a:p>
          <a:p>
            <a:pPr algn="l" defTabSz="685800" eaLnBrk="1" hangingPunct="1"/>
            <a:r>
              <a:rPr sz="6000" kern="1200" dirty="0">
                <a:latin typeface="+mn-lt"/>
                <a:ea typeface="+mn-ea"/>
                <a:cs typeface="+mn-cs"/>
              </a:rPr>
              <a:t>Rev</a:t>
            </a:r>
            <a:r>
              <a:rPr lang="en-US" sz="6000" kern="1200" dirty="0">
                <a:latin typeface="+mn-lt"/>
                <a:ea typeface="+mn-ea"/>
                <a:cs typeface="+mn-cs"/>
              </a:rPr>
              <a:t>'d</a:t>
            </a:r>
            <a:r>
              <a:rPr sz="6000" kern="1200" dirty="0">
                <a:latin typeface="+mn-lt"/>
                <a:ea typeface="+mn-ea"/>
                <a:cs typeface="+mn-cs"/>
              </a:rPr>
              <a:t>. Ogidi, Daniel  A.</a:t>
            </a:r>
            <a:endParaRPr sz="4000" kern="1200" dirty="0">
              <a:latin typeface="+mn-lt"/>
              <a:ea typeface="+mn-ea"/>
              <a:cs typeface="+mn-cs"/>
            </a:endParaRPr>
          </a:p>
          <a:p>
            <a:pPr algn="l" defTabSz="685800" eaLnBrk="1" hangingPunct="1"/>
            <a:endParaRPr sz="4000" b="1" kern="1200" dirty="0">
              <a:latin typeface="+mn-lt"/>
              <a:ea typeface="+mn-ea"/>
              <a:cs typeface="+mn-cs"/>
            </a:endParaRPr>
          </a:p>
        </p:txBody>
      </p:sp>
      <p:pic>
        <p:nvPicPr>
          <p:cNvPr id="2" name="Picture 1" descr="Adullam Logo"/>
          <p:cNvPicPr>
            <a:picLocks noChangeAspect="1"/>
          </p:cNvPicPr>
          <p:nvPr/>
        </p:nvPicPr>
        <p:blipFill>
          <a:blip r:embed="rId1"/>
          <a:stretch>
            <a:fillRect/>
          </a:stretch>
        </p:blipFill>
        <p:spPr>
          <a:xfrm>
            <a:off x="326390" y="222885"/>
            <a:ext cx="2573020" cy="82232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13" name="TextBox 12"/>
          <p:cNvSpPr txBox="1">
            <a:spLocks noChangeArrowheads="1"/>
          </p:cNvSpPr>
          <p:nvPr/>
        </p:nvSpPr>
        <p:spPr bwMode="auto">
          <a:xfrm>
            <a:off x="638175" y="1501775"/>
            <a:ext cx="8403590" cy="57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600" b="1" i="1" u="none" strike="noStrike" kern="1200" cap="none" spc="0" normalizeH="0" baseline="0" noProof="0" dirty="0" smtClean="0">
                <a:ln>
                  <a:noFill/>
                </a:ln>
                <a:solidFill>
                  <a:schemeClr val="tx1"/>
                </a:solidFill>
                <a:effectLst/>
                <a:uLnTx/>
                <a:uFillTx/>
                <a:latin typeface="Calibri" pitchFamily="34" charset="0"/>
                <a:ea typeface="+mn-ea"/>
                <a:cs typeface="+mn-cs"/>
              </a:rPr>
              <a:t>Latin Fathers</a:t>
            </a: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500" i="0" u="none" strike="noStrike" kern="1200" cap="none" spc="0" normalizeH="0" baseline="0" noProof="0" dirty="0" smtClean="0">
                <a:ln>
                  <a:noFill/>
                </a:ln>
                <a:solidFill>
                  <a:schemeClr val="tx1"/>
                </a:solidFill>
                <a:effectLst/>
                <a:uLnTx/>
                <a:uFillTx/>
                <a:latin typeface="Calibri" pitchFamily="34" charset="0"/>
                <a:ea typeface="+mn-ea"/>
                <a:cs typeface="+mn-cs"/>
              </a:rPr>
              <a:t>m</a:t>
            </a: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rPr>
              <a:t>5. </a:t>
            </a:r>
            <a:r>
              <a:rPr kumimoji="0" lang="en-US" sz="2600" i="1" u="none" strike="noStrike" kern="1200" cap="none" spc="0" normalizeH="0" baseline="0" noProof="0" dirty="0" smtClean="0">
                <a:ln>
                  <a:noFill/>
                </a:ln>
                <a:solidFill>
                  <a:schemeClr val="tx1"/>
                </a:solidFill>
                <a:effectLst/>
                <a:uLnTx/>
                <a:uFillTx/>
                <a:latin typeface="Calibri" pitchFamily="34" charset="0"/>
                <a:ea typeface="+mn-ea"/>
                <a:cs typeface="+mn-cs"/>
              </a:rPr>
              <a:t>Augustine of Hippo</a:t>
            </a: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rPr>
              <a:t>When Rome fell and the faith of many Christians was shaken, Augustine wrote The City of God, in which he defended Christianity from pagan critics and developed the concept of the Church as a spiritual City of God, distinct from the material City of Man. </a:t>
            </a: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r>
              <a:rPr lang="en-US" sz="2600" noProof="0" dirty="0" smtClean="0">
                <a:ln>
                  <a:noFill/>
                </a:ln>
                <a:effectLst/>
                <a:uLnTx/>
                <a:uFillTx/>
                <a:sym typeface="+mn-ea"/>
              </a:rPr>
              <a:t>The Roman Catholic religious order, the Order of Saint Augustine, adopted his name and way of life. Augustine is also the patron saint of many institutions and a number have been named after him. </a:t>
            </a: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90204" pitchFamily="34" charset="0"/>
              <a:buChar char="•"/>
              <a:defRPr/>
            </a:pP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6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35843" name="Subtitle 2"/>
          <p:cNvSpPr>
            <a:spLocks noGrp="1"/>
          </p:cNvSpPr>
          <p:nvPr>
            <p:ph type="subTitle" idx="1"/>
          </p:nvPr>
        </p:nvSpPr>
        <p:spPr>
          <a:xfrm>
            <a:off x="311785" y="1066800"/>
            <a:ext cx="8609965" cy="381000"/>
          </a:xfrm>
        </p:spPr>
        <p:txBody>
          <a:bodyPr vert="horz" wrap="square" lIns="91440" tIns="45720" rIns="91440" bIns="45720" anchor="t"/>
          <a:p>
            <a:pPr defTabSz="685800" eaLnBrk="1" hangingPunct="1"/>
            <a:r>
              <a:rPr sz="2800" b="1" kern="1200" dirty="0">
                <a:latin typeface="Cambria" pitchFamily="18" charset="0"/>
                <a:ea typeface="+mn-ea"/>
                <a:cs typeface="+mn-cs"/>
              </a:rPr>
              <a:t>THE </a:t>
            </a:r>
            <a:r>
              <a:rPr lang="en-US" sz="2800" b="1" kern="1200" dirty="0">
                <a:latin typeface="Cambria" pitchFamily="18" charset="0"/>
                <a:ea typeface="+mn-ea"/>
                <a:cs typeface="+mn-cs"/>
              </a:rPr>
              <a:t>CHURCH FATHERS</a:t>
            </a:r>
            <a:endParaRPr lang="en-US" sz="2800" b="1" kern="1200" dirty="0">
              <a:latin typeface="Cambr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5059" name="Subtitle 2"/>
          <p:cNvSpPr>
            <a:spLocks noGrp="1"/>
          </p:cNvSpPr>
          <p:nvPr/>
        </p:nvSpPr>
        <p:spPr>
          <a:xfrm>
            <a:off x="605790" y="1066800"/>
            <a:ext cx="8157210" cy="495300"/>
          </a:xfrm>
          <a:prstGeom prst="rect">
            <a:avLst/>
          </a:prstGeom>
          <a:noFill/>
          <a:ln w="9525">
            <a:noFill/>
          </a:ln>
        </p:spPr>
        <p:txBody>
          <a:bodyPr vert="horz" wrap="square" lIns="91440" tIns="45720" rIns="91440" bIns="45720" anchor="t"/>
          <a:lstStyle>
            <a:lvl1pPr marL="0" indent="0" algn="ctr" defTabSz="685800" rtl="0" eaLnBrk="0" fontAlgn="base" hangingPunct="0">
              <a:lnSpc>
                <a:spcPct val="90000"/>
              </a:lnSpc>
              <a:spcBef>
                <a:spcPts val="750"/>
              </a:spcBef>
              <a:spcAft>
                <a:spcPct val="0"/>
              </a:spcAft>
              <a:buFont typeface="Arial" panose="020B060402020209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9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9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9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9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9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9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9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90204" pitchFamily="34" charset="0"/>
              <a:buNone/>
              <a:defRPr sz="1200" kern="1200">
                <a:solidFill>
                  <a:schemeClr val="tx1"/>
                </a:solidFill>
                <a:latin typeface="+mn-lt"/>
                <a:ea typeface="+mn-ea"/>
                <a:cs typeface="+mn-cs"/>
              </a:defRPr>
            </a:lvl9pPr>
          </a:lstStyle>
          <a:p>
            <a:pPr defTabSz="685800" eaLnBrk="1" hangingPunct="1"/>
            <a:r>
              <a:rPr sz="2600" b="1" kern="1200" dirty="0">
                <a:latin typeface="Cambria" pitchFamily="18" charset="0"/>
                <a:ea typeface="+mn-ea"/>
                <a:cs typeface="+mn-cs"/>
              </a:rPr>
              <a:t>THE PERSECUTED CHURCH (100 A.D. </a:t>
            </a:r>
            <a:r>
              <a:rPr lang="en-US" sz="2600" b="1" kern="1200" dirty="0">
                <a:latin typeface="Cambria" pitchFamily="18" charset="0"/>
                <a:ea typeface="+mn-ea"/>
                <a:cs typeface="+mn-cs"/>
              </a:rPr>
              <a:t>-</a:t>
            </a:r>
            <a:r>
              <a:rPr sz="2600" b="1" kern="1200" dirty="0">
                <a:latin typeface="Cambria" pitchFamily="18" charset="0"/>
                <a:ea typeface="+mn-ea"/>
                <a:cs typeface="+mn-cs"/>
              </a:rPr>
              <a:t> 313 A.D.)</a:t>
            </a:r>
            <a:endParaRPr sz="2600" b="1" kern="1200" dirty="0">
              <a:latin typeface="Cambria" pitchFamily="18" charset="0"/>
              <a:ea typeface="+mn-ea"/>
              <a:cs typeface="+mn-cs"/>
            </a:endParaRPr>
          </a:p>
        </p:txBody>
      </p:sp>
      <p:sp>
        <p:nvSpPr>
          <p:cNvPr id="45061" name="TextBox 9"/>
          <p:cNvSpPr txBox="1"/>
          <p:nvPr/>
        </p:nvSpPr>
        <p:spPr>
          <a:xfrm>
            <a:off x="457200" y="1619250"/>
            <a:ext cx="5029200" cy="4400550"/>
          </a:xfrm>
          <a:prstGeom prst="rect">
            <a:avLst/>
          </a:prstGeom>
          <a:noFill/>
          <a:ln w="9525">
            <a:noFill/>
          </a:ln>
        </p:spPr>
        <p:txBody>
          <a:bodyPr>
            <a:spAutoFit/>
          </a:bodyPr>
          <a:p>
            <a:r>
              <a:rPr sz="2000" b="1" dirty="0">
                <a:latin typeface="Calibri" pitchFamily="34" charset="0"/>
              </a:rPr>
              <a:t>Diocletian division of empire: West &amp; East</a:t>
            </a:r>
            <a:endParaRPr sz="2000" b="1" dirty="0">
              <a:latin typeface="Calibri" pitchFamily="34" charset="0"/>
            </a:endParaRPr>
          </a:p>
          <a:p>
            <a:r>
              <a:rPr sz="2000" dirty="0">
                <a:latin typeface="Calibri" pitchFamily="34" charset="0"/>
              </a:rPr>
              <a:t>When he split up the leadership of the Roman Empire in 286, Diocletian continued to rule in the East. He made Maximian his equal and co-emperor in the west. They were each called Augustus which signified that they were emperors.</a:t>
            </a:r>
            <a:endParaRPr sz="2000" dirty="0">
              <a:latin typeface="Calibri" pitchFamily="34" charset="0"/>
            </a:endParaRPr>
          </a:p>
          <a:p>
            <a:endParaRPr sz="2000" dirty="0">
              <a:latin typeface="Calibri" pitchFamily="34" charset="0"/>
            </a:endParaRPr>
          </a:p>
          <a:p>
            <a:r>
              <a:rPr sz="2000" dirty="0">
                <a:latin typeface="Calibri" pitchFamily="34" charset="0"/>
              </a:rPr>
              <a:t>In 293, the two emperors decide to name additional leaders who could take over for them in the case of their deaths. Subordinate to the emperors were the two Caesars: Galerius, in the east, and Constantius (the father of Constantine) in the west. </a:t>
            </a:r>
            <a:endParaRPr sz="2000" dirty="0">
              <a:latin typeface="Calibri" pitchFamily="34" charset="0"/>
            </a:endParaRPr>
          </a:p>
        </p:txBody>
      </p:sp>
      <p:pic>
        <p:nvPicPr>
          <p:cNvPr id="45062" name="Picture 2"/>
          <p:cNvPicPr>
            <a:picLocks noChangeAspect="1"/>
          </p:cNvPicPr>
          <p:nvPr/>
        </p:nvPicPr>
        <p:blipFill>
          <a:blip r:embed="rId2"/>
          <a:stretch>
            <a:fillRect/>
          </a:stretch>
        </p:blipFill>
        <p:spPr>
          <a:xfrm>
            <a:off x="5484495" y="1905000"/>
            <a:ext cx="3597910" cy="43434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6083" name="Subtitle 2"/>
          <p:cNvSpPr>
            <a:spLocks noGrp="1"/>
          </p:cNvSpPr>
          <p:nvPr>
            <p:ph type="subTitle" idx="1"/>
          </p:nvPr>
        </p:nvSpPr>
        <p:spPr>
          <a:xfrm>
            <a:off x="0" y="1066800"/>
            <a:ext cx="8763000" cy="381000"/>
          </a:xfrm>
        </p:spPr>
        <p:txBody>
          <a:bodyPr vert="horz" wrap="square" lIns="91440" tIns="45720" rIns="91440" bIns="45720" anchor="t"/>
          <a:p>
            <a:pPr defTabSz="685800" eaLnBrk="1" hangingPunct="1"/>
            <a:r>
              <a:rPr sz="2800" b="1" kern="1200" dirty="0">
                <a:latin typeface="Cambria" pitchFamily="18" charset="0"/>
                <a:ea typeface="+mn-ea"/>
                <a:cs typeface="+mn-cs"/>
              </a:rPr>
              <a:t>THE IMPERIAL CHURCH (313 A.D. – 476 A.D.)</a:t>
            </a:r>
            <a:endParaRPr sz="2800" b="1" kern="1200" dirty="0">
              <a:latin typeface="Cambria" pitchFamily="18" charset="0"/>
              <a:ea typeface="+mn-ea"/>
              <a:cs typeface="+mn-cs"/>
            </a:endParaRPr>
          </a:p>
        </p:txBody>
      </p:sp>
      <p:pic>
        <p:nvPicPr>
          <p:cNvPr id="46086" name="Picture 1"/>
          <p:cNvPicPr>
            <a:picLocks noChangeAspect="1"/>
          </p:cNvPicPr>
          <p:nvPr/>
        </p:nvPicPr>
        <p:blipFill>
          <a:blip r:embed="rId2"/>
          <a:stretch>
            <a:fillRect/>
          </a:stretch>
        </p:blipFill>
        <p:spPr>
          <a:xfrm>
            <a:off x="5791200" y="1838325"/>
            <a:ext cx="2971800" cy="3898900"/>
          </a:xfrm>
          <a:prstGeom prst="rect">
            <a:avLst/>
          </a:prstGeom>
          <a:noFill/>
          <a:ln w="9525">
            <a:noFill/>
          </a:ln>
        </p:spPr>
      </p:pic>
      <p:sp>
        <p:nvSpPr>
          <p:cNvPr id="10" name="TextBox 9"/>
          <p:cNvSpPr txBox="1"/>
          <p:nvPr/>
        </p:nvSpPr>
        <p:spPr>
          <a:xfrm>
            <a:off x="471805" y="1687830"/>
            <a:ext cx="5203825" cy="2306955"/>
          </a:xfrm>
          <a:prstGeom prst="rect">
            <a:avLst/>
          </a:prstGeom>
          <a:noFill/>
          <a:ln w="9525">
            <a:noFill/>
          </a:ln>
        </p:spPr>
        <p:txBody>
          <a:bodyPr wrap="square">
            <a:spAutoFit/>
          </a:bodyPr>
          <a:p>
            <a:r>
              <a:rPr sz="2400" b="1" dirty="0">
                <a:latin typeface="Cambria" pitchFamily="18" charset="0"/>
              </a:rPr>
              <a:t>Emperor Constantine </a:t>
            </a:r>
            <a:endParaRPr sz="2400" b="1" dirty="0">
              <a:latin typeface="Cambria" pitchFamily="18" charset="0"/>
            </a:endParaRPr>
          </a:p>
          <a:p>
            <a:r>
              <a:rPr sz="2400" b="1" dirty="0">
                <a:latin typeface="Cambria" pitchFamily="18" charset="0"/>
              </a:rPr>
              <a:t>c. 272 AD </a:t>
            </a:r>
            <a:r>
              <a:rPr lang="en-US" sz="2400" b="1" dirty="0">
                <a:latin typeface="Cambria" pitchFamily="18" charset="0"/>
              </a:rPr>
              <a:t>-</a:t>
            </a:r>
            <a:r>
              <a:rPr sz="2400" b="1" dirty="0">
                <a:latin typeface="Cambria" pitchFamily="18" charset="0"/>
              </a:rPr>
              <a:t> 22 May 337 AD)</a:t>
            </a:r>
            <a:endParaRPr sz="2400" b="1" dirty="0">
              <a:latin typeface="Cambria" pitchFamily="18" charset="0"/>
            </a:endParaRPr>
          </a:p>
          <a:p>
            <a:pPr marL="342900" indent="-342900">
              <a:buFont typeface="Arial" panose="020B0604020202090204" pitchFamily="34" charset="0"/>
              <a:buChar char="•"/>
            </a:pPr>
            <a:r>
              <a:rPr lang="en-US" sz="2400" b="1" dirty="0">
                <a:latin typeface="Cambria" pitchFamily="18" charset="0"/>
              </a:rPr>
              <a:t>Edict of Milan</a:t>
            </a:r>
            <a:endParaRPr lang="en-US" sz="2400" b="1" dirty="0">
              <a:latin typeface="Cambria" pitchFamily="18" charset="0"/>
            </a:endParaRPr>
          </a:p>
          <a:p>
            <a:pPr marL="342900" indent="-342900">
              <a:buFont typeface="Arial" panose="020B0604020202090204" pitchFamily="34" charset="0"/>
              <a:buChar char="•"/>
            </a:pPr>
            <a:r>
              <a:rPr lang="en-US" sz="2400" b="1" dirty="0">
                <a:latin typeface="Cambria" pitchFamily="18" charset="0"/>
              </a:rPr>
              <a:t>Restoration of Church properties</a:t>
            </a:r>
            <a:endParaRPr lang="en-US" sz="2400" b="1" dirty="0">
              <a:latin typeface="Cambria" pitchFamily="18" charset="0"/>
            </a:endParaRPr>
          </a:p>
          <a:p>
            <a:pPr marL="342900" indent="-342900">
              <a:buFont typeface="Arial" panose="020B0604020202090204" pitchFamily="34" charset="0"/>
              <a:buChar char="•"/>
            </a:pPr>
            <a:r>
              <a:rPr lang="en-US" sz="2400" b="1" dirty="0">
                <a:latin typeface="Cambria" pitchFamily="18" charset="0"/>
              </a:rPr>
              <a:t>Building of new Capital</a:t>
            </a:r>
            <a:endParaRPr lang="en-US" sz="24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6083" name="Subtitle 2"/>
          <p:cNvSpPr>
            <a:spLocks noGrp="1"/>
          </p:cNvSpPr>
          <p:nvPr>
            <p:ph type="subTitle" idx="1"/>
          </p:nvPr>
        </p:nvSpPr>
        <p:spPr>
          <a:xfrm>
            <a:off x="0" y="1066800"/>
            <a:ext cx="8763000" cy="381000"/>
          </a:xfrm>
        </p:spPr>
        <p:txBody>
          <a:bodyPr vert="horz" wrap="square" lIns="91440" tIns="45720" rIns="91440" bIns="45720" anchor="t"/>
          <a:p>
            <a:pPr defTabSz="685800" eaLnBrk="1" hangingPunct="1"/>
            <a:r>
              <a:rPr sz="2800" b="1" kern="1200" dirty="0">
                <a:latin typeface="Cambria" pitchFamily="18" charset="0"/>
                <a:ea typeface="+mn-ea"/>
                <a:cs typeface="+mn-cs"/>
              </a:rPr>
              <a:t>THE IMPERIAL CHURCH (313 A.D. – 476 A.D.)</a:t>
            </a:r>
            <a:endParaRPr sz="2800" b="1" kern="1200" dirty="0">
              <a:latin typeface="Cambria" pitchFamily="18" charset="0"/>
              <a:ea typeface="+mn-ea"/>
              <a:cs typeface="+mn-cs"/>
            </a:endParaRPr>
          </a:p>
        </p:txBody>
      </p:sp>
      <p:sp>
        <p:nvSpPr>
          <p:cNvPr id="10" name="TextBox 9"/>
          <p:cNvSpPr txBox="1"/>
          <p:nvPr/>
        </p:nvSpPr>
        <p:spPr>
          <a:xfrm>
            <a:off x="471805" y="1687830"/>
            <a:ext cx="5203825" cy="3784600"/>
          </a:xfrm>
          <a:prstGeom prst="rect">
            <a:avLst/>
          </a:prstGeom>
          <a:noFill/>
          <a:ln w="9525">
            <a:noFill/>
          </a:ln>
        </p:spPr>
        <p:txBody>
          <a:bodyPr wrap="square">
            <a:spAutoFit/>
          </a:bodyPr>
          <a:p>
            <a:r>
              <a:rPr lang="en-US" sz="2400" b="1" dirty="0">
                <a:latin typeface="Cambria" pitchFamily="18" charset="0"/>
                <a:sym typeface="+mn-ea"/>
              </a:rPr>
              <a:t>Emperor Theodosius I </a:t>
            </a:r>
            <a:r>
              <a:rPr lang="en-US" sz="2400" dirty="0">
                <a:latin typeface="Cambria" pitchFamily="18" charset="0"/>
                <a:sym typeface="+mn-ea"/>
              </a:rPr>
              <a:t>(347 - 395)</a:t>
            </a:r>
            <a:endParaRPr sz="2400" dirty="0">
              <a:latin typeface="Cambria" pitchFamily="18" charset="0"/>
            </a:endParaRPr>
          </a:p>
          <a:p>
            <a:pPr marL="342900" indent="-342900">
              <a:buFont typeface="Arial" panose="020B0604020202090204" pitchFamily="34" charset="0"/>
              <a:buChar char="•"/>
            </a:pPr>
            <a:r>
              <a:rPr lang="en-US" sz="2400" dirty="0">
                <a:latin typeface="Cambria" pitchFamily="18" charset="0"/>
              </a:rPr>
              <a:t>On February 27, 380, in Thessaloniki, the Eastern Roman Emperor Theodosius I signed a decree in the presence of the Western Roman Emperor Valentinian II (371 - 392) that made Christianity the religion of the state and punished the practice of pagan rituals</a:t>
            </a:r>
            <a:endParaRPr lang="en-US" sz="2400" dirty="0">
              <a:latin typeface="Cambria" pitchFamily="18" charset="0"/>
            </a:endParaRPr>
          </a:p>
        </p:txBody>
      </p:sp>
      <p:pic>
        <p:nvPicPr>
          <p:cNvPr id="3" name="Picture 2"/>
          <p:cNvPicPr>
            <a:picLocks noChangeAspect="1"/>
          </p:cNvPicPr>
          <p:nvPr/>
        </p:nvPicPr>
        <p:blipFill>
          <a:blip r:embed="rId2"/>
          <a:stretch>
            <a:fillRect/>
          </a:stretch>
        </p:blipFill>
        <p:spPr>
          <a:xfrm>
            <a:off x="5675630" y="1692910"/>
            <a:ext cx="3333750" cy="4652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sz="2000" b="1" kern="1200" dirty="0">
                <a:latin typeface="Cambria" pitchFamily="18" charset="0"/>
                <a:ea typeface="+mn-ea"/>
                <a:cs typeface="+mn-cs"/>
              </a:rPr>
              <a:t>Definitions of </a:t>
            </a:r>
            <a:r>
              <a:rPr lang="en-US" sz="2000" b="1" dirty="0">
                <a:latin typeface="Cambria" pitchFamily="18" charset="0"/>
                <a:sym typeface="+mn-ea"/>
              </a:rPr>
              <a:t>Heresy </a:t>
            </a:r>
            <a:r>
              <a:rPr lang="en-US" sz="2000" dirty="0">
                <a:latin typeface="Cambria" pitchFamily="18" charset="0"/>
                <a:sym typeface="+mn-ea"/>
              </a:rPr>
              <a:t>(by Jack Zavada)</a:t>
            </a:r>
            <a:r>
              <a:rPr sz="2000" dirty="0">
                <a:latin typeface="Cambria" pitchFamily="18" charset="0"/>
                <a:sym typeface="+mn-ea"/>
              </a:rPr>
              <a:t> </a:t>
            </a:r>
            <a:endParaRPr sz="2000" kern="1200" dirty="0">
              <a:latin typeface="Cambria" pitchFamily="18" charset="0"/>
              <a:ea typeface="+mn-ea"/>
              <a:cs typeface="+mn-cs"/>
            </a:endParaRPr>
          </a:p>
          <a:p>
            <a:pPr algn="l" defTabSz="685800" eaLnBrk="1" hangingPunct="1"/>
            <a:r>
              <a:rPr sz="2000" kern="1200" dirty="0">
                <a:latin typeface="Cambria" pitchFamily="18" charset="0"/>
                <a:ea typeface="+mn-ea"/>
                <a:cs typeface="+mn-cs"/>
              </a:rPr>
              <a:t>According to Tyndale Bible Dictionary, the Greek word </a:t>
            </a:r>
            <a:r>
              <a:rPr sz="2000" i="1" kern="1200" dirty="0">
                <a:latin typeface="Cambria" pitchFamily="18" charset="0"/>
                <a:ea typeface="+mn-ea"/>
                <a:cs typeface="+mn-cs"/>
              </a:rPr>
              <a:t>hairesis</a:t>
            </a:r>
            <a:r>
              <a:rPr sz="2000" kern="1200" dirty="0">
                <a:latin typeface="Cambria" pitchFamily="18" charset="0"/>
                <a:ea typeface="+mn-ea"/>
                <a:cs typeface="+mn-cs"/>
              </a:rPr>
              <a:t>, meaning "choice," designates a sect or faction.  </a:t>
            </a:r>
            <a:endParaRPr sz="2000" kern="1200" dirty="0">
              <a:latin typeface="Cambria" pitchFamily="18" charset="0"/>
              <a:ea typeface="+mn-ea"/>
              <a:cs typeface="+mn-cs"/>
            </a:endParaRPr>
          </a:p>
          <a:p>
            <a:pPr marL="342900" indent="-342900" algn="l" defTabSz="685800" eaLnBrk="1" hangingPunct="1">
              <a:buFont typeface="Arial" panose="020B0604020202090204" pitchFamily="34" charset="0"/>
              <a:buChar char="•"/>
            </a:pPr>
            <a:r>
              <a:rPr sz="2000" kern="1200" dirty="0">
                <a:latin typeface="Cambria" pitchFamily="18" charset="0"/>
                <a:ea typeface="+mn-ea"/>
                <a:cs typeface="+mn-cs"/>
              </a:rPr>
              <a:t>The term heresy came to designate divisions, schisms, and factions which held divergent opinions within the early church. As Christianity grew and developed, the church established the basic teachings of the faith. Those basics can be found in the Apostles' Creed and Nicene Creed. </a:t>
            </a:r>
            <a:endParaRPr sz="2000" kern="1200" dirty="0">
              <a:latin typeface="Cambria" pitchFamily="18" charset="0"/>
              <a:ea typeface="+mn-ea"/>
              <a:cs typeface="+mn-cs"/>
            </a:endParaRPr>
          </a:p>
          <a:p>
            <a:pPr marL="342900" indent="-342900" algn="l" defTabSz="685800" eaLnBrk="1" hangingPunct="1">
              <a:buFont typeface="Arial" panose="020B0604020202090204" pitchFamily="34" charset="0"/>
              <a:buChar char="•"/>
            </a:pPr>
            <a:r>
              <a:rPr sz="2000" kern="1200" dirty="0">
                <a:latin typeface="Cambria" pitchFamily="18" charset="0"/>
                <a:ea typeface="+mn-ea"/>
                <a:cs typeface="+mn-cs"/>
              </a:rPr>
              <a:t>Over the centuries, however, theologians and religious figures have proposed doctrines that contradict established Christian beliefs. To keep those beliefs pure, the church singled out people who taught or believed ideas considered a threat to Christianity.</a:t>
            </a:r>
            <a:endParaRPr sz="2000" kern="1200" dirty="0">
              <a:latin typeface="Cambria" pitchFamily="18" charset="0"/>
              <a:ea typeface="+mn-ea"/>
              <a:cs typeface="+mn-cs"/>
            </a:endParaRPr>
          </a:p>
          <a:p>
            <a:pPr marL="342900" indent="-342900" algn="l" defTabSz="685800" eaLnBrk="1" hangingPunct="1">
              <a:buFont typeface="Arial" panose="020B0604020202090204" pitchFamily="34" charset="0"/>
              <a:buChar char="•"/>
            </a:pPr>
            <a:r>
              <a:rPr sz="2000" kern="1200" dirty="0">
                <a:latin typeface="Cambria" pitchFamily="18" charset="0"/>
                <a:ea typeface="+mn-ea"/>
                <a:cs typeface="+mn-cs"/>
              </a:rPr>
              <a:t>Today, the word heresy expresses any teaching that might cause a believer to break away from orthodoxy or the accepted views of the community of faith.</a:t>
            </a:r>
            <a:endParaRPr sz="2000" kern="1200" dirty="0">
              <a:latin typeface="Cambria" pitchFamily="18" charset="0"/>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sz="2000" b="1" kern="1200" dirty="0">
                <a:latin typeface="Cambria" pitchFamily="18" charset="0"/>
                <a:ea typeface="+mn-ea"/>
                <a:cs typeface="+mn-cs"/>
              </a:rPr>
              <a:t>Definitions of </a:t>
            </a:r>
            <a:r>
              <a:rPr sz="2000" b="1" dirty="0">
                <a:latin typeface="Cambria" pitchFamily="18" charset="0"/>
                <a:sym typeface="+mn-ea"/>
              </a:rPr>
              <a:t>Orthodox </a:t>
            </a:r>
            <a:r>
              <a:rPr lang="en-US" sz="2000" dirty="0">
                <a:latin typeface="Cambria" pitchFamily="18" charset="0"/>
                <a:sym typeface="+mn-ea"/>
              </a:rPr>
              <a:t>(by Leonidas Contos)</a:t>
            </a:r>
            <a:r>
              <a:rPr sz="2000" dirty="0">
                <a:latin typeface="Cambria" pitchFamily="18" charset="0"/>
                <a:sym typeface="+mn-ea"/>
              </a:rPr>
              <a:t> </a:t>
            </a:r>
            <a:endParaRPr sz="2000" kern="1200" dirty="0">
              <a:latin typeface="Cambria" pitchFamily="18" charset="0"/>
              <a:ea typeface="+mn-ea"/>
              <a:cs typeface="+mn-cs"/>
            </a:endParaRPr>
          </a:p>
          <a:p>
            <a:pPr algn="l" defTabSz="685800" eaLnBrk="1" hangingPunct="1"/>
            <a:r>
              <a:rPr sz="2000" kern="1200" dirty="0">
                <a:latin typeface="Cambria" pitchFamily="18" charset="0"/>
                <a:ea typeface="+mn-ea"/>
                <a:cs typeface="+mn-cs"/>
              </a:rPr>
              <a:t>The term Orthodox combines the adjective orthos, which means right, correct or true, and the noun doxa, which comes from the verb doxazo, "I hold an opinion," or "I believe." Hence "right belief," or "true doctrine." But in a deeper sense it also means "right worship," since doxazo can also mean "I glorify." </a:t>
            </a:r>
            <a:endParaRPr sz="2000" kern="1200" dirty="0">
              <a:latin typeface="Cambria" pitchFamily="18" charset="0"/>
              <a:ea typeface="+mn-ea"/>
              <a:cs typeface="+mn-cs"/>
            </a:endParaRPr>
          </a:p>
          <a:p>
            <a:pPr marL="342900" indent="-342900" algn="l" defTabSz="685800" eaLnBrk="1" hangingPunct="1">
              <a:buFont typeface="Arial" panose="020B0604020202090204" pitchFamily="34" charset="0"/>
              <a:buChar char="•"/>
            </a:pPr>
            <a:r>
              <a:rPr sz="2000" kern="1200" dirty="0">
                <a:latin typeface="Cambria" pitchFamily="18" charset="0"/>
                <a:ea typeface="+mn-ea"/>
                <a:cs typeface="+mn-cs"/>
              </a:rPr>
              <a:t>It could be said that the term Orthodox was forged as a defense against heretical, or heterodox, teaching which persisted during the formative centuries. </a:t>
            </a:r>
            <a:endParaRPr sz="2000" kern="1200" dirty="0">
              <a:latin typeface="Cambria" pitchFamily="18" charset="0"/>
              <a:ea typeface="+mn-ea"/>
              <a:cs typeface="+mn-cs"/>
            </a:endParaRPr>
          </a:p>
          <a:p>
            <a:pPr marL="342900" indent="-342900" algn="l" defTabSz="685800" eaLnBrk="1" hangingPunct="1">
              <a:buFont typeface="Arial" panose="020B0604020202090204" pitchFamily="34" charset="0"/>
              <a:buChar char="•"/>
            </a:pPr>
            <a:r>
              <a:rPr sz="2000" kern="1200" dirty="0">
                <a:latin typeface="Cambria" pitchFamily="18" charset="0"/>
                <a:ea typeface="+mn-ea"/>
                <a:cs typeface="+mn-cs"/>
              </a:rPr>
              <a:t>As then, so now, it signifies a framework of theological propositions worked into precise doctrinal formulations, a body of faith and a tradition, that has retained its absolute integrity in the face of the changes and innovations that have occurred within Christianity.</a:t>
            </a:r>
            <a:endParaRPr sz="2000" kern="1200" dirty="0">
              <a:latin typeface="Cambria" pitchFamily="18" charset="0"/>
              <a:ea typeface="+mn-ea"/>
              <a:cs typeface="+mn-cs"/>
            </a:endParaRPr>
          </a:p>
          <a:p>
            <a:pPr marL="342900" indent="-342900" algn="l" defTabSz="685800" eaLnBrk="1" hangingPunct="1">
              <a:buFont typeface="Arial" panose="020B0604020202090204" pitchFamily="34" charset="0"/>
              <a:buChar char="•"/>
            </a:pPr>
            <a:r>
              <a:rPr sz="2000" kern="1200" dirty="0">
                <a:latin typeface="Cambria" pitchFamily="18" charset="0"/>
                <a:ea typeface="+mn-ea"/>
                <a:cs typeface="+mn-cs"/>
              </a:rPr>
              <a:t>Far from merely describing form, it goes to the very essence of Orthodoxy, namely that it adheres with absolute fidelity to the principles and piety, the beliefs and Tradition of the early, undivided Church Catholic. </a:t>
            </a:r>
            <a:endParaRPr sz="2000" kern="1200" dirty="0">
              <a:latin typeface="Cambria" pitchFamily="18" charset="0"/>
              <a:ea typeface="+mn-ea"/>
              <a:cs typeface="+mn-cs"/>
            </a:endParaRPr>
          </a:p>
          <a:p>
            <a:pPr algn="l" defTabSz="685800" eaLnBrk="1" hangingPunct="1"/>
            <a:endParaRPr sz="2000" kern="1200" dirty="0">
              <a:latin typeface="Cambria" pitchFamily="18" charset="0"/>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lang="en-US" sz="2000" b="1" kern="1200" dirty="0">
                <a:latin typeface="Cambria" pitchFamily="18" charset="0"/>
                <a:ea typeface="+mn-ea"/>
                <a:cs typeface="+mn-cs"/>
              </a:rPr>
              <a:t>Benefits of Heresy</a:t>
            </a:r>
            <a:r>
              <a:rPr sz="2000" b="1" dirty="0">
                <a:latin typeface="Cambria" pitchFamily="18" charset="0"/>
                <a:sym typeface="+mn-ea"/>
              </a:rPr>
              <a:t> </a:t>
            </a:r>
            <a:r>
              <a:rPr lang="en-US" sz="2000" dirty="0">
                <a:latin typeface="Cambria" pitchFamily="18" charset="0"/>
                <a:sym typeface="+mn-ea"/>
              </a:rPr>
              <a:t>(by Jacob Reaume)</a:t>
            </a:r>
            <a:r>
              <a:rPr sz="2000" dirty="0">
                <a:latin typeface="Cambria" pitchFamily="18" charset="0"/>
                <a:sym typeface="+mn-ea"/>
              </a:rPr>
              <a:t> </a:t>
            </a:r>
            <a:r>
              <a:rPr sz="2000" kern="1200" dirty="0">
                <a:latin typeface="Cambria" pitchFamily="18" charset="0"/>
                <a:ea typeface="+mn-ea"/>
                <a:cs typeface="+mn-cs"/>
              </a:rPr>
              <a:t> </a:t>
            </a:r>
            <a:endParaRPr sz="2000" kern="1200" dirty="0">
              <a:latin typeface="Cambria" pitchFamily="18" charset="0"/>
              <a:ea typeface="+mn-ea"/>
              <a:cs typeface="+mn-cs"/>
            </a:endParaRPr>
          </a:p>
          <a:p>
            <a:pPr algn="l" defTabSz="685800" eaLnBrk="1" hangingPunct="1"/>
            <a:r>
              <a:rPr lang="en-US" sz="2000" kern="1200" dirty="0">
                <a:latin typeface="Cambria" pitchFamily="18" charset="0"/>
                <a:ea typeface="+mn-ea"/>
                <a:cs typeface="+mn-cs"/>
              </a:rPr>
              <a:t>1. </a:t>
            </a:r>
            <a:r>
              <a:rPr lang="en-US" sz="2000" b="1" kern="1200" dirty="0">
                <a:latin typeface="Cambria" pitchFamily="18" charset="0"/>
                <a:ea typeface="+mn-ea"/>
                <a:cs typeface="+mn-cs"/>
              </a:rPr>
              <a:t>He</a:t>
            </a:r>
            <a:r>
              <a:rPr sz="2000" b="1" kern="1200" dirty="0">
                <a:latin typeface="Cambria" pitchFamily="18" charset="0"/>
                <a:ea typeface="+mn-ea"/>
                <a:cs typeface="+mn-cs"/>
              </a:rPr>
              <a:t>resy brings truth to the fore.</a:t>
            </a:r>
            <a:r>
              <a:rPr sz="2000" kern="1200" dirty="0">
                <a:latin typeface="Cambria" pitchFamily="18" charset="0"/>
                <a:ea typeface="+mn-ea"/>
                <a:cs typeface="+mn-cs"/>
              </a:rPr>
              <a:t> Often truth is taken for granted. The Church moves on assuming the truth.  The assumption can lead to forgetfulness.  But when heresy emerges, Christians are forced to think things through and take nothing for granted. When errors surface the saints are forced to spot them.  Upon recognizing error they proceed to articulate the truth as a remedy to the error. Truth shines most radiant against the dark backdrop of lies</a:t>
            </a:r>
            <a:endParaRPr sz="2000" kern="1200" dirty="0">
              <a:latin typeface="Cambria" pitchFamily="18" charset="0"/>
              <a:ea typeface="+mn-ea"/>
              <a:cs typeface="+mn-cs"/>
            </a:endParaRPr>
          </a:p>
          <a:p>
            <a:pPr algn="l" defTabSz="685800" eaLnBrk="1" hangingPunct="1"/>
            <a:r>
              <a:rPr lang="en-US" sz="2000" kern="1200" dirty="0">
                <a:latin typeface="Cambria" pitchFamily="18" charset="0"/>
                <a:ea typeface="+mn-ea"/>
                <a:cs typeface="+mn-cs"/>
              </a:rPr>
              <a:t>2. </a:t>
            </a:r>
            <a:r>
              <a:rPr lang="en-US" sz="2000" b="1" kern="1200" dirty="0">
                <a:latin typeface="Cambria" pitchFamily="18" charset="0"/>
                <a:ea typeface="+mn-ea"/>
                <a:cs typeface="+mn-cs"/>
              </a:rPr>
              <a:t>He</a:t>
            </a:r>
            <a:r>
              <a:rPr sz="2000" b="1" kern="1200" dirty="0">
                <a:latin typeface="Cambria" pitchFamily="18" charset="0"/>
                <a:ea typeface="+mn-ea"/>
                <a:cs typeface="+mn-cs"/>
              </a:rPr>
              <a:t>resy sends people to the Bible.</a:t>
            </a:r>
            <a:r>
              <a:rPr sz="2000" kern="1200" dirty="0">
                <a:latin typeface="Cambria" pitchFamily="18" charset="0"/>
                <a:ea typeface="+mn-ea"/>
                <a:cs typeface="+mn-cs"/>
              </a:rPr>
              <a:t> When the average Christian hears that pastor or doctor so and so is accused of being a false teacher, they are forced to decide.  Do they or do they not believe the accusation? To evaluate the situation Christians will search the Scriptures like the Bereans. They examined “the Scriptures daily to see if these things were so” (Acts 17:11).  It is not enough to ask whether the person in question is likeable, whether he can quote scholars, or whether he has credentials. The Spirit prompts the truly converted to open the Bible, and that’s always a good thing</a:t>
            </a:r>
            <a:endParaRPr sz="2000" kern="1200" dirty="0">
              <a:latin typeface="Cambria" pitchFamily="18" charset="0"/>
              <a:ea typeface="+mn-ea"/>
              <a:cs typeface="+mn-cs"/>
            </a:endParaRPr>
          </a:p>
          <a:p>
            <a:pPr algn="l" defTabSz="685800" eaLnBrk="1" hangingPunct="1"/>
            <a:endParaRPr sz="2000" kern="1200" dirty="0">
              <a:latin typeface="Cambria" pitchFamily="18" charset="0"/>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lang="en-US" sz="2000" b="1" kern="1200" dirty="0">
                <a:latin typeface="Cambria" pitchFamily="18" charset="0"/>
                <a:ea typeface="+mn-ea"/>
                <a:cs typeface="+mn-cs"/>
              </a:rPr>
              <a:t>Benefits of Heresy</a:t>
            </a:r>
            <a:r>
              <a:rPr sz="2000" b="1" dirty="0">
                <a:latin typeface="Cambria" pitchFamily="18" charset="0"/>
                <a:sym typeface="+mn-ea"/>
              </a:rPr>
              <a:t> </a:t>
            </a:r>
            <a:r>
              <a:rPr lang="en-US" sz="2000" dirty="0">
                <a:latin typeface="Cambria" pitchFamily="18" charset="0"/>
                <a:sym typeface="+mn-ea"/>
              </a:rPr>
              <a:t>(by Jacob Reaume)</a:t>
            </a:r>
            <a:r>
              <a:rPr sz="2000" dirty="0">
                <a:latin typeface="Cambria" pitchFamily="18" charset="0"/>
                <a:sym typeface="+mn-ea"/>
              </a:rPr>
              <a:t> </a:t>
            </a:r>
            <a:r>
              <a:rPr sz="2000" kern="1200" dirty="0">
                <a:latin typeface="Cambria" pitchFamily="18" charset="0"/>
                <a:ea typeface="+mn-ea"/>
                <a:cs typeface="+mn-cs"/>
              </a:rPr>
              <a:t> </a:t>
            </a:r>
            <a:endParaRPr sz="2000" kern="1200" dirty="0">
              <a:latin typeface="Cambria" pitchFamily="18" charset="0"/>
              <a:ea typeface="+mn-ea"/>
              <a:cs typeface="+mn-cs"/>
            </a:endParaRPr>
          </a:p>
          <a:p>
            <a:pPr algn="l" defTabSz="685800" eaLnBrk="1" hangingPunct="1">
              <a:buFont typeface="Arial" panose="020B0604020202090204" pitchFamily="34" charset="0"/>
            </a:pPr>
            <a:r>
              <a:rPr lang="en-US" sz="2000" b="1" kern="1200" dirty="0">
                <a:latin typeface="Cambria" pitchFamily="18" charset="0"/>
                <a:ea typeface="+mn-ea"/>
                <a:cs typeface="+mn-cs"/>
              </a:rPr>
              <a:t>3. H</a:t>
            </a:r>
            <a:r>
              <a:rPr sz="2000" b="1" kern="1200" dirty="0">
                <a:latin typeface="Cambria" pitchFamily="18" charset="0"/>
                <a:ea typeface="+mn-ea"/>
                <a:cs typeface="+mn-cs"/>
              </a:rPr>
              <a:t>eresy shows the true Christians.</a:t>
            </a:r>
            <a:r>
              <a:rPr sz="2000" kern="1200" dirty="0">
                <a:latin typeface="Cambria" pitchFamily="18" charset="0"/>
                <a:ea typeface="+mn-ea"/>
                <a:cs typeface="+mn-cs"/>
              </a:rPr>
              <a:t>  How do we recognize true Christians?  They hear the voice of Jesus and obey Him (John 10:27).  Jesus was very clear that there will be many false converts.  Many will believe they are converted but truly are not. Controversy is a time when the sheep separate from the goats. The goats leave for error    (1 John 2:19), but the faithful remain.  </a:t>
            </a:r>
            <a:endParaRPr sz="2000" kern="1200" dirty="0">
              <a:latin typeface="Cambria" pitchFamily="18" charset="0"/>
              <a:ea typeface="+mn-ea"/>
              <a:cs typeface="+mn-cs"/>
            </a:endParaRPr>
          </a:p>
          <a:p>
            <a:pPr algn="l" defTabSz="685800" eaLnBrk="1" hangingPunct="1">
              <a:buFont typeface="Arial" panose="020B0604020202090204" pitchFamily="34" charset="0"/>
            </a:pPr>
            <a:r>
              <a:rPr lang="en-US" sz="2000" b="1" kern="1200" dirty="0">
                <a:latin typeface="Cambria" pitchFamily="18" charset="0"/>
                <a:ea typeface="+mn-ea"/>
                <a:cs typeface="+mn-cs"/>
              </a:rPr>
              <a:t>4. Heresy forces the Church into unity. </a:t>
            </a:r>
            <a:r>
              <a:rPr lang="en-US" sz="2000" kern="1200" dirty="0">
                <a:latin typeface="Cambria" pitchFamily="18" charset="0"/>
                <a:ea typeface="+mn-ea"/>
                <a:cs typeface="+mn-cs"/>
              </a:rPr>
              <a:t> Some people naively think church unity means that we get along with whoever calls himself a Christian.  That’s false.  Many people call themselves Christians but are agents of Satan sent to deceive.  Paul mandates Christian unity and tells the Corinthians to “all” “agree” and to “be united in the same mind and same judgment” (1 Corinthians 1:10). That’s not primarily an organizational or denominational unity, nor is it a unity with anyone who claims to be a brother or sister in Christ.  Rather it is a unity of agreement, of like-mindedness, and of conviction.  If someone calls himself a Christian but resolutely contradicts foundational truth, the Church is stronger to separate from him.  Such divisions are not divisions among Christians but rather between light and darkness, Christ and Satan.  </a:t>
            </a:r>
            <a:endParaRPr lang="en-US" sz="2000" kern="1200" dirty="0">
              <a:latin typeface="Cambria" pitchFamily="18" charset="0"/>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lang="en-US" sz="2800" b="1" kern="1200" dirty="0">
                <a:latin typeface="Cambria" pitchFamily="18" charset="0"/>
                <a:ea typeface="+mn-ea"/>
                <a:cs typeface="+mn-cs"/>
              </a:rPr>
              <a:t>Benefits of Heresy</a:t>
            </a:r>
            <a:r>
              <a:rPr sz="2800" b="1" dirty="0">
                <a:latin typeface="Cambria" pitchFamily="18" charset="0"/>
                <a:sym typeface="+mn-ea"/>
              </a:rPr>
              <a:t> </a:t>
            </a:r>
            <a:r>
              <a:rPr lang="en-US" sz="2800" dirty="0">
                <a:latin typeface="Cambria" pitchFamily="18" charset="0"/>
                <a:sym typeface="+mn-ea"/>
              </a:rPr>
              <a:t>(by Jacob Reaume)</a:t>
            </a:r>
            <a:r>
              <a:rPr sz="2800" dirty="0">
                <a:latin typeface="Cambria" pitchFamily="18" charset="0"/>
                <a:sym typeface="+mn-ea"/>
              </a:rPr>
              <a:t> </a:t>
            </a:r>
            <a:r>
              <a:rPr sz="2800" kern="1200" dirty="0">
                <a:latin typeface="Cambria" pitchFamily="18" charset="0"/>
                <a:ea typeface="+mn-ea"/>
                <a:cs typeface="+mn-cs"/>
              </a:rPr>
              <a:t> </a:t>
            </a:r>
            <a:endParaRPr sz="2800" kern="1200" dirty="0">
              <a:latin typeface="Cambria" pitchFamily="18" charset="0"/>
              <a:ea typeface="+mn-ea"/>
              <a:cs typeface="+mn-cs"/>
            </a:endParaRPr>
          </a:p>
          <a:p>
            <a:pPr algn="l" defTabSz="685800" eaLnBrk="1" hangingPunct="1">
              <a:buFont typeface="Arial" panose="020B0604020202090204" pitchFamily="34" charset="0"/>
            </a:pPr>
            <a:r>
              <a:rPr lang="en-US" sz="2800" b="1" kern="1200" dirty="0">
                <a:latin typeface="Cambria" pitchFamily="18" charset="0"/>
                <a:ea typeface="+mn-ea"/>
                <a:cs typeface="+mn-cs"/>
              </a:rPr>
              <a:t>5. H</a:t>
            </a:r>
            <a:r>
              <a:rPr sz="2800" b="1" kern="1200" dirty="0">
                <a:latin typeface="Cambria" pitchFamily="18" charset="0"/>
                <a:ea typeface="+mn-ea"/>
                <a:cs typeface="+mn-cs"/>
              </a:rPr>
              <a:t>eresy serves future generations.</a:t>
            </a:r>
            <a:r>
              <a:rPr sz="2800" kern="1200" dirty="0">
                <a:latin typeface="Cambria" pitchFamily="18" charset="0"/>
                <a:ea typeface="+mn-ea"/>
                <a:cs typeface="+mn-cs"/>
              </a:rPr>
              <a:t> The theological controversies of past generations serve the Church for perpetuity.  For example the Nicene Creed of 325 AD was forged in theological controversy.  Arianism ravaged the Church, and it had to be repudiated.  Nicaea did just that.  It clarified orthodoxy.  1700 years later, it still serves us well.   </a:t>
            </a:r>
            <a:endParaRPr sz="2800" kern="1200" dirty="0">
              <a:latin typeface="Cambria" pitchFamily="18" charset="0"/>
              <a:ea typeface="+mn-ea"/>
              <a:cs typeface="+mn-cs"/>
            </a:endParaRPr>
          </a:p>
          <a:p>
            <a:pPr algn="l" defTabSz="685800" eaLnBrk="1" hangingPunct="1">
              <a:buFont typeface="Arial" panose="020B0604020202090204" pitchFamily="34" charset="0"/>
            </a:pPr>
            <a:endParaRPr lang="en-US" sz="2800" kern="1200" dirty="0">
              <a:latin typeface="Cambria" pitchFamily="18" charset="0"/>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lang="en-US" sz="3600" b="1" kern="1200" dirty="0">
                <a:latin typeface="Cambria" pitchFamily="18" charset="0"/>
                <a:ea typeface="+mn-ea"/>
                <a:cs typeface="+mn-cs"/>
              </a:rPr>
              <a:t>HERESIES AND CHURCH COUNCILS</a:t>
            </a:r>
            <a:endParaRPr sz="3600" b="1" kern="1200" dirty="0">
              <a:latin typeface="Cambria" pitchFamily="18" charset="0"/>
              <a:ea typeface="+mn-ea"/>
              <a:cs typeface="+mn-cs"/>
            </a:endParaRPr>
          </a:p>
          <a:p>
            <a:pPr marL="685800" indent="-685800" algn="l" defTabSz="685800" eaLnBrk="1" hangingPunct="1">
              <a:buFont typeface="Arial" panose="020B0604020202090204" pitchFamily="34" charset="0"/>
              <a:buChar char="•"/>
            </a:pPr>
            <a:r>
              <a:rPr sz="4800" dirty="0">
                <a:latin typeface="Calibri" pitchFamily="34" charset="0"/>
                <a:sym typeface="+mn-ea"/>
              </a:rPr>
              <a:t>Trinitarian </a:t>
            </a:r>
            <a:r>
              <a:rPr sz="4800" dirty="0">
                <a:latin typeface="Cambria" pitchFamily="18" charset="0"/>
                <a:sym typeface="+mn-ea"/>
              </a:rPr>
              <a:t>Heresies</a:t>
            </a:r>
            <a:endParaRPr sz="4800" kern="1200" dirty="0">
              <a:latin typeface="Cambria" pitchFamily="18" charset="0"/>
              <a:ea typeface="+mn-ea"/>
              <a:cs typeface="+mn-cs"/>
            </a:endParaRPr>
          </a:p>
          <a:p>
            <a:pPr marL="685800" indent="-685800" algn="l" defTabSz="685800" eaLnBrk="1" hangingPunct="1">
              <a:buFont typeface="Arial" panose="020B0604020202090204" pitchFamily="34" charset="0"/>
              <a:buChar char="•"/>
            </a:pPr>
            <a:r>
              <a:rPr sz="4800" dirty="0">
                <a:latin typeface="Cambria" pitchFamily="18" charset="0"/>
                <a:sym typeface="+mn-ea"/>
              </a:rPr>
              <a:t>Christological Heresies </a:t>
            </a:r>
            <a:r>
              <a:rPr lang="en-US" sz="4800" dirty="0">
                <a:latin typeface="Cambria" pitchFamily="18" charset="0"/>
                <a:sym typeface="+mn-ea"/>
              </a:rPr>
              <a:t>and Church Councils</a:t>
            </a:r>
            <a:endParaRPr lang="en-US" sz="4800" kern="1200" dirty="0">
              <a:latin typeface="Cambria" pitchFamily="18" charset="0"/>
              <a:ea typeface="+mn-ea"/>
              <a:cs typeface="+mn-cs"/>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algn="l" defTabSz="685800" eaLnBrk="1" hangingPunct="1"/>
            <a:r>
              <a:rPr sz="3600" b="1" kern="1200" dirty="0">
                <a:latin typeface="Cambria" pitchFamily="18" charset="0"/>
                <a:ea typeface="+mn-ea"/>
                <a:cs typeface="+mn-cs"/>
              </a:rPr>
              <a:t>Definitions of Church:</a:t>
            </a:r>
            <a:endParaRPr sz="3600" b="1" kern="1200" dirty="0">
              <a:latin typeface="Cambria" pitchFamily="18" charset="0"/>
              <a:ea typeface="+mn-ea"/>
              <a:cs typeface="+mn-cs"/>
            </a:endParaRPr>
          </a:p>
          <a:p>
            <a:pPr algn="l" defTabSz="685800" eaLnBrk="1" hangingPunct="1"/>
            <a:endParaRPr sz="2800" kern="1200" dirty="0">
              <a:latin typeface="Cambria" pitchFamily="18" charset="0"/>
              <a:ea typeface="+mn-ea"/>
              <a:cs typeface="+mn-cs"/>
            </a:endParaRPr>
          </a:p>
          <a:p>
            <a:pPr algn="l" defTabSz="685800" eaLnBrk="1" hangingPunct="1"/>
            <a:r>
              <a:rPr sz="2800" kern="1200" dirty="0">
                <a:latin typeface="Cambria" pitchFamily="18" charset="0"/>
                <a:ea typeface="+mn-ea"/>
                <a:cs typeface="+mn-cs"/>
              </a:rPr>
              <a:t>The Word </a:t>
            </a:r>
            <a:r>
              <a:rPr sz="2800" b="1" i="1" kern="1200" dirty="0">
                <a:latin typeface="Cambria" pitchFamily="18" charset="0"/>
                <a:ea typeface="+mn-ea"/>
                <a:cs typeface="+mn-cs"/>
              </a:rPr>
              <a:t>Church</a:t>
            </a:r>
            <a:r>
              <a:rPr sz="2800" kern="1200" dirty="0">
                <a:latin typeface="Cambria" pitchFamily="18" charset="0"/>
                <a:ea typeface="+mn-ea"/>
                <a:cs typeface="+mn-cs"/>
              </a:rPr>
              <a:t> is from the Greek word </a:t>
            </a:r>
            <a:r>
              <a:rPr sz="2800" b="1" i="1" kern="1200" dirty="0">
                <a:latin typeface="Cambria" pitchFamily="18" charset="0"/>
                <a:ea typeface="+mn-ea"/>
                <a:cs typeface="+mn-cs"/>
              </a:rPr>
              <a:t>ekklesia</a:t>
            </a:r>
            <a:endParaRPr sz="2800" b="1" i="1" kern="1200" dirty="0">
              <a:latin typeface="Cambria" pitchFamily="18" charset="0"/>
              <a:ea typeface="+mn-ea"/>
              <a:cs typeface="+mn-cs"/>
            </a:endParaRPr>
          </a:p>
          <a:p>
            <a:pPr algn="l" defTabSz="685800" eaLnBrk="1" hangingPunct="1"/>
            <a:r>
              <a:rPr sz="3600" kern="1200" dirty="0">
                <a:latin typeface="Cambria" pitchFamily="18" charset="0"/>
                <a:ea typeface="+mn-ea"/>
                <a:cs typeface="+mn-cs"/>
              </a:rPr>
              <a:t>Which is also f</a:t>
            </a:r>
            <a:r>
              <a:rPr sz="3200" kern="1200" dirty="0">
                <a:latin typeface="Cambria" pitchFamily="18" charset="0"/>
                <a:ea typeface="+mn-ea"/>
                <a:cs typeface="+mn-cs"/>
              </a:rPr>
              <a:t>rom two Greek words</a:t>
            </a:r>
            <a:endParaRPr sz="3600" kern="1200" dirty="0">
              <a:latin typeface="Cambria" pitchFamily="18" charset="0"/>
              <a:ea typeface="+mn-ea"/>
              <a:cs typeface="+mn-cs"/>
            </a:endParaRPr>
          </a:p>
          <a:p>
            <a:pPr algn="l" defTabSz="685800" eaLnBrk="1" hangingPunct="1"/>
            <a:r>
              <a:rPr sz="3600" b="1" kern="1200" dirty="0">
                <a:latin typeface="Cambria" pitchFamily="18" charset="0"/>
                <a:ea typeface="+mn-ea"/>
                <a:cs typeface="+mn-cs"/>
              </a:rPr>
              <a:t>(ek) – out of, or from</a:t>
            </a:r>
            <a:endParaRPr sz="3600" b="1" kern="1200" dirty="0">
              <a:latin typeface="Cambria" pitchFamily="18" charset="0"/>
              <a:ea typeface="+mn-ea"/>
              <a:cs typeface="+mn-cs"/>
            </a:endParaRPr>
          </a:p>
          <a:p>
            <a:pPr algn="l" defTabSz="685800" eaLnBrk="1" hangingPunct="1"/>
            <a:r>
              <a:rPr sz="3600" b="1" kern="1200" dirty="0">
                <a:latin typeface="Cambria" pitchFamily="18" charset="0"/>
                <a:ea typeface="+mn-ea"/>
                <a:cs typeface="+mn-cs"/>
              </a:rPr>
              <a:t>(kaleo) – to call</a:t>
            </a:r>
            <a:endParaRPr sz="3600" b="1" kern="1200" dirty="0">
              <a:latin typeface="Cambria" pitchFamily="18" charset="0"/>
              <a:ea typeface="+mn-ea"/>
              <a:cs typeface="+mn-cs"/>
            </a:endParaRPr>
          </a:p>
          <a:p>
            <a:pPr algn="l" defTabSz="685800" eaLnBrk="1" hangingPunct="1"/>
            <a:r>
              <a:rPr sz="3200" kern="1200" dirty="0">
                <a:latin typeface="Cambria" pitchFamily="18" charset="0"/>
                <a:ea typeface="+mn-ea"/>
                <a:cs typeface="+mn-cs"/>
              </a:rPr>
              <a:t>Thus, </a:t>
            </a:r>
            <a:r>
              <a:rPr sz="3200" b="1" i="1" kern="1200" dirty="0">
                <a:latin typeface="Cambria" pitchFamily="18" charset="0"/>
                <a:ea typeface="+mn-ea"/>
                <a:cs typeface="+mn-cs"/>
              </a:rPr>
              <a:t>ekklesia </a:t>
            </a:r>
            <a:r>
              <a:rPr sz="3200" kern="1200" dirty="0">
                <a:latin typeface="Cambria" pitchFamily="18" charset="0"/>
                <a:ea typeface="+mn-ea"/>
                <a:cs typeface="+mn-cs"/>
              </a:rPr>
              <a:t>means the </a:t>
            </a:r>
            <a:r>
              <a:rPr sz="3200" i="1" kern="1200" dirty="0">
                <a:latin typeface="Cambria" pitchFamily="18" charset="0"/>
                <a:ea typeface="+mn-ea"/>
                <a:cs typeface="+mn-cs"/>
              </a:rPr>
              <a:t>called out, an assembly</a:t>
            </a:r>
            <a:endParaRPr sz="3200" i="1"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a:p>
            <a:pPr algn="l" defTabSz="685800" eaLnBrk="1" hangingPunct="1"/>
            <a:endParaRPr sz="3200" kern="1200" dirty="0">
              <a:latin typeface="Cambria" pitchFamily="18" charset="0"/>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609600" y="990600"/>
            <a:ext cx="7963535" cy="3556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3200" b="1" dirty="0">
                <a:latin typeface="Cambria" pitchFamily="18" charset="0"/>
                <a:sym typeface="+mn-ea"/>
              </a:rPr>
              <a:t>Chapter and Verse Division of the Bible</a:t>
            </a:r>
            <a:endParaRPr sz="3200" b="1" dirty="0">
              <a:latin typeface="Cambria" pitchFamily="18" charset="0"/>
              <a:sym typeface="+mn-ea"/>
            </a:endParaRPr>
          </a:p>
        </p:txBody>
      </p:sp>
      <p:sp>
        <p:nvSpPr>
          <p:cNvPr id="41989" name="TextBox 10"/>
          <p:cNvSpPr txBox="1"/>
          <p:nvPr/>
        </p:nvSpPr>
        <p:spPr>
          <a:xfrm>
            <a:off x="76200" y="1752600"/>
            <a:ext cx="9063038" cy="4523105"/>
          </a:xfrm>
          <a:prstGeom prst="rect">
            <a:avLst/>
          </a:prstGeom>
          <a:noFill/>
          <a:ln w="9525">
            <a:noFill/>
          </a:ln>
        </p:spPr>
        <p:txBody>
          <a:bodyPr>
            <a:spAutoFit/>
          </a:bodyPr>
          <a:p>
            <a:pPr marL="342900" indent="-342900">
              <a:buFont typeface="Arial" panose="020B0604020202090204" pitchFamily="34" charset="0"/>
              <a:buChar char="•"/>
            </a:pPr>
            <a:r>
              <a:rPr sz="2400" dirty="0">
                <a:latin typeface="Calibri" pitchFamily="34" charset="0"/>
              </a:rPr>
              <a:t>The </a:t>
            </a:r>
            <a:r>
              <a:rPr sz="2400" b="1" dirty="0">
                <a:latin typeface="Calibri" pitchFamily="34" charset="0"/>
              </a:rPr>
              <a:t>chapter </a:t>
            </a:r>
            <a:r>
              <a:rPr sz="2400" dirty="0">
                <a:latin typeface="Calibri" pitchFamily="34" charset="0"/>
              </a:rPr>
              <a:t>divisions commonly used today were developed by Stephen Langton, an Archbishop of Canterbury. Langton put the modern chapter divisions into place in around A.D. 1227.</a:t>
            </a:r>
            <a:endParaRPr sz="2400" dirty="0">
              <a:latin typeface="Calibri" pitchFamily="34" charset="0"/>
            </a:endParaRPr>
          </a:p>
          <a:p>
            <a:pPr marL="342900" indent="-342900">
              <a:buFont typeface="Arial" panose="020B0604020202090204" pitchFamily="34" charset="0"/>
              <a:buChar char="•"/>
            </a:pPr>
            <a:r>
              <a:rPr sz="2400" dirty="0">
                <a:latin typeface="Calibri" pitchFamily="34" charset="0"/>
              </a:rPr>
              <a:t>The Hebrew Old Testament was divided into </a:t>
            </a:r>
            <a:r>
              <a:rPr sz="2400" b="1" dirty="0">
                <a:latin typeface="Calibri" pitchFamily="34" charset="0"/>
              </a:rPr>
              <a:t>verses </a:t>
            </a:r>
            <a:r>
              <a:rPr sz="2400" dirty="0">
                <a:latin typeface="Calibri" pitchFamily="34" charset="0"/>
              </a:rPr>
              <a:t>by a Jewish rabbi by the name of Nathan in A.D. 1448. </a:t>
            </a:r>
            <a:endParaRPr sz="2400" dirty="0">
              <a:latin typeface="Calibri" pitchFamily="34" charset="0"/>
            </a:endParaRPr>
          </a:p>
          <a:p>
            <a:pPr marL="342900" indent="-342900">
              <a:buFont typeface="Arial" panose="020B0604020202090204" pitchFamily="34" charset="0"/>
              <a:buChar char="•"/>
            </a:pPr>
            <a:r>
              <a:rPr sz="2400" dirty="0">
                <a:latin typeface="Calibri" pitchFamily="34" charset="0"/>
              </a:rPr>
              <a:t>Robert Estienne, who was also known as Stephanus, was the first to divide the New Testament into standard </a:t>
            </a:r>
            <a:r>
              <a:rPr sz="2400" b="1" dirty="0">
                <a:latin typeface="Calibri" pitchFamily="34" charset="0"/>
              </a:rPr>
              <a:t>numbered verses</a:t>
            </a:r>
            <a:r>
              <a:rPr sz="2400" dirty="0">
                <a:latin typeface="Calibri" pitchFamily="34" charset="0"/>
              </a:rPr>
              <a:t>, in 1555. Stephanus essentially used Nathan's verse divisions for the Old Testament. The first translation to employ his versification was the Geneva translation of 1557 (whole Bible, 1560)</a:t>
            </a:r>
            <a:endParaRPr sz="2400" dirty="0">
              <a:latin typeface="Calibri"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47109" name="TextBox 10"/>
          <p:cNvSpPr txBox="1"/>
          <p:nvPr/>
        </p:nvSpPr>
        <p:spPr>
          <a:xfrm>
            <a:off x="461010" y="1676400"/>
            <a:ext cx="8602345" cy="4831080"/>
          </a:xfrm>
          <a:prstGeom prst="rect">
            <a:avLst/>
          </a:prstGeom>
          <a:noFill/>
          <a:ln w="9525">
            <a:noFill/>
          </a:ln>
        </p:spPr>
        <p:txBody>
          <a:bodyPr wrap="square">
            <a:spAutoFit/>
          </a:bodyPr>
          <a:p>
            <a:pPr>
              <a:buFont typeface="Arial" panose="020B0604020202090204" pitchFamily="34" charset="0"/>
            </a:pPr>
            <a:r>
              <a:rPr sz="2800" b="1" dirty="0">
                <a:latin typeface="Cambria" pitchFamily="18" charset="0"/>
                <a:sym typeface="+mn-ea"/>
              </a:rPr>
              <a:t>The Great Schism (1054)</a:t>
            </a:r>
            <a:endParaRPr sz="2800" dirty="0">
              <a:latin typeface="Calibri" pitchFamily="34" charset="0"/>
            </a:endParaRPr>
          </a:p>
          <a:p>
            <a:pPr marL="457200" indent="-457200">
              <a:buFont typeface="Arial" panose="020B0604020202090204" pitchFamily="34" charset="0"/>
              <a:buChar char="•"/>
            </a:pPr>
            <a:r>
              <a:rPr sz="2800" dirty="0">
                <a:latin typeface="Calibri" pitchFamily="34" charset="0"/>
              </a:rPr>
              <a:t>The Great Schism, also known as the East-West Schism, was the event that divided "Chalcedonian" Christianity into </a:t>
            </a:r>
            <a:endParaRPr sz="2800" dirty="0">
              <a:latin typeface="Calibri" pitchFamily="34" charset="0"/>
            </a:endParaRPr>
          </a:p>
          <a:p>
            <a:pPr marL="914400" lvl="1" indent="-457200">
              <a:buFont typeface="Arial" panose="020B0604020202090204" pitchFamily="34" charset="0"/>
              <a:buChar char="•"/>
            </a:pPr>
            <a:r>
              <a:rPr sz="2800" dirty="0">
                <a:latin typeface="Calibri" pitchFamily="34" charset="0"/>
              </a:rPr>
              <a:t>Western (Roman) Catholicism and </a:t>
            </a:r>
            <a:endParaRPr sz="2800" dirty="0">
              <a:latin typeface="Calibri" pitchFamily="34" charset="0"/>
            </a:endParaRPr>
          </a:p>
          <a:p>
            <a:pPr marL="914400" lvl="1" indent="-457200">
              <a:buFont typeface="Arial" panose="020B0604020202090204" pitchFamily="34" charset="0"/>
              <a:buChar char="•"/>
            </a:pPr>
            <a:r>
              <a:rPr sz="2800" dirty="0">
                <a:latin typeface="Calibri" pitchFamily="34" charset="0"/>
              </a:rPr>
              <a:t>Eastern Orthodoxy.</a:t>
            </a:r>
            <a:endParaRPr sz="2800" dirty="0">
              <a:latin typeface="Calibri" pitchFamily="34" charset="0"/>
            </a:endParaRPr>
          </a:p>
          <a:p>
            <a:pPr marL="457200" indent="-457200">
              <a:buFont typeface="Arial" panose="020B0604020202090204" pitchFamily="34" charset="0"/>
              <a:buChar char="•"/>
            </a:pPr>
            <a:r>
              <a:rPr sz="2800" dirty="0">
                <a:latin typeface="Calibri" pitchFamily="34" charset="0"/>
              </a:rPr>
              <a:t>Though normally dated to 1054, when Pope Leo IX and Patriarch Michael I excommunicated each other, the East-West Schism was actually the result of an extended period of estrangement between the two bodies of churches.</a:t>
            </a:r>
            <a:endParaRPr sz="2800" dirty="0">
              <a:latin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47109" name="TextBox 10"/>
          <p:cNvSpPr txBox="1"/>
          <p:nvPr/>
        </p:nvSpPr>
        <p:spPr>
          <a:xfrm>
            <a:off x="461010" y="1524000"/>
            <a:ext cx="8602345" cy="5692775"/>
          </a:xfrm>
          <a:prstGeom prst="rect">
            <a:avLst/>
          </a:prstGeom>
          <a:noFill/>
          <a:ln w="9525">
            <a:noFill/>
          </a:ln>
        </p:spPr>
        <p:txBody>
          <a:bodyPr wrap="square">
            <a:spAutoFit/>
          </a:bodyPr>
          <a:p>
            <a:pPr>
              <a:buFont typeface="Arial" panose="020B0604020202090204" pitchFamily="34" charset="0"/>
            </a:pPr>
            <a:r>
              <a:rPr sz="2600" b="1" dirty="0">
                <a:latin typeface="Cambria" pitchFamily="18" charset="0"/>
                <a:sym typeface="+mn-ea"/>
              </a:rPr>
              <a:t>Reasons for The Great Schism (1054)</a:t>
            </a:r>
            <a:endParaRPr sz="2600" dirty="0">
              <a:latin typeface="Calibri" pitchFamily="34" charset="0"/>
            </a:endParaRPr>
          </a:p>
          <a:p>
            <a:pPr marL="457200" indent="-457200">
              <a:buFont typeface="Arial" panose="020B0604020202090204" pitchFamily="34" charset="0"/>
              <a:buChar char="•"/>
            </a:pPr>
            <a:r>
              <a:rPr sz="2600" dirty="0">
                <a:sym typeface="+mn-ea"/>
              </a:rPr>
              <a:t>Disputes in the Balkans over whether the Western or Eastern church had jurisdiction.</a:t>
            </a:r>
            <a:endParaRPr sz="2600" dirty="0">
              <a:latin typeface="Calibri" pitchFamily="34" charset="0"/>
            </a:endParaRPr>
          </a:p>
          <a:p>
            <a:pPr marL="457200" indent="-457200">
              <a:buFont typeface="Arial" panose="020B0604020202090204" pitchFamily="34" charset="0"/>
              <a:buChar char="•"/>
            </a:pPr>
            <a:r>
              <a:rPr sz="2600" dirty="0">
                <a:sym typeface="+mn-ea"/>
              </a:rPr>
              <a:t>The designation of the Patriarch of Constantinople as ecumenical patriarch (which was understood by Rome as universal patriarch and therefore disputed).</a:t>
            </a:r>
            <a:endParaRPr sz="2600" dirty="0">
              <a:latin typeface="Calibri" pitchFamily="34" charset="0"/>
            </a:endParaRPr>
          </a:p>
          <a:p>
            <a:pPr marL="457200" indent="-457200">
              <a:buFont typeface="Arial" panose="020B0604020202090204" pitchFamily="34" charset="0"/>
              <a:buChar char="•"/>
            </a:pPr>
            <a:r>
              <a:rPr sz="2600" dirty="0">
                <a:sym typeface="+mn-ea"/>
              </a:rPr>
              <a:t>Certain liturgical practices in the west that the East believed represented innovation: use of unleavened bread for the Eucharist, for example. Eastern innovations, such as intinction (dipping) of the bread in the wine for Communion, were condemned several times by Rome but were never the occasion of schism.</a:t>
            </a:r>
            <a:endParaRPr sz="2600" dirty="0">
              <a:latin typeface="Calibri" pitchFamily="34" charset="0"/>
            </a:endParaRPr>
          </a:p>
          <a:p>
            <a:pPr marL="457200" indent="-457200">
              <a:buFont typeface="Arial" panose="020B0604020202090204" pitchFamily="34" charset="0"/>
              <a:buChar char="•"/>
            </a:pPr>
            <a:endParaRPr sz="2600" dirty="0">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47109" name="TextBox 10"/>
          <p:cNvSpPr txBox="1"/>
          <p:nvPr/>
        </p:nvSpPr>
        <p:spPr>
          <a:xfrm>
            <a:off x="461010" y="1524000"/>
            <a:ext cx="8602345" cy="4399915"/>
          </a:xfrm>
          <a:prstGeom prst="rect">
            <a:avLst/>
          </a:prstGeom>
          <a:noFill/>
          <a:ln w="9525">
            <a:noFill/>
          </a:ln>
        </p:spPr>
        <p:txBody>
          <a:bodyPr wrap="square">
            <a:spAutoFit/>
          </a:bodyPr>
          <a:p>
            <a:pPr>
              <a:buFont typeface="Arial" panose="020B0604020202090204" pitchFamily="34" charset="0"/>
            </a:pPr>
            <a:r>
              <a:rPr sz="2800" b="1" dirty="0">
                <a:latin typeface="Cambria" pitchFamily="18" charset="0"/>
                <a:sym typeface="+mn-ea"/>
              </a:rPr>
              <a:t>Reasons for The Great Schism (1054) </a:t>
            </a:r>
            <a:r>
              <a:rPr lang="en-US" sz="2800" b="1" dirty="0">
                <a:latin typeface="Cambria" pitchFamily="18" charset="0"/>
                <a:sym typeface="+mn-ea"/>
              </a:rPr>
              <a:t>cont'd</a:t>
            </a:r>
            <a:endParaRPr sz="2800" dirty="0">
              <a:latin typeface="Calibri" pitchFamily="34" charset="0"/>
            </a:endParaRPr>
          </a:p>
          <a:p>
            <a:pPr marL="457200" indent="-457200">
              <a:buFont typeface="Arial" panose="020B0604020202090204" pitchFamily="34" charset="0"/>
              <a:buChar char="•"/>
            </a:pPr>
            <a:r>
              <a:rPr sz="2800" dirty="0">
                <a:sym typeface="+mn-ea"/>
              </a:rPr>
              <a:t>Disputes over whether the Patriarch of Rome, the Pope, should be considered a higher authority than the other Patriarchs. All five Patriarchs of the One Holy Catholic and Apostolic Church agreed that the Patriarch of Rome should receive higher honors than the other four; they disagreed about whether he had authority over the other four and, if he did, how extensive that authority might be.</a:t>
            </a:r>
            <a:endParaRPr sz="2800" dirty="0">
              <a:latin typeface="Calibri" pitchFamily="34" charset="0"/>
            </a:endParaRPr>
          </a:p>
          <a:p>
            <a:pPr marL="457200" indent="-457200">
              <a:buFont typeface="Arial" panose="020B0604020202090204" pitchFamily="34" charset="0"/>
              <a:buChar char="•"/>
            </a:pPr>
            <a:endParaRPr sz="2800" dirty="0">
              <a:latin typeface="Calibri"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47109" name="TextBox 10"/>
          <p:cNvSpPr txBox="1"/>
          <p:nvPr/>
        </p:nvSpPr>
        <p:spPr>
          <a:xfrm>
            <a:off x="461010" y="1524000"/>
            <a:ext cx="8602345" cy="4831080"/>
          </a:xfrm>
          <a:prstGeom prst="rect">
            <a:avLst/>
          </a:prstGeom>
          <a:noFill/>
          <a:ln w="9525">
            <a:noFill/>
          </a:ln>
        </p:spPr>
        <p:txBody>
          <a:bodyPr wrap="square">
            <a:spAutoFit/>
          </a:bodyPr>
          <a:p>
            <a:pPr>
              <a:buFont typeface="Arial" panose="020B0604020202090204" pitchFamily="34" charset="0"/>
            </a:pPr>
            <a:r>
              <a:rPr sz="2800" b="1" dirty="0">
                <a:latin typeface="Cambria" pitchFamily="18" charset="0"/>
                <a:sym typeface="+mn-ea"/>
              </a:rPr>
              <a:t>Reasons for The Great Schism (1054) </a:t>
            </a:r>
            <a:r>
              <a:rPr lang="en-US" sz="2800" b="1" dirty="0">
                <a:latin typeface="Cambria" pitchFamily="18" charset="0"/>
                <a:sym typeface="+mn-ea"/>
              </a:rPr>
              <a:t>cont'd</a:t>
            </a:r>
            <a:endParaRPr sz="2800" dirty="0">
              <a:latin typeface="Calibri" pitchFamily="34" charset="0"/>
            </a:endParaRPr>
          </a:p>
          <a:p>
            <a:pPr marL="457200" indent="-457200">
              <a:buFont typeface="Arial" panose="020B0604020202090204" pitchFamily="34" charset="0"/>
              <a:buChar char="•"/>
            </a:pPr>
            <a:r>
              <a:rPr sz="2800" dirty="0">
                <a:sym typeface="+mn-ea"/>
              </a:rPr>
              <a:t>The concept of Caesaropapism, a tying together in some way of the ultimate political and religious authorities, which were physically separated much earlier when the capital of the empire was moved from Rome to Constantinople. There is controversy over just how much this so-called "Caesaropapism" actually existed and how much was a fanciful invention, centuries later, by western European historians.</a:t>
            </a:r>
            <a:endParaRPr sz="2800" dirty="0">
              <a:latin typeface="Calibri" pitchFamily="34" charset="0"/>
            </a:endParaRPr>
          </a:p>
          <a:p>
            <a:pPr marL="457200" indent="-457200">
              <a:buFont typeface="Arial" panose="020B0604020202090204" pitchFamily="34" charset="0"/>
              <a:buChar char="•"/>
            </a:pPr>
            <a:endParaRPr sz="2800" dirty="0">
              <a:latin typeface="Calibri"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0181" name="TextBox 12"/>
          <p:cNvSpPr txBox="1"/>
          <p:nvPr/>
        </p:nvSpPr>
        <p:spPr>
          <a:xfrm>
            <a:off x="473075" y="1524000"/>
            <a:ext cx="5103495" cy="5692775"/>
          </a:xfrm>
          <a:prstGeom prst="rect">
            <a:avLst/>
          </a:prstGeom>
          <a:noFill/>
          <a:ln w="9525">
            <a:noFill/>
          </a:ln>
        </p:spPr>
        <p:txBody>
          <a:bodyPr wrap="square">
            <a:spAutoFit/>
          </a:bodyPr>
          <a:p>
            <a:r>
              <a:rPr sz="2200" b="1" dirty="0">
                <a:latin typeface="Calibri" pitchFamily="34" charset="0"/>
              </a:rPr>
              <a:t>John Wycliffe c. 1320s – 31 Dec 1384</a:t>
            </a:r>
            <a:endParaRPr sz="2200" b="1" dirty="0">
              <a:latin typeface="Calibri" pitchFamily="34" charset="0"/>
            </a:endParaRPr>
          </a:p>
          <a:p>
            <a:endParaRPr sz="1200" b="1" dirty="0">
              <a:latin typeface="Calibri" pitchFamily="34" charset="0"/>
            </a:endParaRPr>
          </a:p>
          <a:p>
            <a:r>
              <a:rPr sz="2200" dirty="0">
                <a:latin typeface="Calibri" pitchFamily="34" charset="0"/>
              </a:rPr>
              <a:t>An English scholastic philosopher, theologian, Biblical translator, reformer, priest, and a seminary professor at the University of Oxford. He became an influential dissident within the Roman Catholic priesthood during the 14th century and is considered an important predecessor to Protestantism.</a:t>
            </a:r>
            <a:endParaRPr sz="2200" dirty="0">
              <a:latin typeface="Calibri" pitchFamily="34" charset="0"/>
            </a:endParaRPr>
          </a:p>
          <a:p>
            <a:r>
              <a:rPr sz="2200" dirty="0">
                <a:latin typeface="Calibri" pitchFamily="34" charset="0"/>
              </a:rPr>
              <a:t>Wycliffe also advocated translation of the Bible into the vernacular. In 1382 he completed a translation directly from the Vulgate into Middle English – a version now known as Wycliffe's Bible.</a:t>
            </a:r>
            <a:endParaRPr sz="2200" dirty="0">
              <a:latin typeface="Calibri" pitchFamily="34" charset="0"/>
            </a:endParaRPr>
          </a:p>
          <a:p>
            <a:endParaRPr sz="2200" dirty="0">
              <a:latin typeface="Calibri" pitchFamily="34" charset="0"/>
            </a:endParaRPr>
          </a:p>
        </p:txBody>
      </p:sp>
      <p:pic>
        <p:nvPicPr>
          <p:cNvPr id="50182" name="Picture 1"/>
          <p:cNvPicPr>
            <a:picLocks noChangeAspect="1"/>
          </p:cNvPicPr>
          <p:nvPr/>
        </p:nvPicPr>
        <p:blipFill>
          <a:blip r:embed="rId2"/>
          <a:stretch>
            <a:fillRect/>
          </a:stretch>
        </p:blipFill>
        <p:spPr>
          <a:xfrm>
            <a:off x="5643880" y="1676400"/>
            <a:ext cx="3271520" cy="42799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1205" name="TextBox 12"/>
          <p:cNvSpPr txBox="1"/>
          <p:nvPr/>
        </p:nvSpPr>
        <p:spPr>
          <a:xfrm>
            <a:off x="370840" y="1524000"/>
            <a:ext cx="4734560" cy="5631180"/>
          </a:xfrm>
          <a:prstGeom prst="rect">
            <a:avLst/>
          </a:prstGeom>
          <a:noFill/>
          <a:ln w="9525">
            <a:noFill/>
          </a:ln>
        </p:spPr>
        <p:txBody>
          <a:bodyPr wrap="square">
            <a:spAutoFit/>
          </a:bodyPr>
          <a:p>
            <a:r>
              <a:rPr sz="2400" b="1" dirty="0">
                <a:latin typeface="Calibri" pitchFamily="34" charset="0"/>
              </a:rPr>
              <a:t>Jan Hus (c. 1369 – 6 July, 1415)</a:t>
            </a:r>
            <a:endParaRPr sz="2400" b="1" dirty="0">
              <a:latin typeface="Calibri" pitchFamily="34" charset="0"/>
            </a:endParaRPr>
          </a:p>
          <a:p>
            <a:endParaRPr sz="2400" dirty="0">
              <a:latin typeface="Calibri" pitchFamily="34" charset="0"/>
            </a:endParaRPr>
          </a:p>
          <a:p>
            <a:r>
              <a:rPr sz="2400" dirty="0">
                <a:latin typeface="Calibri" pitchFamily="34" charset="0"/>
              </a:rPr>
              <a:t>sometimes Anglicized as John Hus or John Huss, also referred to in historical texts as Iohannes Hus or Johannes Huss, was a Czech theologian, philosopher, master, dean, and rector of the Charles University in Prague who became a church reformer, an inspirer of Hussitism, a key predecessor to Protestantism and a seminal figure in the Bohemian Reformation.</a:t>
            </a:r>
            <a:endParaRPr sz="2400" dirty="0">
              <a:latin typeface="Calibri" pitchFamily="34" charset="0"/>
            </a:endParaRPr>
          </a:p>
          <a:p>
            <a:endParaRPr sz="2400" dirty="0">
              <a:latin typeface="Calibri" pitchFamily="34" charset="0"/>
            </a:endParaRPr>
          </a:p>
        </p:txBody>
      </p:sp>
      <p:pic>
        <p:nvPicPr>
          <p:cNvPr id="51206" name="Picture 1"/>
          <p:cNvPicPr>
            <a:picLocks noChangeAspect="1"/>
          </p:cNvPicPr>
          <p:nvPr/>
        </p:nvPicPr>
        <p:blipFill>
          <a:blip r:embed="rId2"/>
          <a:stretch>
            <a:fillRect/>
          </a:stretch>
        </p:blipFill>
        <p:spPr>
          <a:xfrm>
            <a:off x="5189538" y="2105025"/>
            <a:ext cx="3933825" cy="4448175"/>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2229" name="TextBox 12"/>
          <p:cNvSpPr txBox="1"/>
          <p:nvPr/>
        </p:nvSpPr>
        <p:spPr>
          <a:xfrm>
            <a:off x="168275" y="1490980"/>
            <a:ext cx="4948555" cy="4892675"/>
          </a:xfrm>
          <a:prstGeom prst="rect">
            <a:avLst/>
          </a:prstGeom>
          <a:noFill/>
          <a:ln w="9525">
            <a:noFill/>
          </a:ln>
        </p:spPr>
        <p:txBody>
          <a:bodyPr wrap="square">
            <a:spAutoFit/>
          </a:bodyPr>
          <a:p>
            <a:r>
              <a:rPr sz="2400" b="1" dirty="0">
                <a:latin typeface="Calibri" pitchFamily="34" charset="0"/>
              </a:rPr>
              <a:t>Jan Hus (c. 1369 – 6 July, 1415)</a:t>
            </a:r>
            <a:endParaRPr sz="2400" dirty="0">
              <a:latin typeface="Calibri" pitchFamily="34" charset="0"/>
            </a:endParaRPr>
          </a:p>
          <a:p>
            <a:r>
              <a:rPr sz="2400" dirty="0">
                <a:latin typeface="Calibri" pitchFamily="34" charset="0"/>
              </a:rPr>
              <a:t>Before his execution, Hus is said to have declared: “you may kill a weak goose (in Czech Hus means goose), but more powerful birds, eagles and falcons, will come after me”. Luther modified the statement and reported that Hus had said that they might have roasted a goose but in a hundred years a swan would have sung to whom they would have been forced to listen. </a:t>
            </a:r>
            <a:endParaRPr sz="2400" dirty="0">
              <a:latin typeface="Calibri" pitchFamily="34" charset="0"/>
            </a:endParaRPr>
          </a:p>
        </p:txBody>
      </p:sp>
      <p:pic>
        <p:nvPicPr>
          <p:cNvPr id="52230" name="Picture 2"/>
          <p:cNvPicPr>
            <a:picLocks noChangeAspect="1"/>
          </p:cNvPicPr>
          <p:nvPr/>
        </p:nvPicPr>
        <p:blipFill>
          <a:blip r:embed="rId2"/>
          <a:stretch>
            <a:fillRect/>
          </a:stretch>
        </p:blipFill>
        <p:spPr>
          <a:xfrm>
            <a:off x="5116830" y="1722755"/>
            <a:ext cx="3989070" cy="4601845"/>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defTabSz="685800"/>
            <a:r>
              <a:rPr sz="2800" b="1" kern="1200" dirty="0">
                <a:latin typeface="Cambria" pitchFamily="18" charset="0"/>
                <a:ea typeface="+mn-ea"/>
                <a:cs typeface="+mn-cs"/>
              </a:rPr>
              <a:t>THE INQUISITION (22 April 1451 – 26 Nov 1504)</a:t>
            </a:r>
            <a:endParaRPr sz="2800" b="1" kern="1200" dirty="0">
              <a:latin typeface="Cambria" pitchFamily="18" charset="0"/>
              <a:ea typeface="+mn-ea"/>
              <a:cs typeface="+mn-cs"/>
            </a:endParaRPr>
          </a:p>
        </p:txBody>
      </p:sp>
      <p:sp>
        <p:nvSpPr>
          <p:cNvPr id="53253" name="TextBox 10"/>
          <p:cNvSpPr txBox="1"/>
          <p:nvPr/>
        </p:nvSpPr>
        <p:spPr>
          <a:xfrm>
            <a:off x="381000" y="1981200"/>
            <a:ext cx="6477000" cy="4492625"/>
          </a:xfrm>
          <a:prstGeom prst="rect">
            <a:avLst/>
          </a:prstGeom>
          <a:noFill/>
          <a:ln w="9525">
            <a:noFill/>
          </a:ln>
        </p:spPr>
        <p:txBody>
          <a:bodyPr>
            <a:spAutoFit/>
          </a:bodyPr>
          <a:p>
            <a:r>
              <a:rPr sz="2600" dirty="0">
                <a:latin typeface="Calibri" pitchFamily="34" charset="0"/>
              </a:rPr>
              <a:t>The Tribunal of the Holy Office of the Inquisition (Spanish: </a:t>
            </a:r>
            <a:r>
              <a:rPr sz="2600" i="1" dirty="0">
                <a:latin typeface="Calibri" pitchFamily="34" charset="0"/>
              </a:rPr>
              <a:t>Tribunal del Santo Oficio de la Inquisición</a:t>
            </a:r>
            <a:r>
              <a:rPr sz="2600" dirty="0">
                <a:latin typeface="Calibri" pitchFamily="34" charset="0"/>
              </a:rPr>
              <a:t>), commonly known as the </a:t>
            </a:r>
            <a:r>
              <a:rPr sz="2600" b="1" dirty="0">
                <a:latin typeface="Calibri" pitchFamily="34" charset="0"/>
              </a:rPr>
              <a:t>Spanish Inquisition </a:t>
            </a:r>
            <a:r>
              <a:rPr sz="2600" dirty="0">
                <a:latin typeface="Calibri" pitchFamily="34" charset="0"/>
              </a:rPr>
              <a:t>(Inquisición española), was established in 1478 by Catholic Monarchs Ferdinand II of Aragon and Isabella I of Castile. It was intended to maintain Catholic orthodoxy in their kingdoms and to replace the Medieval Inquisition, which was under Papal control. </a:t>
            </a:r>
            <a:endParaRPr sz="2600" dirty="0">
              <a:latin typeface="Calibri" pitchFamily="34" charset="0"/>
            </a:endParaRPr>
          </a:p>
        </p:txBody>
      </p:sp>
      <p:pic>
        <p:nvPicPr>
          <p:cNvPr id="53255" name="Picture 1"/>
          <p:cNvPicPr>
            <a:picLocks noChangeAspect="1"/>
          </p:cNvPicPr>
          <p:nvPr/>
        </p:nvPicPr>
        <p:blipFill>
          <a:blip r:embed="rId2"/>
          <a:stretch>
            <a:fillRect/>
          </a:stretch>
        </p:blipFill>
        <p:spPr>
          <a:xfrm>
            <a:off x="6934200" y="2057400"/>
            <a:ext cx="1905000" cy="2559050"/>
          </a:xfrm>
          <a:prstGeom prst="rect">
            <a:avLst/>
          </a:prstGeom>
          <a:noFill/>
          <a:ln w="9525">
            <a:noFill/>
          </a:ln>
        </p:spPr>
      </p:pic>
      <p:pic>
        <p:nvPicPr>
          <p:cNvPr id="53256" name="Picture 2"/>
          <p:cNvPicPr>
            <a:picLocks noChangeAspect="1"/>
          </p:cNvPicPr>
          <p:nvPr/>
        </p:nvPicPr>
        <p:blipFill>
          <a:blip r:embed="rId3"/>
          <a:stretch>
            <a:fillRect/>
          </a:stretch>
        </p:blipFill>
        <p:spPr>
          <a:xfrm>
            <a:off x="6934200" y="4376738"/>
            <a:ext cx="1905000" cy="2328862"/>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defTabSz="685800"/>
            <a:r>
              <a:rPr sz="2800" b="1" kern="1200" dirty="0">
                <a:latin typeface="Cambria" pitchFamily="18" charset="0"/>
                <a:ea typeface="+mn-ea"/>
                <a:cs typeface="+mn-cs"/>
              </a:rPr>
              <a:t>THE INQUISITION (22 April 1451 – 26 Nov 1504)</a:t>
            </a:r>
            <a:endParaRPr sz="2800" b="1" kern="1200" dirty="0">
              <a:latin typeface="Cambria" pitchFamily="18" charset="0"/>
              <a:ea typeface="+mn-ea"/>
              <a:cs typeface="+mn-cs"/>
            </a:endParaRPr>
          </a:p>
        </p:txBody>
      </p:sp>
      <p:pic>
        <p:nvPicPr>
          <p:cNvPr id="53255" name="Picture 1"/>
          <p:cNvPicPr>
            <a:picLocks noChangeAspect="1"/>
          </p:cNvPicPr>
          <p:nvPr/>
        </p:nvPicPr>
        <p:blipFill>
          <a:blip r:embed="rId2"/>
          <a:stretch>
            <a:fillRect/>
          </a:stretch>
        </p:blipFill>
        <p:spPr>
          <a:xfrm>
            <a:off x="6934200" y="2057400"/>
            <a:ext cx="1905000" cy="2559050"/>
          </a:xfrm>
          <a:prstGeom prst="rect">
            <a:avLst/>
          </a:prstGeom>
          <a:noFill/>
          <a:ln w="9525">
            <a:noFill/>
          </a:ln>
        </p:spPr>
      </p:pic>
      <p:pic>
        <p:nvPicPr>
          <p:cNvPr id="53256" name="Picture 2"/>
          <p:cNvPicPr>
            <a:picLocks noChangeAspect="1"/>
          </p:cNvPicPr>
          <p:nvPr/>
        </p:nvPicPr>
        <p:blipFill>
          <a:blip r:embed="rId3"/>
          <a:stretch>
            <a:fillRect/>
          </a:stretch>
        </p:blipFill>
        <p:spPr>
          <a:xfrm>
            <a:off x="6934200" y="4376738"/>
            <a:ext cx="1905000" cy="2328862"/>
          </a:xfrm>
          <a:prstGeom prst="rect">
            <a:avLst/>
          </a:prstGeom>
          <a:noFill/>
          <a:ln w="9525">
            <a:noFill/>
          </a:ln>
        </p:spPr>
      </p:pic>
      <p:sp>
        <p:nvSpPr>
          <p:cNvPr id="54277" name="TextBox 10"/>
          <p:cNvSpPr txBox="1"/>
          <p:nvPr/>
        </p:nvSpPr>
        <p:spPr>
          <a:xfrm>
            <a:off x="563245" y="2362200"/>
            <a:ext cx="6066155" cy="4399915"/>
          </a:xfrm>
          <a:prstGeom prst="rect">
            <a:avLst/>
          </a:prstGeom>
          <a:noFill/>
          <a:ln w="9525">
            <a:noFill/>
          </a:ln>
        </p:spPr>
        <p:txBody>
          <a:bodyPr wrap="square">
            <a:spAutoFit/>
          </a:bodyPr>
          <a:p>
            <a:r>
              <a:rPr sz="4000" dirty="0">
                <a:latin typeface="Calibri" pitchFamily="34" charset="0"/>
              </a:rPr>
              <a:t>According to modern estimates, around 150,000 were prosecuted for various offenses during the three-century duration of the Spanish Inquisition</a:t>
            </a:r>
            <a:endParaRPr sz="4000"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b="1" noProof="0" dirty="0" smtClean="0">
                <a:ln>
                  <a:noFill/>
                </a:ln>
                <a:effectLst/>
                <a:uLnTx/>
                <a:uFillTx/>
                <a:latin typeface="Cambria" pitchFamily="18" charset="0"/>
                <a:sym typeface="+mn-ea"/>
              </a:rPr>
              <a:t>Definitions of Church:</a:t>
            </a:r>
            <a:endParaRPr kumimoji="0" lang="en-US" sz="36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571500" marR="0" lvl="0" indent="-5715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smtClean="0">
                <a:ln>
                  <a:noFill/>
                </a:ln>
                <a:effectLst/>
                <a:uLnTx/>
                <a:uFillTx/>
                <a:latin typeface="Cambria" pitchFamily="18" charset="0"/>
                <a:sym typeface="+mn-ea"/>
              </a:rPr>
              <a:t>And </a:t>
            </a:r>
            <a:r>
              <a:rPr lang="en-US" sz="3600" noProof="0" dirty="0">
                <a:ln>
                  <a:noFill/>
                </a:ln>
                <a:effectLst/>
                <a:uLnTx/>
                <a:uFillTx/>
                <a:latin typeface="Cambria" pitchFamily="18" charset="0"/>
                <a:sym typeface="+mn-ea"/>
              </a:rPr>
              <a:t>I say also unto thee, That thou art Peter, and upon this rock I will build my church; and the gates of hell shall not prevail against </a:t>
            </a:r>
            <a:r>
              <a:rPr lang="en-US" sz="3600" noProof="0" dirty="0" smtClean="0">
                <a:ln>
                  <a:noFill/>
                </a:ln>
                <a:effectLst/>
                <a:uLnTx/>
                <a:uFillTx/>
                <a:latin typeface="Cambria" pitchFamily="18" charset="0"/>
                <a:sym typeface="+mn-ea"/>
              </a:rPr>
              <a:t>it.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noProof="0" dirty="0">
                <a:ln>
                  <a:noFill/>
                </a:ln>
                <a:effectLst/>
                <a:uLnTx/>
                <a:uFillTx/>
                <a:latin typeface="Cambria" pitchFamily="18" charset="0"/>
                <a:sym typeface="+mn-ea"/>
              </a:rPr>
              <a:t>	</a:t>
            </a:r>
            <a:r>
              <a:rPr lang="en-US" sz="3600" noProof="0" dirty="0" smtClean="0">
                <a:ln>
                  <a:noFill/>
                </a:ln>
                <a:effectLst/>
                <a:uLnTx/>
                <a:uFillTx/>
                <a:latin typeface="Cambria" pitchFamily="18" charset="0"/>
                <a:sym typeface="+mn-ea"/>
              </a:rPr>
              <a:t>				Matt. 16:18</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200" noProof="0" dirty="0" smtClean="0">
                <a:ln>
                  <a:noFill/>
                </a:ln>
                <a:effectLst/>
                <a:uLnTx/>
                <a:uFillTx/>
                <a:latin typeface="Cambria" pitchFamily="18" charset="0"/>
                <a:sym typeface="+mn-ea"/>
              </a:rPr>
              <a:t>Thus, </a:t>
            </a:r>
            <a:r>
              <a:rPr lang="en-US" sz="3200" noProof="0" dirty="0">
                <a:ln>
                  <a:noFill/>
                </a:ln>
                <a:effectLst/>
                <a:uLnTx/>
                <a:uFillTx/>
                <a:latin typeface="Cambria" pitchFamily="18" charset="0"/>
                <a:sym typeface="+mn-ea"/>
              </a:rPr>
              <a:t>The Church is the earthly expression of the </a:t>
            </a:r>
            <a:r>
              <a:rPr lang="en-US" sz="3200" b="1" noProof="0" dirty="0" smtClean="0">
                <a:ln>
                  <a:noFill/>
                </a:ln>
                <a:effectLst/>
                <a:uLnTx/>
                <a:uFillTx/>
                <a:latin typeface="Cambria" pitchFamily="18" charset="0"/>
                <a:sym typeface="+mn-ea"/>
              </a:rPr>
              <a:t>Government </a:t>
            </a:r>
            <a:r>
              <a:rPr lang="en-US" sz="3200" b="1" noProof="0" dirty="0">
                <a:ln>
                  <a:noFill/>
                </a:ln>
                <a:effectLst/>
                <a:uLnTx/>
                <a:uFillTx/>
                <a:latin typeface="Cambria" pitchFamily="18" charset="0"/>
                <a:sym typeface="+mn-ea"/>
              </a:rPr>
              <a:t>of the Heavens</a:t>
            </a:r>
            <a:endParaRPr kumimoji="0" lang="en-US" sz="3600" b="1"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sz="3200" kern="1200" dirty="0">
              <a:latin typeface="Cambria" pitchFamily="18" charset="0"/>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marL="0" lvl="0" indent="0" algn="ctr">
              <a:buNone/>
            </a:pPr>
            <a:r>
              <a:rPr sz="2800" b="1" dirty="0">
                <a:latin typeface="Cambria" pitchFamily="18" charset="0"/>
                <a:sym typeface="+mn-ea"/>
              </a:rPr>
              <a:t>Torture instruments of the INQUISITION </a:t>
            </a:r>
            <a:endParaRPr sz="2800" b="1" kern="1200" dirty="0">
              <a:latin typeface="Cambria" pitchFamily="18" charset="0"/>
              <a:ea typeface="+mn-ea"/>
              <a:cs typeface="+mn-cs"/>
            </a:endParaRPr>
          </a:p>
        </p:txBody>
      </p:sp>
      <p:sp>
        <p:nvSpPr>
          <p:cNvPr id="55301" name="TextBox 12"/>
          <p:cNvSpPr txBox="1"/>
          <p:nvPr/>
        </p:nvSpPr>
        <p:spPr>
          <a:xfrm>
            <a:off x="533400" y="2256473"/>
            <a:ext cx="4937125" cy="4154487"/>
          </a:xfrm>
          <a:prstGeom prst="rect">
            <a:avLst/>
          </a:prstGeom>
          <a:noFill/>
          <a:ln w="9525">
            <a:noFill/>
          </a:ln>
        </p:spPr>
        <p:txBody>
          <a:bodyPr>
            <a:spAutoFit/>
          </a:bodyPr>
          <a:p>
            <a:r>
              <a:rPr sz="2200" dirty="0">
                <a:latin typeface="Calibri" pitchFamily="34" charset="0"/>
              </a:rPr>
              <a:t>The accused person, when undergoing torture on the rack, would usually experience excruciating pain when they would be placed on the wooden framed rack with rollers on both the ends. With their ankles bound to one roller and wrists tied with the other, they would undergo brutal interrogation by men who would slowly turn the handle so as to crack their limbs. This torture method was one of the most painful among those used in the dark ages.</a:t>
            </a:r>
            <a:endParaRPr sz="2200" dirty="0">
              <a:latin typeface="Calibri" pitchFamily="34" charset="0"/>
            </a:endParaRPr>
          </a:p>
        </p:txBody>
      </p:sp>
      <p:pic>
        <p:nvPicPr>
          <p:cNvPr id="55303" name="Picture 1"/>
          <p:cNvPicPr>
            <a:picLocks noChangeAspect="1"/>
          </p:cNvPicPr>
          <p:nvPr/>
        </p:nvPicPr>
        <p:blipFill>
          <a:blip r:embed="rId2"/>
          <a:stretch>
            <a:fillRect/>
          </a:stretch>
        </p:blipFill>
        <p:spPr>
          <a:xfrm>
            <a:off x="5799138" y="2209800"/>
            <a:ext cx="2943225" cy="424815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marL="0" lvl="0" indent="0" algn="ctr">
              <a:buNone/>
            </a:pPr>
            <a:r>
              <a:rPr sz="2800" b="1" dirty="0">
                <a:latin typeface="Cambria" pitchFamily="18" charset="0"/>
                <a:sym typeface="+mn-ea"/>
              </a:rPr>
              <a:t>Torture instruments of the INQUISITION </a:t>
            </a:r>
            <a:endParaRPr sz="2800" b="1" kern="1200" dirty="0">
              <a:latin typeface="Cambria" pitchFamily="18" charset="0"/>
              <a:ea typeface="+mn-ea"/>
              <a:cs typeface="+mn-cs"/>
            </a:endParaRPr>
          </a:p>
        </p:txBody>
      </p:sp>
      <p:sp>
        <p:nvSpPr>
          <p:cNvPr id="56325" name="TextBox 12"/>
          <p:cNvSpPr txBox="1"/>
          <p:nvPr/>
        </p:nvSpPr>
        <p:spPr>
          <a:xfrm>
            <a:off x="168275" y="2279650"/>
            <a:ext cx="4937125" cy="3816350"/>
          </a:xfrm>
          <a:prstGeom prst="rect">
            <a:avLst/>
          </a:prstGeom>
          <a:noFill/>
          <a:ln w="9525">
            <a:noFill/>
          </a:ln>
        </p:spPr>
        <p:txBody>
          <a:bodyPr>
            <a:spAutoFit/>
          </a:bodyPr>
          <a:p>
            <a:r>
              <a:rPr sz="2200" dirty="0">
                <a:latin typeface="Calibri" pitchFamily="34" charset="0"/>
              </a:rPr>
              <a:t>Torturing couldn’t have been more brutal and painful than impaling someone on a pole. This form of torture resulted in death. In Romania, accused men and women were forced to sit on pointed poles. The poles were then raised to force inside the anuses of the victims. The victims were left pierced and stayed alive for the next couple of days before breathing their last. It was a painful way of executing anyone.</a:t>
            </a:r>
            <a:endParaRPr sz="2200" dirty="0">
              <a:latin typeface="Calibri" pitchFamily="34" charset="0"/>
            </a:endParaRPr>
          </a:p>
        </p:txBody>
      </p:sp>
      <p:pic>
        <p:nvPicPr>
          <p:cNvPr id="56327" name="Picture 2"/>
          <p:cNvPicPr>
            <a:picLocks noChangeAspect="1"/>
          </p:cNvPicPr>
          <p:nvPr/>
        </p:nvPicPr>
        <p:blipFill>
          <a:blip r:embed="rId2"/>
          <a:stretch>
            <a:fillRect/>
          </a:stretch>
        </p:blipFill>
        <p:spPr>
          <a:xfrm>
            <a:off x="5000625" y="2768600"/>
            <a:ext cx="4105275" cy="2413000"/>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marL="0" lvl="0" indent="0" algn="ctr">
              <a:buNone/>
            </a:pPr>
            <a:r>
              <a:rPr sz="2800" b="1" dirty="0">
                <a:latin typeface="Cambria" pitchFamily="18" charset="0"/>
                <a:sym typeface="+mn-ea"/>
              </a:rPr>
              <a:t>Torture instruments of the INQUISITION </a:t>
            </a:r>
            <a:endParaRPr sz="2800" b="1" kern="1200" dirty="0">
              <a:latin typeface="Cambria" pitchFamily="18" charset="0"/>
              <a:ea typeface="+mn-ea"/>
              <a:cs typeface="+mn-cs"/>
            </a:endParaRPr>
          </a:p>
        </p:txBody>
      </p:sp>
      <p:sp>
        <p:nvSpPr>
          <p:cNvPr id="57349" name="TextBox 12"/>
          <p:cNvSpPr txBox="1"/>
          <p:nvPr/>
        </p:nvSpPr>
        <p:spPr>
          <a:xfrm>
            <a:off x="168275" y="2057400"/>
            <a:ext cx="5842000" cy="4494213"/>
          </a:xfrm>
          <a:prstGeom prst="rect">
            <a:avLst/>
          </a:prstGeom>
          <a:noFill/>
          <a:ln w="9525">
            <a:noFill/>
          </a:ln>
        </p:spPr>
        <p:txBody>
          <a:bodyPr>
            <a:spAutoFit/>
          </a:bodyPr>
          <a:p>
            <a:r>
              <a:rPr sz="2200" dirty="0">
                <a:latin typeface="Calibri" pitchFamily="34" charset="0"/>
              </a:rPr>
              <a:t>The Middle Ages were called Dark for a number of reasons, one among them being the severe and inhuman torture methods used to punish people. There were a number of ghastly torture devices for females as well as for males back then. One of the scariest devices used to torture women was the saw.. Sawing a woman or a man in half was a common thing Such women were usually sawed in half by hanging them upside down and with their legs spread out. Two men usually carried out the sawing that lasted for a long time. It was a very brutal and painful way of dying</a:t>
            </a:r>
            <a:endParaRPr sz="2200" dirty="0">
              <a:latin typeface="Calibri" pitchFamily="34" charset="0"/>
            </a:endParaRPr>
          </a:p>
        </p:txBody>
      </p:sp>
      <p:pic>
        <p:nvPicPr>
          <p:cNvPr id="57351" name="Picture 2"/>
          <p:cNvPicPr>
            <a:picLocks noChangeAspect="1"/>
          </p:cNvPicPr>
          <p:nvPr/>
        </p:nvPicPr>
        <p:blipFill>
          <a:blip r:embed="rId2"/>
          <a:stretch>
            <a:fillRect/>
          </a:stretch>
        </p:blipFill>
        <p:spPr>
          <a:xfrm>
            <a:off x="6010275" y="2362200"/>
            <a:ext cx="2905125" cy="4000500"/>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marL="0" lvl="0" indent="0" algn="ctr">
              <a:buNone/>
            </a:pPr>
            <a:r>
              <a:rPr sz="2800" b="1" dirty="0">
                <a:latin typeface="Cambria" pitchFamily="18" charset="0"/>
                <a:sym typeface="+mn-ea"/>
              </a:rPr>
              <a:t>Torture instruments of the INQUISITION </a:t>
            </a:r>
            <a:endParaRPr sz="2800" b="1" kern="1200" dirty="0">
              <a:latin typeface="Cambria" pitchFamily="18" charset="0"/>
              <a:ea typeface="+mn-ea"/>
              <a:cs typeface="+mn-cs"/>
            </a:endParaRPr>
          </a:p>
        </p:txBody>
      </p:sp>
      <p:sp>
        <p:nvSpPr>
          <p:cNvPr id="58373" name="TextBox 12"/>
          <p:cNvSpPr txBox="1"/>
          <p:nvPr/>
        </p:nvSpPr>
        <p:spPr>
          <a:xfrm>
            <a:off x="168275" y="2246313"/>
            <a:ext cx="4937125" cy="4092575"/>
          </a:xfrm>
          <a:prstGeom prst="rect">
            <a:avLst/>
          </a:prstGeom>
          <a:noFill/>
          <a:ln w="9525">
            <a:noFill/>
          </a:ln>
        </p:spPr>
        <p:txBody>
          <a:bodyPr>
            <a:spAutoFit/>
          </a:bodyPr>
          <a:p>
            <a:r>
              <a:rPr sz="2000" dirty="0">
                <a:latin typeface="Calibri" pitchFamily="34" charset="0"/>
              </a:rPr>
              <a:t>A very cruel invention by the Italians, the Judas Cradle was a torture device used primarily on women. It was a tool, the seat of which was shaped in the form of a pyramid. The victim, typically a woman, would be forced to sit on this seat with a pointed tip using a rope. The pressure would force the tip to insert the woman’s anus or vagina and tear her muscles from inside. To add more to this cruel torture, the woman’s heels would be tied down with weights. This would be done to inflict the maximum pain and damage</a:t>
            </a:r>
            <a:endParaRPr sz="2000" dirty="0">
              <a:latin typeface="Calibri" pitchFamily="34" charset="0"/>
            </a:endParaRPr>
          </a:p>
        </p:txBody>
      </p:sp>
      <p:pic>
        <p:nvPicPr>
          <p:cNvPr id="58375" name="Picture 2"/>
          <p:cNvPicPr>
            <a:picLocks noChangeAspect="1"/>
          </p:cNvPicPr>
          <p:nvPr/>
        </p:nvPicPr>
        <p:blipFill>
          <a:blip r:embed="rId2"/>
          <a:stretch>
            <a:fillRect/>
          </a:stretch>
        </p:blipFill>
        <p:spPr>
          <a:xfrm>
            <a:off x="5105400" y="2179638"/>
            <a:ext cx="3914775" cy="4286250"/>
          </a:xfrm>
          <a:prstGeom prst="rect">
            <a:avLst/>
          </a:prstGeom>
          <a:noFill/>
          <a:ln w="9525">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marL="0" lvl="0" indent="0" algn="ctr">
              <a:buNone/>
            </a:pPr>
            <a:r>
              <a:rPr sz="2800" b="1" dirty="0">
                <a:latin typeface="Cambria" pitchFamily="18" charset="0"/>
                <a:sym typeface="+mn-ea"/>
              </a:rPr>
              <a:t>Torture instruments of the INQUISITION </a:t>
            </a:r>
            <a:endParaRPr sz="2800" b="1" kern="1200" dirty="0">
              <a:latin typeface="Cambria" pitchFamily="18" charset="0"/>
              <a:ea typeface="+mn-ea"/>
              <a:cs typeface="+mn-cs"/>
            </a:endParaRPr>
          </a:p>
        </p:txBody>
      </p:sp>
      <p:sp>
        <p:nvSpPr>
          <p:cNvPr id="59397" name="TextBox 12"/>
          <p:cNvSpPr txBox="1"/>
          <p:nvPr/>
        </p:nvSpPr>
        <p:spPr>
          <a:xfrm>
            <a:off x="168275" y="2017713"/>
            <a:ext cx="4937125" cy="4492625"/>
          </a:xfrm>
          <a:prstGeom prst="rect">
            <a:avLst/>
          </a:prstGeom>
          <a:noFill/>
          <a:ln w="9525">
            <a:noFill/>
          </a:ln>
        </p:spPr>
        <p:txBody>
          <a:bodyPr>
            <a:spAutoFit/>
          </a:bodyPr>
          <a:p>
            <a:r>
              <a:rPr sz="2600" dirty="0">
                <a:latin typeface="Calibri" pitchFamily="34" charset="0"/>
              </a:rPr>
              <a:t>In this form of torture, women were suspended in air by tying their hands, and weights attached to their feet. This tore the back and shoulder muscles and caused immense pain, followed by death. It was a severe form of torture and any person undergoing it was hung naked for all to mock them. This torture was used widely during the Spanish Inquisition.</a:t>
            </a:r>
            <a:endParaRPr sz="2600" dirty="0">
              <a:latin typeface="Calibri" pitchFamily="34" charset="0"/>
            </a:endParaRPr>
          </a:p>
        </p:txBody>
      </p:sp>
      <p:pic>
        <p:nvPicPr>
          <p:cNvPr id="59399" name="Picture 2"/>
          <p:cNvPicPr>
            <a:picLocks noChangeAspect="1"/>
          </p:cNvPicPr>
          <p:nvPr/>
        </p:nvPicPr>
        <p:blipFill>
          <a:blip r:embed="rId2"/>
          <a:stretch>
            <a:fillRect/>
          </a:stretch>
        </p:blipFill>
        <p:spPr>
          <a:xfrm>
            <a:off x="5224463" y="2508250"/>
            <a:ext cx="3852862" cy="2978150"/>
          </a:xfrm>
          <a:prstGeom prst="rect">
            <a:avLst/>
          </a:prstGeom>
          <a:noFill/>
          <a:ln w="9525">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2286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lvl="0" indent="0" algn="ctr">
              <a:buNone/>
            </a:pPr>
            <a:r>
              <a:rPr sz="2800" b="1" dirty="0">
                <a:latin typeface="Cambria" pitchFamily="18" charset="0"/>
              </a:rPr>
              <a:t>THE MEDIEVAL CHURCH  (476 A.D. - 1453 A.D.)</a:t>
            </a:r>
            <a:endParaRPr sz="2800" b="1" dirty="0">
              <a:latin typeface="Cambria" pitchFamily="18" charset="0"/>
            </a:endParaRPr>
          </a:p>
        </p:txBody>
      </p:sp>
      <p:sp>
        <p:nvSpPr>
          <p:cNvPr id="53251" name="Subtitle 2"/>
          <p:cNvSpPr>
            <a:spLocks noGrp="1"/>
          </p:cNvSpPr>
          <p:nvPr>
            <p:ph type="subTitle" idx="1"/>
          </p:nvPr>
        </p:nvSpPr>
        <p:spPr>
          <a:xfrm>
            <a:off x="228600" y="1447800"/>
            <a:ext cx="8763000" cy="381000"/>
          </a:xfrm>
        </p:spPr>
        <p:txBody>
          <a:bodyPr vert="horz" wrap="square" lIns="91440" tIns="45720" rIns="91440" bIns="45720" anchor="t"/>
          <a:p>
            <a:pPr marL="0" lvl="0" indent="0" algn="ctr">
              <a:buNone/>
            </a:pPr>
            <a:r>
              <a:rPr sz="2800" b="1" dirty="0">
                <a:latin typeface="Cambria" pitchFamily="18" charset="0"/>
                <a:sym typeface="+mn-ea"/>
              </a:rPr>
              <a:t>Torture instruments of the INQUISITION </a:t>
            </a:r>
            <a:endParaRPr sz="2800" b="1" kern="1200" dirty="0">
              <a:latin typeface="Cambria" pitchFamily="18" charset="0"/>
              <a:ea typeface="+mn-ea"/>
              <a:cs typeface="+mn-cs"/>
            </a:endParaRPr>
          </a:p>
        </p:txBody>
      </p:sp>
      <p:sp>
        <p:nvSpPr>
          <p:cNvPr id="60421" name="TextBox 12"/>
          <p:cNvSpPr txBox="1"/>
          <p:nvPr/>
        </p:nvSpPr>
        <p:spPr>
          <a:xfrm>
            <a:off x="168275" y="2246313"/>
            <a:ext cx="4632325" cy="3784600"/>
          </a:xfrm>
          <a:prstGeom prst="rect">
            <a:avLst/>
          </a:prstGeom>
          <a:noFill/>
          <a:ln w="9525">
            <a:noFill/>
          </a:ln>
        </p:spPr>
        <p:txBody>
          <a:bodyPr>
            <a:spAutoFit/>
          </a:bodyPr>
          <a:p>
            <a:r>
              <a:rPr sz="2400" dirty="0">
                <a:latin typeface="Calibri" pitchFamily="34" charset="0"/>
              </a:rPr>
              <a:t>Meant for both men and women, the Iron Chair was a torture tool in which the victims were seated, only to be pierced by sharp edged spikes covering the chair. The torture lasted for several hours and days. This device was used widely in the Middle Ages to scare people to confess to crimes. Most of the times, victims died from blood loss</a:t>
            </a:r>
            <a:endParaRPr sz="2400" dirty="0">
              <a:latin typeface="Calibri" pitchFamily="34" charset="0"/>
            </a:endParaRPr>
          </a:p>
        </p:txBody>
      </p:sp>
      <p:pic>
        <p:nvPicPr>
          <p:cNvPr id="60423" name="Picture 1"/>
          <p:cNvPicPr>
            <a:picLocks noChangeAspect="1"/>
          </p:cNvPicPr>
          <p:nvPr/>
        </p:nvPicPr>
        <p:blipFill>
          <a:blip r:embed="rId2"/>
          <a:stretch>
            <a:fillRect/>
          </a:stretch>
        </p:blipFill>
        <p:spPr>
          <a:xfrm>
            <a:off x="4967288" y="2590800"/>
            <a:ext cx="4162425" cy="3733800"/>
          </a:xfrm>
          <a:prstGeom prst="rect">
            <a:avLst/>
          </a:prstGeom>
          <a:noFill/>
          <a:ln w="9525">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3" name="Text Box 2"/>
          <p:cNvSpPr txBox="1"/>
          <p:nvPr/>
        </p:nvSpPr>
        <p:spPr>
          <a:xfrm>
            <a:off x="1695450" y="2184400"/>
            <a:ext cx="6546850" cy="1445260"/>
          </a:xfrm>
          <a:prstGeom prst="rect">
            <a:avLst/>
          </a:prstGeom>
          <a:noFill/>
        </p:spPr>
        <p:txBody>
          <a:bodyPr wrap="square" rtlCol="0">
            <a:spAutoFit/>
          </a:bodyPr>
          <a:p>
            <a:r>
              <a:rPr lang="en-US" sz="8800"/>
              <a:t>Islam</a:t>
            </a:r>
            <a:endParaRPr lang="en-US" sz="8800"/>
          </a:p>
        </p:txBody>
      </p:sp>
      <p:sp>
        <p:nvSpPr>
          <p:cNvPr id="4" name="Text Box 3"/>
          <p:cNvSpPr txBox="1"/>
          <p:nvPr/>
        </p:nvSpPr>
        <p:spPr>
          <a:xfrm>
            <a:off x="844550" y="3695700"/>
            <a:ext cx="7956550" cy="1753235"/>
          </a:xfrm>
          <a:prstGeom prst="rect">
            <a:avLst/>
          </a:prstGeom>
          <a:noFill/>
        </p:spPr>
        <p:txBody>
          <a:bodyPr wrap="square" rtlCol="0">
            <a:spAutoFit/>
          </a:bodyPr>
          <a:p>
            <a:r>
              <a:rPr lang="en-US" sz="3600"/>
              <a:t>he Islamic prophet Muhammad began receiving what Muslims consider to be divine revelations in 610 CE</a:t>
            </a:r>
            <a:endParaRPr lang="en-US" sz="36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pic>
        <p:nvPicPr>
          <p:cNvPr id="62470" name="Picture 2"/>
          <p:cNvPicPr>
            <a:picLocks noChangeAspect="1"/>
          </p:cNvPicPr>
          <p:nvPr/>
        </p:nvPicPr>
        <p:blipFill>
          <a:blip r:embed="rId2"/>
          <a:stretch>
            <a:fillRect/>
          </a:stretch>
        </p:blipFill>
        <p:spPr>
          <a:xfrm>
            <a:off x="1447800" y="1524000"/>
            <a:ext cx="6686550" cy="4300538"/>
          </a:xfrm>
          <a:prstGeom prst="rect">
            <a:avLst/>
          </a:prstGeom>
          <a:noFill/>
          <a:ln w="9525">
            <a:noFill/>
          </a:ln>
        </p:spPr>
      </p:pic>
      <p:sp>
        <p:nvSpPr>
          <p:cNvPr id="7" name="Text Box 6"/>
          <p:cNvSpPr txBox="1"/>
          <p:nvPr/>
        </p:nvSpPr>
        <p:spPr>
          <a:xfrm>
            <a:off x="1568450" y="6172200"/>
            <a:ext cx="6565900" cy="829945"/>
          </a:xfrm>
          <a:prstGeom prst="rect">
            <a:avLst/>
          </a:prstGeom>
          <a:noFill/>
        </p:spPr>
        <p:txBody>
          <a:bodyPr wrap="square" rtlCol="0">
            <a:spAutoFit/>
          </a:bodyPr>
          <a:p>
            <a:r>
              <a:rPr sz="2400" dirty="0">
                <a:sym typeface="+mn-ea"/>
              </a:rPr>
              <a:t>Martin Luther  (10 Nov 1483 – 18 Feb 1546)</a:t>
            </a:r>
            <a:endParaRPr sz="2400" dirty="0">
              <a:latin typeface="Calibri" pitchFamily="34" charset="0"/>
            </a:endParaRPr>
          </a:p>
          <a:p>
            <a:endParaRPr lang="en-US" sz="2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61445" name="TextBox 12"/>
          <p:cNvSpPr txBox="1"/>
          <p:nvPr/>
        </p:nvSpPr>
        <p:spPr>
          <a:xfrm>
            <a:off x="168275" y="6011863"/>
            <a:ext cx="8970963" cy="769937"/>
          </a:xfrm>
          <a:prstGeom prst="rect">
            <a:avLst/>
          </a:prstGeom>
          <a:noFill/>
          <a:ln w="9525">
            <a:noFill/>
          </a:ln>
        </p:spPr>
        <p:txBody>
          <a:bodyPr>
            <a:spAutoFit/>
          </a:bodyPr>
          <a:p>
            <a:pPr algn="ctr"/>
            <a:r>
              <a:rPr sz="2200" dirty="0">
                <a:latin typeface="Calibri" pitchFamily="34" charset="0"/>
              </a:rPr>
              <a:t>Desiderius Erasmus Roterodamus  (28 Oct 1466 – 12 July 1536),</a:t>
            </a:r>
            <a:endParaRPr sz="2200" dirty="0">
              <a:latin typeface="Calibri" pitchFamily="34" charset="0"/>
            </a:endParaRPr>
          </a:p>
          <a:p>
            <a:pPr algn="ctr"/>
            <a:r>
              <a:rPr sz="2200" dirty="0">
                <a:latin typeface="Calibri" pitchFamily="34" charset="0"/>
              </a:rPr>
              <a:t>known as Erasmus or Erasmus of Rotterdam</a:t>
            </a:r>
            <a:endParaRPr sz="2200" dirty="0">
              <a:latin typeface="Calibri" pitchFamily="34" charset="0"/>
            </a:endParaRPr>
          </a:p>
        </p:txBody>
      </p:sp>
      <p:pic>
        <p:nvPicPr>
          <p:cNvPr id="61446" name="Picture 1"/>
          <p:cNvPicPr>
            <a:picLocks noChangeAspect="1"/>
          </p:cNvPicPr>
          <p:nvPr/>
        </p:nvPicPr>
        <p:blipFill>
          <a:blip r:embed="rId2"/>
          <a:stretch>
            <a:fillRect/>
          </a:stretch>
        </p:blipFill>
        <p:spPr>
          <a:xfrm>
            <a:off x="2286000" y="1576388"/>
            <a:ext cx="4343400" cy="4297362"/>
          </a:xfrm>
          <a:prstGeom prst="rect">
            <a:avLst/>
          </a:prstGeom>
          <a:noFill/>
          <a:ln w="9525">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3" name="Text Box 2"/>
          <p:cNvSpPr txBox="1"/>
          <p:nvPr/>
        </p:nvSpPr>
        <p:spPr>
          <a:xfrm>
            <a:off x="1009650" y="1714500"/>
            <a:ext cx="7651115" cy="4399915"/>
          </a:xfrm>
          <a:prstGeom prst="rect">
            <a:avLst/>
          </a:prstGeom>
          <a:noFill/>
        </p:spPr>
        <p:txBody>
          <a:bodyPr wrap="square" rtlCol="0">
            <a:spAutoFit/>
          </a:bodyPr>
          <a:p>
            <a:r>
              <a:rPr lang="en-US" sz="4000" b="1"/>
              <a:t>Protestant Reformation</a:t>
            </a:r>
            <a:endParaRPr lang="en-US" sz="4000"/>
          </a:p>
          <a:p>
            <a:r>
              <a:rPr lang="en-US" sz="4000"/>
              <a:t>OCTOBER 31, 1517</a:t>
            </a:r>
            <a:endParaRPr lang="en-US" sz="4000"/>
          </a:p>
          <a:p>
            <a:pPr marL="571500" indent="-571500">
              <a:buFont typeface="Arial" panose="020B0604020202090204" pitchFamily="34" charset="0"/>
              <a:buChar char="•"/>
            </a:pPr>
            <a:r>
              <a:rPr lang="en-US" sz="4000"/>
              <a:t>The sale of indulgences</a:t>
            </a:r>
            <a:endParaRPr lang="en-US" sz="4000"/>
          </a:p>
          <a:p>
            <a:pPr marL="571500" indent="-571500">
              <a:buFont typeface="Arial" panose="020B0604020202090204" pitchFamily="34" charset="0"/>
              <a:buChar char="•"/>
            </a:pPr>
            <a:r>
              <a:rPr lang="en-US" sz="4000"/>
              <a:t>The 95 Thesis</a:t>
            </a:r>
            <a:endParaRPr lang="en-US" sz="4000"/>
          </a:p>
          <a:p>
            <a:pPr marL="571500" indent="-571500">
              <a:buFont typeface="Arial" panose="020B0604020202090204" pitchFamily="34" charset="0"/>
              <a:buChar char="•"/>
            </a:pPr>
            <a:r>
              <a:rPr lang="en-US" sz="4000">
                <a:latin typeface="Arial" panose="020B0604020202090204" pitchFamily="34" charset="0"/>
                <a:cs typeface="Arial" panose="020B0604020202090204" pitchFamily="34" charset="0"/>
                <a:sym typeface="+mn-ea"/>
              </a:rPr>
              <a:t>The Duke's dream</a:t>
            </a:r>
            <a:endParaRPr lang="en-US" sz="4000">
              <a:latin typeface="Arial" panose="020B0604020202090204" pitchFamily="34" charset="0"/>
              <a:cs typeface="Arial" panose="020B0604020202090204" pitchFamily="34" charset="0"/>
              <a:sym typeface="+mn-ea"/>
            </a:endParaRPr>
          </a:p>
          <a:p>
            <a:pPr marL="571500" indent="-571500">
              <a:buFont typeface="Arial" panose="020B0604020202090204" pitchFamily="34" charset="0"/>
              <a:buChar char="•"/>
            </a:pPr>
            <a:r>
              <a:rPr lang="en-US" sz="4000"/>
              <a:t>Compare </a:t>
            </a:r>
            <a:r>
              <a:rPr sz="4000" b="1" dirty="0">
                <a:sym typeface="+mn-ea"/>
              </a:rPr>
              <a:t>Jan Hus (c</a:t>
            </a:r>
            <a:r>
              <a:rPr lang="en-US" sz="4000" b="1" dirty="0">
                <a:sym typeface="+mn-ea"/>
              </a:rPr>
              <a:t>.</a:t>
            </a:r>
            <a:r>
              <a:rPr sz="4000" b="1" dirty="0">
                <a:sym typeface="+mn-ea"/>
              </a:rPr>
              <a:t>1415)</a:t>
            </a:r>
            <a:endParaRPr sz="4000" b="1" dirty="0">
              <a:sym typeface="+mn-ea"/>
            </a:endParaRPr>
          </a:p>
          <a:p>
            <a:pPr marL="571500" indent="-571500">
              <a:buFont typeface="Arial" panose="020B0604020202090204" pitchFamily="34" charset="0"/>
              <a:buChar char="•"/>
            </a:pPr>
            <a:endParaRPr lang="en-US" sz="4000">
              <a:latin typeface="Arial" panose="020B0604020202090204" pitchFamily="34" charset="0"/>
              <a:cs typeface="Arial" panose="020B060402020209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b="1" noProof="0" dirty="0" smtClean="0">
                <a:ln>
                  <a:noFill/>
                </a:ln>
                <a:effectLst/>
                <a:uLnTx/>
                <a:uFillTx/>
                <a:latin typeface="Cambria" pitchFamily="18" charset="0"/>
                <a:sym typeface="+mn-ea"/>
              </a:rPr>
              <a:t>Definitions of Church:</a:t>
            </a:r>
            <a:endParaRPr kumimoji="0" lang="en-US" sz="36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kumimoji="0" lang="en-US" sz="300" b="0" i="0" u="none" strike="noStrike" kern="1200" cap="none" spc="0" normalizeH="0" baseline="0" noProof="0" dirty="0" smtClean="0">
                <a:ln>
                  <a:noFill/>
                </a:ln>
                <a:solidFill>
                  <a:schemeClr val="tx1"/>
                </a:solidFill>
                <a:effectLst/>
                <a:uLnTx/>
                <a:uFillTx/>
                <a:latin typeface="Cambria" pitchFamily="18" charset="0"/>
                <a:ea typeface="+mn-ea"/>
                <a:cs typeface="+mn-cs"/>
              </a:rPr>
              <a:t>m</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571500" marR="0" lvl="0" indent="-5715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600" noProof="0" dirty="0">
                <a:ln>
                  <a:noFill/>
                </a:ln>
                <a:effectLst/>
                <a:uLnTx/>
                <a:uFillTx/>
                <a:latin typeface="Cambria" pitchFamily="18" charset="0"/>
                <a:sym typeface="+mn-ea"/>
              </a:rPr>
              <a:t>But if I tarry long, that thou </a:t>
            </a:r>
            <a:r>
              <a:rPr lang="en-US" sz="3600" noProof="0" dirty="0" err="1">
                <a:ln>
                  <a:noFill/>
                </a:ln>
                <a:effectLst/>
                <a:uLnTx/>
                <a:uFillTx/>
                <a:latin typeface="Cambria" pitchFamily="18" charset="0"/>
                <a:sym typeface="+mn-ea"/>
              </a:rPr>
              <a:t>mayest</a:t>
            </a:r>
            <a:r>
              <a:rPr lang="en-US" sz="3600" noProof="0" dirty="0">
                <a:ln>
                  <a:noFill/>
                </a:ln>
                <a:effectLst/>
                <a:uLnTx/>
                <a:uFillTx/>
                <a:latin typeface="Cambria" pitchFamily="18" charset="0"/>
                <a:sym typeface="+mn-ea"/>
              </a:rPr>
              <a:t> know how thou </a:t>
            </a:r>
            <a:r>
              <a:rPr lang="en-US" sz="3600" noProof="0" dirty="0" err="1">
                <a:ln>
                  <a:noFill/>
                </a:ln>
                <a:effectLst/>
                <a:uLnTx/>
                <a:uFillTx/>
                <a:latin typeface="Cambria" pitchFamily="18" charset="0"/>
                <a:sym typeface="+mn-ea"/>
              </a:rPr>
              <a:t>oughtest</a:t>
            </a:r>
            <a:r>
              <a:rPr lang="en-US" sz="3600" noProof="0" dirty="0">
                <a:ln>
                  <a:noFill/>
                </a:ln>
                <a:effectLst/>
                <a:uLnTx/>
                <a:uFillTx/>
                <a:latin typeface="Cambria" pitchFamily="18" charset="0"/>
                <a:sym typeface="+mn-ea"/>
              </a:rPr>
              <a:t> to behave thyself in </a:t>
            </a:r>
            <a:r>
              <a:rPr lang="en-US" sz="3600" noProof="0" dirty="0" smtClean="0">
                <a:ln>
                  <a:noFill/>
                </a:ln>
                <a:effectLst/>
                <a:uLnTx/>
                <a:uFillTx/>
                <a:latin typeface="Cambria" pitchFamily="18" charset="0"/>
                <a:sym typeface="+mn-ea"/>
              </a:rPr>
              <a:t>the </a:t>
            </a:r>
            <a:r>
              <a:rPr lang="en-US" sz="3600" noProof="0" dirty="0">
                <a:ln>
                  <a:noFill/>
                </a:ln>
                <a:effectLst/>
                <a:uLnTx/>
                <a:uFillTx/>
                <a:latin typeface="Cambria" pitchFamily="18" charset="0"/>
                <a:sym typeface="+mn-ea"/>
              </a:rPr>
              <a:t>house Aof God, </a:t>
            </a:r>
            <a:r>
              <a:rPr lang="en-US" sz="3600" noProof="0" dirty="0" smtClean="0">
                <a:ln>
                  <a:noFill/>
                </a:ln>
                <a:effectLst/>
                <a:uLnTx/>
                <a:uFillTx/>
                <a:latin typeface="Cambria" pitchFamily="18" charset="0"/>
                <a:sym typeface="+mn-ea"/>
              </a:rPr>
              <a:t>which </a:t>
            </a:r>
            <a:r>
              <a:rPr lang="en-US" sz="3600" noProof="0" dirty="0">
                <a:ln>
                  <a:noFill/>
                </a:ln>
                <a:effectLst/>
                <a:uLnTx/>
                <a:uFillTx/>
                <a:latin typeface="Cambria" pitchFamily="18" charset="0"/>
                <a:sym typeface="+mn-ea"/>
              </a:rPr>
              <a:t>is the church of the living God</a:t>
            </a:r>
            <a:r>
              <a:rPr lang="en-US" sz="3600" noProof="0" dirty="0" smtClean="0">
                <a:ln>
                  <a:noFill/>
                </a:ln>
                <a:effectLst/>
                <a:uLnTx/>
                <a:uFillTx/>
                <a:latin typeface="Cambria" pitchFamily="18" charset="0"/>
                <a:sym typeface="+mn-ea"/>
              </a:rPr>
              <a:t>,</a:t>
            </a:r>
            <a:r>
              <a:rPr lang="en-US" sz="3600" b="1" noProof="0" dirty="0" smtClean="0">
                <a:ln>
                  <a:noFill/>
                </a:ln>
                <a:effectLst/>
                <a:uLnTx/>
                <a:uFillTx/>
                <a:latin typeface="Cambria" pitchFamily="18" charset="0"/>
                <a:sym typeface="+mn-ea"/>
              </a:rPr>
              <a:t> </a:t>
            </a:r>
            <a:r>
              <a:rPr lang="en-US" sz="3600" noProof="0" dirty="0" smtClean="0">
                <a:ln>
                  <a:noFill/>
                </a:ln>
                <a:effectLst/>
                <a:uLnTx/>
                <a:uFillTx/>
                <a:latin typeface="Cambria" pitchFamily="18" charset="0"/>
                <a:sym typeface="+mn-ea"/>
              </a:rPr>
              <a:t>the </a:t>
            </a:r>
            <a:r>
              <a:rPr lang="en-US" sz="3600" noProof="0" dirty="0">
                <a:ln>
                  <a:noFill/>
                </a:ln>
                <a:effectLst/>
                <a:uLnTx/>
                <a:uFillTx/>
                <a:latin typeface="Cambria" pitchFamily="18" charset="0"/>
                <a:sym typeface="+mn-ea"/>
              </a:rPr>
              <a:t>pillar and ground of the truth</a:t>
            </a:r>
            <a:r>
              <a:rPr lang="en-US" sz="3600" noProof="0" dirty="0" smtClean="0">
                <a:ln>
                  <a:noFill/>
                </a:ln>
                <a:effectLst/>
                <a:uLnTx/>
                <a:uFillTx/>
                <a:latin typeface="Cambria" pitchFamily="18" charset="0"/>
                <a:sym typeface="+mn-ea"/>
              </a:rPr>
              <a:t>.</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noProof="0" dirty="0" smtClean="0">
                <a:ln>
                  <a:noFill/>
                </a:ln>
                <a:effectLst/>
                <a:uLnTx/>
                <a:uFillTx/>
                <a:latin typeface="Cambria" pitchFamily="18" charset="0"/>
                <a:sym typeface="+mn-ea"/>
              </a:rPr>
              <a:t>					1 Tim. 3:15</a:t>
            </a:r>
            <a:endParaRPr kumimoji="0" lang="en-US" sz="36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b="1" noProof="0" dirty="0">
                <a:ln>
                  <a:noFill/>
                </a:ln>
                <a:effectLst/>
                <a:uLnTx/>
                <a:uFillTx/>
                <a:latin typeface="Cambria" pitchFamily="18" charset="0"/>
                <a:sym typeface="+mn-ea"/>
              </a:rPr>
              <a:t>(1</a:t>
            </a:r>
            <a:r>
              <a:rPr lang="en-US" sz="3600" b="1" noProof="0" dirty="0" smtClean="0">
                <a:ln>
                  <a:noFill/>
                </a:ln>
                <a:effectLst/>
                <a:uLnTx/>
                <a:uFillTx/>
                <a:latin typeface="Cambria" pitchFamily="18" charset="0"/>
                <a:sym typeface="+mn-ea"/>
              </a:rPr>
              <a:t>) </a:t>
            </a:r>
            <a:r>
              <a:rPr lang="en-US" sz="3600" noProof="0" dirty="0" smtClean="0">
                <a:ln>
                  <a:noFill/>
                </a:ln>
                <a:effectLst/>
                <a:uLnTx/>
                <a:uFillTx/>
                <a:latin typeface="Cambria" pitchFamily="18" charset="0"/>
                <a:sym typeface="+mn-ea"/>
              </a:rPr>
              <a:t>The </a:t>
            </a:r>
            <a:r>
              <a:rPr lang="en-US" sz="3600" noProof="0" dirty="0">
                <a:ln>
                  <a:noFill/>
                </a:ln>
                <a:effectLst/>
                <a:uLnTx/>
                <a:uFillTx/>
                <a:latin typeface="Cambria" pitchFamily="18" charset="0"/>
                <a:sym typeface="+mn-ea"/>
              </a:rPr>
              <a:t>house of God,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b="1" noProof="0" dirty="0" smtClean="0">
                <a:ln>
                  <a:noFill/>
                </a:ln>
                <a:effectLst/>
                <a:uLnTx/>
                <a:uFillTx/>
                <a:latin typeface="Cambria" pitchFamily="18" charset="0"/>
                <a:sym typeface="+mn-ea"/>
              </a:rPr>
              <a:t>(2)</a:t>
            </a:r>
            <a:r>
              <a:rPr lang="en-US" sz="3600" noProof="0" dirty="0">
                <a:ln>
                  <a:noFill/>
                </a:ln>
                <a:effectLst/>
                <a:uLnTx/>
                <a:uFillTx/>
                <a:latin typeface="Cambria" pitchFamily="18" charset="0"/>
                <a:sym typeface="+mn-ea"/>
              </a:rPr>
              <a:t> </a:t>
            </a:r>
            <a:r>
              <a:rPr lang="en-US" sz="3600" noProof="0" dirty="0" smtClean="0">
                <a:ln>
                  <a:noFill/>
                </a:ln>
                <a:effectLst/>
                <a:uLnTx/>
                <a:uFillTx/>
                <a:latin typeface="Cambria" pitchFamily="18" charset="0"/>
                <a:sym typeface="+mn-ea"/>
              </a:rPr>
              <a:t>The </a:t>
            </a:r>
            <a:r>
              <a:rPr lang="en-US" sz="3600" noProof="0" dirty="0">
                <a:ln>
                  <a:noFill/>
                </a:ln>
                <a:effectLst/>
                <a:uLnTx/>
                <a:uFillTx/>
                <a:latin typeface="Cambria" pitchFamily="18" charset="0"/>
                <a:sym typeface="+mn-ea"/>
              </a:rPr>
              <a:t>church of the living God, </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600" b="1" noProof="0" dirty="0" smtClean="0">
                <a:ln>
                  <a:noFill/>
                </a:ln>
                <a:effectLst/>
                <a:uLnTx/>
                <a:uFillTx/>
                <a:latin typeface="Cambria" pitchFamily="18" charset="0"/>
                <a:sym typeface="+mn-ea"/>
              </a:rPr>
              <a:t>(</a:t>
            </a:r>
            <a:r>
              <a:rPr lang="en-US" sz="3600" b="1" noProof="0" dirty="0">
                <a:ln>
                  <a:noFill/>
                </a:ln>
                <a:effectLst/>
                <a:uLnTx/>
                <a:uFillTx/>
                <a:latin typeface="Cambria" pitchFamily="18" charset="0"/>
                <a:sym typeface="+mn-ea"/>
              </a:rPr>
              <a:t>3) </a:t>
            </a:r>
            <a:r>
              <a:rPr lang="en-US" sz="3600" noProof="0" dirty="0" smtClean="0">
                <a:ln>
                  <a:noFill/>
                </a:ln>
                <a:effectLst/>
                <a:uLnTx/>
                <a:uFillTx/>
                <a:latin typeface="Cambria" pitchFamily="18" charset="0"/>
                <a:sym typeface="+mn-ea"/>
              </a:rPr>
              <a:t>The </a:t>
            </a:r>
            <a:r>
              <a:rPr lang="en-US" sz="3600" b="1" i="1" noProof="0" dirty="0">
                <a:ln>
                  <a:noFill/>
                </a:ln>
                <a:effectLst/>
                <a:uLnTx/>
                <a:uFillTx/>
                <a:latin typeface="Cambria" pitchFamily="18" charset="0"/>
                <a:sym typeface="+mn-ea"/>
              </a:rPr>
              <a:t>pillar</a:t>
            </a:r>
            <a:r>
              <a:rPr lang="en-US" sz="3600" noProof="0" dirty="0">
                <a:ln>
                  <a:noFill/>
                </a:ln>
                <a:effectLst/>
                <a:uLnTx/>
                <a:uFillTx/>
                <a:latin typeface="Cambria" pitchFamily="18" charset="0"/>
                <a:sym typeface="+mn-ea"/>
              </a:rPr>
              <a:t> and </a:t>
            </a:r>
            <a:r>
              <a:rPr lang="en-US" sz="3600" b="1" i="1" noProof="0" dirty="0">
                <a:ln>
                  <a:noFill/>
                </a:ln>
                <a:effectLst/>
                <a:uLnTx/>
                <a:uFillTx/>
                <a:latin typeface="Cambria" pitchFamily="18" charset="0"/>
                <a:sym typeface="+mn-ea"/>
              </a:rPr>
              <a:t>ground</a:t>
            </a:r>
            <a:r>
              <a:rPr lang="en-US" sz="3600" noProof="0" dirty="0">
                <a:ln>
                  <a:noFill/>
                </a:ln>
                <a:effectLst/>
                <a:uLnTx/>
                <a:uFillTx/>
                <a:latin typeface="Cambria" pitchFamily="18" charset="0"/>
                <a:sym typeface="+mn-ea"/>
              </a:rPr>
              <a:t> of the truth.</a:t>
            </a:r>
            <a:endParaRPr kumimoji="0" lang="en-US" sz="36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sz="3200" kern="1200" dirty="0">
              <a:latin typeface="Cambria" pitchFamily="18" charset="0"/>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63493" name="TextBox 12"/>
          <p:cNvSpPr txBox="1"/>
          <p:nvPr/>
        </p:nvSpPr>
        <p:spPr>
          <a:xfrm>
            <a:off x="520700" y="6243955"/>
            <a:ext cx="8166100" cy="429895"/>
          </a:xfrm>
          <a:prstGeom prst="rect">
            <a:avLst/>
          </a:prstGeom>
          <a:noFill/>
          <a:ln w="9525">
            <a:noFill/>
          </a:ln>
        </p:spPr>
        <p:txBody>
          <a:bodyPr wrap="square">
            <a:spAutoFit/>
          </a:bodyPr>
          <a:p>
            <a:r>
              <a:rPr sz="2200" dirty="0">
                <a:latin typeface="Calibri" pitchFamily="34" charset="0"/>
              </a:rPr>
              <a:t>Huldrych Zwingli or Ulrich Zwingli  (1 Jan 1484 – 11 Oct 1531)</a:t>
            </a:r>
            <a:endParaRPr sz="2200" dirty="0">
              <a:latin typeface="Calibri" pitchFamily="34" charset="0"/>
            </a:endParaRPr>
          </a:p>
        </p:txBody>
      </p:sp>
      <p:pic>
        <p:nvPicPr>
          <p:cNvPr id="63494" name="Picture 1"/>
          <p:cNvPicPr>
            <a:picLocks noChangeAspect="1"/>
          </p:cNvPicPr>
          <p:nvPr/>
        </p:nvPicPr>
        <p:blipFill>
          <a:blip r:embed="rId2"/>
          <a:stretch>
            <a:fillRect/>
          </a:stretch>
        </p:blipFill>
        <p:spPr>
          <a:xfrm>
            <a:off x="2362200" y="2462213"/>
            <a:ext cx="3595688" cy="3694112"/>
          </a:xfrm>
          <a:prstGeom prst="rect">
            <a:avLst/>
          </a:prstGeom>
          <a:noFill/>
          <a:ln w="9525">
            <a:noFill/>
          </a:ln>
        </p:spPr>
      </p:pic>
      <p:sp>
        <p:nvSpPr>
          <p:cNvPr id="3" name="Text Box 2"/>
          <p:cNvSpPr txBox="1"/>
          <p:nvPr/>
        </p:nvSpPr>
        <p:spPr>
          <a:xfrm>
            <a:off x="1314450" y="1727200"/>
            <a:ext cx="7753350" cy="583565"/>
          </a:xfrm>
          <a:prstGeom prst="rect">
            <a:avLst/>
          </a:prstGeom>
          <a:noFill/>
        </p:spPr>
        <p:txBody>
          <a:bodyPr wrap="square" rtlCol="0">
            <a:spAutoFit/>
          </a:bodyPr>
          <a:p>
            <a:r>
              <a:rPr sz="3200" b="1" dirty="0">
                <a:sym typeface="+mn-ea"/>
              </a:rPr>
              <a:t>Zwingli </a:t>
            </a:r>
            <a:r>
              <a:rPr lang="en-US" sz="3200" b="1" dirty="0">
                <a:sym typeface="+mn-ea"/>
              </a:rPr>
              <a:t>and the Anabaptists</a:t>
            </a:r>
            <a:endParaRPr lang="en-US" sz="3200" b="1" dirty="0">
              <a:sym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pic>
        <p:nvPicPr>
          <p:cNvPr id="62470" name="Picture 2"/>
          <p:cNvPicPr>
            <a:picLocks noChangeAspect="1"/>
          </p:cNvPicPr>
          <p:nvPr/>
        </p:nvPicPr>
        <p:blipFill>
          <a:blip r:embed="rId2"/>
          <a:stretch>
            <a:fillRect/>
          </a:stretch>
        </p:blipFill>
        <p:spPr>
          <a:xfrm>
            <a:off x="1739900" y="2381885"/>
            <a:ext cx="5708650" cy="3671570"/>
          </a:xfrm>
          <a:prstGeom prst="rect">
            <a:avLst/>
          </a:prstGeom>
          <a:noFill/>
          <a:ln w="9525">
            <a:noFill/>
          </a:ln>
        </p:spPr>
      </p:pic>
      <p:sp>
        <p:nvSpPr>
          <p:cNvPr id="7" name="Text Box 6"/>
          <p:cNvSpPr txBox="1"/>
          <p:nvPr/>
        </p:nvSpPr>
        <p:spPr>
          <a:xfrm>
            <a:off x="1568450" y="6172200"/>
            <a:ext cx="6565900" cy="829945"/>
          </a:xfrm>
          <a:prstGeom prst="rect">
            <a:avLst/>
          </a:prstGeom>
          <a:noFill/>
        </p:spPr>
        <p:txBody>
          <a:bodyPr wrap="square" rtlCol="0">
            <a:spAutoFit/>
          </a:bodyPr>
          <a:p>
            <a:r>
              <a:rPr sz="2400" dirty="0">
                <a:sym typeface="+mn-ea"/>
              </a:rPr>
              <a:t>Martin Luther  (10 Nov 1483 – 18 Feb 1546)</a:t>
            </a:r>
            <a:endParaRPr sz="2400" dirty="0">
              <a:latin typeface="Calibri" pitchFamily="34" charset="0"/>
            </a:endParaRPr>
          </a:p>
          <a:p>
            <a:endParaRPr lang="en-US" sz="2400"/>
          </a:p>
        </p:txBody>
      </p:sp>
      <p:sp>
        <p:nvSpPr>
          <p:cNvPr id="3" name="Text Box 2"/>
          <p:cNvSpPr txBox="1"/>
          <p:nvPr/>
        </p:nvSpPr>
        <p:spPr>
          <a:xfrm>
            <a:off x="2152650" y="1498600"/>
            <a:ext cx="5391150" cy="583565"/>
          </a:xfrm>
          <a:prstGeom prst="rect">
            <a:avLst/>
          </a:prstGeom>
          <a:noFill/>
        </p:spPr>
        <p:txBody>
          <a:bodyPr wrap="square" rtlCol="0">
            <a:spAutoFit/>
          </a:bodyPr>
          <a:p>
            <a:r>
              <a:rPr lang="en-US" sz="3200" b="1" dirty="0">
                <a:sym typeface="+mn-ea"/>
              </a:rPr>
              <a:t>Luther and the Jews</a:t>
            </a:r>
            <a:endParaRPr lang="en-US" sz="3200" b="1" dirty="0">
              <a:sym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10" name="TextBox 9"/>
          <p:cNvSpPr txBox="1"/>
          <p:nvPr/>
        </p:nvSpPr>
        <p:spPr>
          <a:xfrm>
            <a:off x="914400" y="1600200"/>
            <a:ext cx="6019800" cy="645160"/>
          </a:xfrm>
          <a:prstGeom prst="rect">
            <a:avLst/>
          </a:prstGeom>
          <a:noFill/>
          <a:ln w="9525">
            <a:noFill/>
          </a:ln>
        </p:spPr>
        <p:txBody>
          <a:bodyPr>
            <a:spAutoFit/>
          </a:bodyPr>
          <a:p>
            <a:r>
              <a:rPr sz="3600" b="1" dirty="0">
                <a:latin typeface="Cambria" pitchFamily="18" charset="0"/>
              </a:rPr>
              <a:t>Counter Reformation</a:t>
            </a:r>
            <a:endParaRPr sz="3600" b="1" dirty="0">
              <a:latin typeface="Cambria" pitchFamily="18" charset="0"/>
            </a:endParaRPr>
          </a:p>
        </p:txBody>
      </p:sp>
      <p:sp>
        <p:nvSpPr>
          <p:cNvPr id="8" name="TextBox 7"/>
          <p:cNvSpPr txBox="1"/>
          <p:nvPr/>
        </p:nvSpPr>
        <p:spPr>
          <a:xfrm>
            <a:off x="427355" y="2352040"/>
            <a:ext cx="8615045" cy="4399915"/>
          </a:xfrm>
          <a:prstGeom prst="rect">
            <a:avLst/>
          </a:prstGeom>
          <a:noFill/>
          <a:ln w="9525">
            <a:noFill/>
          </a:ln>
        </p:spPr>
        <p:txBody>
          <a:bodyPr wrap="square">
            <a:spAutoFit/>
          </a:bodyPr>
          <a:p>
            <a:pPr marL="457200" indent="-457200">
              <a:buFont typeface="Arial" panose="020B0604020202090204" pitchFamily="34" charset="0"/>
              <a:buChar char="•"/>
            </a:pPr>
            <a:r>
              <a:rPr lang="en-US" sz="2800" dirty="0">
                <a:latin typeface="Calibri" pitchFamily="34" charset="0"/>
              </a:rPr>
              <a:t>Queen “Bloody” Mary</a:t>
            </a:r>
            <a:endParaRPr lang="en-US" sz="2800" dirty="0">
              <a:latin typeface="Calibri" pitchFamily="34" charset="0"/>
            </a:endParaRPr>
          </a:p>
          <a:p>
            <a:pPr marL="457200" indent="-457200">
              <a:buFont typeface="Arial" panose="020B0604020202090204" pitchFamily="34" charset="0"/>
              <a:buChar char="•"/>
            </a:pPr>
            <a:r>
              <a:rPr sz="2800" dirty="0">
                <a:sym typeface="+mn-ea"/>
              </a:rPr>
              <a:t>Hugh Latimer and his friend Nicholas Ridley</a:t>
            </a:r>
            <a:endParaRPr sz="2800" dirty="0">
              <a:latin typeface="Calibri" pitchFamily="34" charset="0"/>
            </a:endParaRPr>
          </a:p>
          <a:p>
            <a:pPr>
              <a:buFont typeface="Arial" panose="020B0604020202090204" pitchFamily="34" charset="0"/>
            </a:pPr>
            <a:endParaRPr sz="2800" dirty="0">
              <a:latin typeface="Calibri" pitchFamily="34" charset="0"/>
            </a:endParaRPr>
          </a:p>
          <a:p>
            <a:r>
              <a:rPr lang="en-US" sz="2800" dirty="0">
                <a:latin typeface="Calibri" pitchFamily="34" charset="0"/>
              </a:rPr>
              <a:t>A</a:t>
            </a:r>
            <a:r>
              <a:rPr sz="2800" dirty="0">
                <a:latin typeface="Calibri" pitchFamily="34" charset="0"/>
              </a:rPr>
              <a:t>s they were both about to be burned as heretics for their teachings and beliefs outside Balliol College, Oxford (16 October 1555)</a:t>
            </a:r>
            <a:r>
              <a:rPr lang="en-US" sz="2800" dirty="0">
                <a:latin typeface="Calibri" pitchFamily="34" charset="0"/>
              </a:rPr>
              <a:t>. </a:t>
            </a:r>
            <a:r>
              <a:rPr sz="2800" dirty="0">
                <a:latin typeface="Calibri" pitchFamily="34" charset="0"/>
              </a:rPr>
              <a:t>Hugh Latimer To his friend Nicholas Ridley be of good comfort, Master Ridley, and play the man! We shall this day light such a candle, by God's grace, in England, as I trust shall never be put out</a:t>
            </a:r>
            <a:endParaRPr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609600" y="990600"/>
            <a:ext cx="7963535" cy="3556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3200" b="1" dirty="0">
                <a:latin typeface="Cambria" pitchFamily="18" charset="0"/>
                <a:sym typeface="+mn-ea"/>
              </a:rPr>
              <a:t>Chapter and Verse Division of the Bible</a:t>
            </a:r>
            <a:endParaRPr sz="3200" b="1" dirty="0">
              <a:latin typeface="Cambria" pitchFamily="18" charset="0"/>
              <a:sym typeface="+mn-ea"/>
            </a:endParaRPr>
          </a:p>
        </p:txBody>
      </p:sp>
      <p:sp>
        <p:nvSpPr>
          <p:cNvPr id="41989" name="TextBox 10"/>
          <p:cNvSpPr txBox="1"/>
          <p:nvPr/>
        </p:nvSpPr>
        <p:spPr>
          <a:xfrm>
            <a:off x="76200" y="1752600"/>
            <a:ext cx="9063038" cy="4523105"/>
          </a:xfrm>
          <a:prstGeom prst="rect">
            <a:avLst/>
          </a:prstGeom>
          <a:noFill/>
          <a:ln w="9525">
            <a:noFill/>
          </a:ln>
        </p:spPr>
        <p:txBody>
          <a:bodyPr>
            <a:spAutoFit/>
          </a:bodyPr>
          <a:p>
            <a:pPr marL="342900" indent="-342900">
              <a:buFont typeface="Arial" panose="020B0604020202090204" pitchFamily="34" charset="0"/>
              <a:buChar char="•"/>
            </a:pPr>
            <a:r>
              <a:rPr sz="2400" dirty="0">
                <a:latin typeface="Calibri" pitchFamily="34" charset="0"/>
              </a:rPr>
              <a:t>The </a:t>
            </a:r>
            <a:r>
              <a:rPr sz="2400" b="1" dirty="0">
                <a:latin typeface="Calibri" pitchFamily="34" charset="0"/>
              </a:rPr>
              <a:t>chapter </a:t>
            </a:r>
            <a:r>
              <a:rPr sz="2400" dirty="0">
                <a:latin typeface="Calibri" pitchFamily="34" charset="0"/>
              </a:rPr>
              <a:t>divisions commonly used today were developed by Stephen Langton, an Archbishop of Canterbury. Langton put the modern chapter divisions into place in around A.D. 1227.</a:t>
            </a:r>
            <a:endParaRPr sz="2400" dirty="0">
              <a:latin typeface="Calibri" pitchFamily="34" charset="0"/>
            </a:endParaRPr>
          </a:p>
          <a:p>
            <a:pPr marL="342900" indent="-342900">
              <a:buFont typeface="Arial" panose="020B0604020202090204" pitchFamily="34" charset="0"/>
              <a:buChar char="•"/>
            </a:pPr>
            <a:r>
              <a:rPr sz="2400" dirty="0">
                <a:latin typeface="Calibri" pitchFamily="34" charset="0"/>
              </a:rPr>
              <a:t>The Hebrew Old Testament was divided into </a:t>
            </a:r>
            <a:r>
              <a:rPr sz="2400" b="1" dirty="0">
                <a:latin typeface="Calibri" pitchFamily="34" charset="0"/>
              </a:rPr>
              <a:t>verses </a:t>
            </a:r>
            <a:r>
              <a:rPr sz="2400" dirty="0">
                <a:latin typeface="Calibri" pitchFamily="34" charset="0"/>
              </a:rPr>
              <a:t>by a Jewish rabbi by the name of Nathan in A.D. 1448. </a:t>
            </a:r>
            <a:endParaRPr sz="2400" dirty="0">
              <a:latin typeface="Calibri" pitchFamily="34" charset="0"/>
            </a:endParaRPr>
          </a:p>
          <a:p>
            <a:pPr marL="342900" indent="-342900">
              <a:buFont typeface="Arial" panose="020B0604020202090204" pitchFamily="34" charset="0"/>
              <a:buChar char="•"/>
            </a:pPr>
            <a:r>
              <a:rPr sz="2400" dirty="0">
                <a:latin typeface="Calibri" pitchFamily="34" charset="0"/>
              </a:rPr>
              <a:t>Robert Estienne, who was also known as Stephanus, was the first to divide the New Testament into standard </a:t>
            </a:r>
            <a:r>
              <a:rPr sz="2400" b="1" dirty="0">
                <a:latin typeface="Calibri" pitchFamily="34" charset="0"/>
              </a:rPr>
              <a:t>numbered verses</a:t>
            </a:r>
            <a:r>
              <a:rPr sz="2400" dirty="0">
                <a:latin typeface="Calibri" pitchFamily="34" charset="0"/>
              </a:rPr>
              <a:t>, in 1555. Stephanus essentially used Nathan's verse divisions for the Old Testament. The first translation to employ his versification was the Geneva translation of 1557 (whole Bible, 1560)</a:t>
            </a:r>
            <a:endParaRPr sz="2400" dirty="0">
              <a:latin typeface="Calibri"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10" name="TextBox 9"/>
          <p:cNvSpPr txBox="1"/>
          <p:nvPr/>
        </p:nvSpPr>
        <p:spPr>
          <a:xfrm>
            <a:off x="914400" y="1600200"/>
            <a:ext cx="6019800" cy="645160"/>
          </a:xfrm>
          <a:prstGeom prst="rect">
            <a:avLst/>
          </a:prstGeom>
          <a:noFill/>
          <a:ln w="9525">
            <a:noFill/>
          </a:ln>
        </p:spPr>
        <p:txBody>
          <a:bodyPr>
            <a:spAutoFit/>
          </a:bodyPr>
          <a:p>
            <a:r>
              <a:rPr sz="3600" b="1" dirty="0">
                <a:latin typeface="Cambria" pitchFamily="18" charset="0"/>
              </a:rPr>
              <a:t>Counter Reformation</a:t>
            </a:r>
            <a:endParaRPr sz="3600" b="1" dirty="0">
              <a:latin typeface="Cambria" pitchFamily="18" charset="0"/>
            </a:endParaRPr>
          </a:p>
        </p:txBody>
      </p:sp>
      <p:sp>
        <p:nvSpPr>
          <p:cNvPr id="8" name="TextBox 7"/>
          <p:cNvSpPr txBox="1"/>
          <p:nvPr/>
        </p:nvSpPr>
        <p:spPr>
          <a:xfrm>
            <a:off x="427355" y="2352040"/>
            <a:ext cx="8615045" cy="4523105"/>
          </a:xfrm>
          <a:prstGeom prst="rect">
            <a:avLst/>
          </a:prstGeom>
          <a:noFill/>
          <a:ln w="9525">
            <a:noFill/>
          </a:ln>
        </p:spPr>
        <p:txBody>
          <a:bodyPr wrap="square">
            <a:spAutoFit/>
          </a:bodyPr>
          <a:p>
            <a:pPr marL="457200" indent="-457200">
              <a:buFont typeface="Arial" panose="020B0604020202090204" pitchFamily="34" charset="0"/>
              <a:buChar char="•"/>
            </a:pPr>
            <a:r>
              <a:rPr lang="en-US" sz="4800" dirty="0">
                <a:latin typeface="Calibri" pitchFamily="34" charset="0"/>
              </a:rPr>
              <a:t>Society of Jesus aka the Jesuit Order founded by Ignatius of Loyola and six companions with the approval of Pope Paul III in 1540 </a:t>
            </a:r>
            <a:endParaRPr lang="en-US" sz="4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69638" name="TextBox 12"/>
          <p:cNvSpPr txBox="1"/>
          <p:nvPr/>
        </p:nvSpPr>
        <p:spPr>
          <a:xfrm>
            <a:off x="838200" y="1771650"/>
            <a:ext cx="8153400" cy="1445260"/>
          </a:xfrm>
          <a:prstGeom prst="rect">
            <a:avLst/>
          </a:prstGeom>
          <a:noFill/>
          <a:ln w="9525">
            <a:noFill/>
          </a:ln>
        </p:spPr>
        <p:txBody>
          <a:bodyPr>
            <a:spAutoFit/>
          </a:bodyPr>
          <a:p>
            <a:r>
              <a:rPr lang="en-US" sz="4400" dirty="0">
                <a:latin typeface="Calibri" pitchFamily="34" charset="0"/>
              </a:rPr>
              <a:t>1</a:t>
            </a:r>
            <a:r>
              <a:rPr sz="4400" dirty="0">
                <a:latin typeface="Calibri" pitchFamily="34" charset="0"/>
              </a:rPr>
              <a:t>. Theories of Atonement</a:t>
            </a:r>
            <a:endParaRPr sz="4400" dirty="0">
              <a:latin typeface="Calibri" pitchFamily="34" charset="0"/>
            </a:endParaRPr>
          </a:p>
          <a:p>
            <a:r>
              <a:rPr lang="en-US" sz="4400" dirty="0">
                <a:latin typeface="Calibri" pitchFamily="34" charset="0"/>
              </a:rPr>
              <a:t>2</a:t>
            </a:r>
            <a:r>
              <a:rPr sz="4400" dirty="0">
                <a:latin typeface="Calibri" pitchFamily="34" charset="0"/>
              </a:rPr>
              <a:t>. Doctrines that Divide</a:t>
            </a:r>
            <a:endParaRPr sz="4400" dirty="0">
              <a:latin typeface="Calibri"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70661" name="TextBox 12"/>
          <p:cNvSpPr txBox="1"/>
          <p:nvPr/>
        </p:nvSpPr>
        <p:spPr>
          <a:xfrm>
            <a:off x="407035" y="6091555"/>
            <a:ext cx="8660130" cy="460375"/>
          </a:xfrm>
          <a:prstGeom prst="rect">
            <a:avLst/>
          </a:prstGeom>
          <a:noFill/>
          <a:ln w="9525">
            <a:noFill/>
          </a:ln>
        </p:spPr>
        <p:txBody>
          <a:bodyPr wrap="square">
            <a:spAutoFit/>
          </a:bodyPr>
          <a:p>
            <a:r>
              <a:rPr sz="2400" dirty="0">
                <a:latin typeface="Calibri" pitchFamily="34" charset="0"/>
              </a:rPr>
              <a:t>John Calvin; born Jehan Cauvin; 10 July 1509 – 27 May 1564)</a:t>
            </a:r>
            <a:endParaRPr sz="2400" dirty="0">
              <a:latin typeface="Calibri" pitchFamily="34" charset="0"/>
            </a:endParaRPr>
          </a:p>
        </p:txBody>
      </p:sp>
      <p:pic>
        <p:nvPicPr>
          <p:cNvPr id="70662" name="Picture 1"/>
          <p:cNvPicPr>
            <a:picLocks noChangeAspect="1"/>
          </p:cNvPicPr>
          <p:nvPr/>
        </p:nvPicPr>
        <p:blipFill>
          <a:blip r:embed="rId2"/>
          <a:stretch>
            <a:fillRect/>
          </a:stretch>
        </p:blipFill>
        <p:spPr>
          <a:xfrm>
            <a:off x="1757363" y="1525588"/>
            <a:ext cx="5024437" cy="4327525"/>
          </a:xfrm>
          <a:prstGeom prst="rect">
            <a:avLst/>
          </a:prstGeom>
          <a:noFill/>
          <a:ln w="9525">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sp>
        <p:nvSpPr>
          <p:cNvPr id="71685" name="TextBox 12"/>
          <p:cNvSpPr txBox="1"/>
          <p:nvPr/>
        </p:nvSpPr>
        <p:spPr>
          <a:xfrm>
            <a:off x="914400" y="6091238"/>
            <a:ext cx="7772400" cy="461962"/>
          </a:xfrm>
          <a:prstGeom prst="rect">
            <a:avLst/>
          </a:prstGeom>
          <a:noFill/>
          <a:ln w="9525">
            <a:noFill/>
          </a:ln>
        </p:spPr>
        <p:txBody>
          <a:bodyPr>
            <a:spAutoFit/>
          </a:bodyPr>
          <a:p>
            <a:r>
              <a:rPr sz="2400" dirty="0">
                <a:latin typeface="Calibri" pitchFamily="34" charset="0"/>
              </a:rPr>
              <a:t>Jacobus Arminius (Oct 10, 1560 – Oct 19, 1609)</a:t>
            </a:r>
            <a:endParaRPr sz="2200" dirty="0">
              <a:latin typeface="Calibri" pitchFamily="34" charset="0"/>
            </a:endParaRPr>
          </a:p>
        </p:txBody>
      </p:sp>
      <p:pic>
        <p:nvPicPr>
          <p:cNvPr id="71686" name="Picture 2"/>
          <p:cNvPicPr>
            <a:picLocks noChangeAspect="1"/>
          </p:cNvPicPr>
          <p:nvPr/>
        </p:nvPicPr>
        <p:blipFill>
          <a:blip r:embed="rId2"/>
          <a:stretch>
            <a:fillRect/>
          </a:stretch>
        </p:blipFill>
        <p:spPr>
          <a:xfrm>
            <a:off x="2514600" y="2057400"/>
            <a:ext cx="2943225" cy="3810000"/>
          </a:xfrm>
          <a:prstGeom prst="rect">
            <a:avLst/>
          </a:prstGeom>
          <a:noFill/>
          <a:ln w="9525">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pic>
        <p:nvPicPr>
          <p:cNvPr id="72709" name="Picture 1"/>
          <p:cNvPicPr>
            <a:picLocks noChangeAspect="1"/>
          </p:cNvPicPr>
          <p:nvPr/>
        </p:nvPicPr>
        <p:blipFill>
          <a:blip r:embed="rId2"/>
          <a:stretch>
            <a:fillRect/>
          </a:stretch>
        </p:blipFill>
        <p:spPr>
          <a:xfrm>
            <a:off x="180975" y="1838325"/>
            <a:ext cx="8743950" cy="3419475"/>
          </a:xfrm>
          <a:prstGeom prst="rect">
            <a:avLst/>
          </a:prstGeom>
          <a:noFill/>
          <a:ln w="9525">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304800" y="990600"/>
            <a:ext cx="8763000" cy="3810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2800" b="1" dirty="0">
                <a:latin typeface="Cambria" pitchFamily="18" charset="0"/>
                <a:sym typeface="+mn-ea"/>
              </a:rPr>
              <a:t>THE REFORMED CHURCH  (1453 A.D. - 1648 A.D.)</a:t>
            </a:r>
            <a:endParaRPr sz="2800" b="1" dirty="0">
              <a:latin typeface="Cambria" pitchFamily="18" charset="0"/>
            </a:endParaRPr>
          </a:p>
        </p:txBody>
      </p:sp>
      <p:pic>
        <p:nvPicPr>
          <p:cNvPr id="73733" name="Picture 2"/>
          <p:cNvPicPr>
            <a:picLocks noChangeAspect="1"/>
          </p:cNvPicPr>
          <p:nvPr/>
        </p:nvPicPr>
        <p:blipFill>
          <a:blip r:embed="rId2"/>
          <a:stretch>
            <a:fillRect/>
          </a:stretch>
        </p:blipFill>
        <p:spPr>
          <a:xfrm>
            <a:off x="0" y="1728788"/>
            <a:ext cx="9144000" cy="4062412"/>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171" name="Subtitle 2"/>
          <p:cNvSpPr>
            <a:spLocks noGrp="1"/>
          </p:cNvSpPr>
          <p:nvPr>
            <p:ph type="subTitle" idx="1"/>
          </p:nvPr>
        </p:nvSpPr>
        <p:spPr>
          <a:xfrm>
            <a:off x="605155" y="954405"/>
            <a:ext cx="8534400" cy="5867400"/>
          </a:xfrm>
        </p:spPr>
        <p:txBody>
          <a:bodyPr vert="horz" wrap="square" lIns="91440" tIns="45720" rIns="91440" bIns="45720" anchor="t"/>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r>
              <a:rPr lang="en-US" sz="3200" b="1" noProof="0" dirty="0" smtClean="0">
                <a:ln>
                  <a:noFill/>
                </a:ln>
                <a:effectLst/>
                <a:uLnTx/>
                <a:uFillTx/>
                <a:latin typeface="Cambria" pitchFamily="18" charset="0"/>
                <a:sym typeface="+mn-ea"/>
              </a:rPr>
              <a:t>Definitions of Church History:</a:t>
            </a: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1"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571500" marR="0" lvl="0" indent="-5715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Church history or the history of the Church is the historical account of the Church from its inception to date </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571500" marR="0" lvl="0" indent="-5715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Church history is the historical account of the dealings of God among His people in human history</a:t>
            </a: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571500" marR="0" lvl="0" indent="-571500" algn="l" defTabSz="685800" rtl="0" eaLnBrk="1" fontAlgn="auto" latinLnBrk="0" hangingPunct="1">
              <a:lnSpc>
                <a:spcPct val="90000"/>
              </a:lnSpc>
              <a:spcBef>
                <a:spcPts val="750"/>
              </a:spcBef>
              <a:spcAft>
                <a:spcPts val="0"/>
              </a:spcAft>
              <a:buClrTx/>
              <a:buSzTx/>
              <a:buFont typeface="Arial" panose="020B0604020202090204" pitchFamily="34" charset="0"/>
              <a:buChar char="•"/>
              <a:defRPr/>
            </a:pPr>
            <a:r>
              <a:rPr lang="en-US" sz="3200" noProof="0" dirty="0" smtClean="0">
                <a:ln>
                  <a:noFill/>
                </a:ln>
                <a:effectLst/>
                <a:uLnTx/>
                <a:uFillTx/>
                <a:latin typeface="Cambria" pitchFamily="18" charset="0"/>
                <a:sym typeface="+mn-ea"/>
              </a:rPr>
              <a:t>Church history is the historical account of the activities of the Church in the midst of human civilizations in time</a:t>
            </a:r>
            <a:endParaRPr kumimoji="0" lang="en-US"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9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47110" name="Subtitle 2"/>
          <p:cNvSpPr txBox="1"/>
          <p:nvPr/>
        </p:nvSpPr>
        <p:spPr>
          <a:xfrm>
            <a:off x="609600" y="990600"/>
            <a:ext cx="7963535" cy="355600"/>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9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90204" pitchFamily="34" charset="0"/>
              <a:buChar char="•"/>
              <a:defRPr sz="1300" kern="1200">
                <a:solidFill>
                  <a:schemeClr val="tx1"/>
                </a:solidFill>
                <a:latin typeface="+mn-lt"/>
                <a:ea typeface="+mn-ea"/>
                <a:cs typeface="+mn-cs"/>
              </a:defRPr>
            </a:lvl5pPr>
          </a:lstStyle>
          <a:p>
            <a:pPr marL="0" indent="0" defTabSz="685800">
              <a:buNone/>
            </a:pPr>
            <a:r>
              <a:rPr sz="3200" b="1" dirty="0">
                <a:latin typeface="Cambria" pitchFamily="18" charset="0"/>
                <a:sym typeface="+mn-ea"/>
              </a:rPr>
              <a:t>Chapter and Verse Division of the Bible</a:t>
            </a:r>
            <a:endParaRPr sz="3200" b="1" dirty="0">
              <a:latin typeface="Cambria" pitchFamily="18" charset="0"/>
              <a:sym typeface="+mn-ea"/>
            </a:endParaRPr>
          </a:p>
        </p:txBody>
      </p:sp>
      <p:sp>
        <p:nvSpPr>
          <p:cNvPr id="41989" name="TextBox 10"/>
          <p:cNvSpPr txBox="1"/>
          <p:nvPr/>
        </p:nvSpPr>
        <p:spPr>
          <a:xfrm>
            <a:off x="76200" y="1752600"/>
            <a:ext cx="9063038" cy="4523105"/>
          </a:xfrm>
          <a:prstGeom prst="rect">
            <a:avLst/>
          </a:prstGeom>
          <a:noFill/>
          <a:ln w="9525">
            <a:noFill/>
          </a:ln>
        </p:spPr>
        <p:txBody>
          <a:bodyPr>
            <a:spAutoFit/>
          </a:bodyPr>
          <a:p>
            <a:pPr marL="342900" indent="-342900">
              <a:buFont typeface="Arial" panose="020B0604020202090204" pitchFamily="34" charset="0"/>
              <a:buChar char="•"/>
            </a:pPr>
            <a:r>
              <a:rPr sz="2400" dirty="0">
                <a:latin typeface="Calibri" pitchFamily="34" charset="0"/>
              </a:rPr>
              <a:t>The </a:t>
            </a:r>
            <a:r>
              <a:rPr sz="2400" b="1" dirty="0">
                <a:latin typeface="Calibri" pitchFamily="34" charset="0"/>
              </a:rPr>
              <a:t>chapter </a:t>
            </a:r>
            <a:r>
              <a:rPr sz="2400" dirty="0">
                <a:latin typeface="Calibri" pitchFamily="34" charset="0"/>
              </a:rPr>
              <a:t>divisions commonly used today were developed by Stephen Langton, an Archbishop of Canterbury. Langton put the modern chapter divisions into place in around A.D. 1227.</a:t>
            </a:r>
            <a:endParaRPr sz="2400" dirty="0">
              <a:latin typeface="Calibri" pitchFamily="34" charset="0"/>
            </a:endParaRPr>
          </a:p>
          <a:p>
            <a:pPr marL="342900" indent="-342900">
              <a:buFont typeface="Arial" panose="020B0604020202090204" pitchFamily="34" charset="0"/>
              <a:buChar char="•"/>
            </a:pPr>
            <a:r>
              <a:rPr sz="2400" dirty="0">
                <a:latin typeface="Calibri" pitchFamily="34" charset="0"/>
              </a:rPr>
              <a:t>The Hebrew Old Testament was divided into </a:t>
            </a:r>
            <a:r>
              <a:rPr sz="2400" b="1" dirty="0">
                <a:latin typeface="Calibri" pitchFamily="34" charset="0"/>
              </a:rPr>
              <a:t>verses </a:t>
            </a:r>
            <a:r>
              <a:rPr sz="2400" dirty="0">
                <a:latin typeface="Calibri" pitchFamily="34" charset="0"/>
              </a:rPr>
              <a:t>by a Jewish rabbi by the name of Nathan in A.D. 1448. </a:t>
            </a:r>
            <a:endParaRPr sz="2400" dirty="0">
              <a:latin typeface="Calibri" pitchFamily="34" charset="0"/>
            </a:endParaRPr>
          </a:p>
          <a:p>
            <a:pPr marL="342900" indent="-342900">
              <a:buFont typeface="Arial" panose="020B0604020202090204" pitchFamily="34" charset="0"/>
              <a:buChar char="•"/>
            </a:pPr>
            <a:r>
              <a:rPr sz="2400" dirty="0">
                <a:latin typeface="Calibri" pitchFamily="34" charset="0"/>
              </a:rPr>
              <a:t>Robert Estienne, who was also known as Stephanus, was the first to divide the New Testament into standard </a:t>
            </a:r>
            <a:r>
              <a:rPr sz="2400" b="1" dirty="0">
                <a:latin typeface="Calibri" pitchFamily="34" charset="0"/>
              </a:rPr>
              <a:t>numbered verses</a:t>
            </a:r>
            <a:r>
              <a:rPr sz="2400" dirty="0">
                <a:latin typeface="Calibri" pitchFamily="34" charset="0"/>
              </a:rPr>
              <a:t>, in 1555. Stephanus essentially used Nathan's verse divisions for the Old Testament. The first translation to employ his versification was the Geneva translation of 1557 (whole Bible, 1560)</a:t>
            </a:r>
            <a:endParaRPr sz="2400" dirty="0">
              <a:latin typeface="Calibri"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dullam Logo"/>
          <p:cNvPicPr>
            <a:picLocks noChangeAspect="1"/>
          </p:cNvPicPr>
          <p:nvPr/>
        </p:nvPicPr>
        <p:blipFill>
          <a:blip r:embed="rId1"/>
          <a:stretch>
            <a:fillRect/>
          </a:stretch>
        </p:blipFill>
        <p:spPr>
          <a:xfrm>
            <a:off x="326390" y="222885"/>
            <a:ext cx="1988185" cy="635635"/>
          </a:xfrm>
          <a:prstGeom prst="rect">
            <a:avLst/>
          </a:prstGeom>
        </p:spPr>
      </p:pic>
      <p:sp>
        <p:nvSpPr>
          <p:cNvPr id="7170" name="Title 1"/>
          <p:cNvSpPr>
            <a:spLocks noGrp="1"/>
          </p:cNvSpPr>
          <p:nvPr/>
        </p:nvSpPr>
        <p:spPr>
          <a:xfrm>
            <a:off x="325755" y="222885"/>
            <a:ext cx="8818245" cy="557530"/>
          </a:xfrm>
          <a:prstGeom prst="rect">
            <a:avLst/>
          </a:prstGeom>
          <a:noFill/>
          <a:ln w="9525">
            <a:noFill/>
          </a:ln>
        </p:spPr>
        <p:txBody>
          <a:bodyPr vert="horz" wrap="square" lIns="91440" tIns="45720" rIns="91440" bIns="45720" numCol="1" rtlCol="0" anchor="b" anchorCtr="0" compatLnSpc="1">
            <a:normAutofit fontScale="7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solidFill>
                <a:effectLst/>
                <a:uLnTx/>
                <a:uFillTx/>
                <a:latin typeface="Cambria" pitchFamily="18" charset="0"/>
                <a:ea typeface="+mj-ea"/>
                <a:cs typeface="+mj-cs"/>
              </a:rPr>
              <a:t>CHURCH HISTORY SURVEY</a:t>
            </a:r>
            <a:endParaRPr kumimoji="0" lang="en-US" sz="36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74755" name="Subtitle 2"/>
          <p:cNvSpPr>
            <a:spLocks noGrp="1"/>
          </p:cNvSpPr>
          <p:nvPr>
            <p:ph type="subTitle" idx="1"/>
          </p:nvPr>
        </p:nvSpPr>
        <p:spPr>
          <a:xfrm>
            <a:off x="609600" y="1295400"/>
            <a:ext cx="8534400" cy="4864735"/>
          </a:xfrm>
        </p:spPr>
        <p:txBody>
          <a:bodyPr vert="horz" wrap="square" lIns="91440" tIns="45720" rIns="91440" bIns="45720" anchor="t"/>
          <a:p>
            <a:pPr algn="l" defTabSz="685800" eaLnBrk="1" hangingPunct="1"/>
            <a:r>
              <a:rPr sz="2800" kern="1200" dirty="0">
                <a:latin typeface="Cambria" pitchFamily="18" charset="0"/>
                <a:ea typeface="+mn-ea"/>
                <a:cs typeface="+mn-cs"/>
              </a:rPr>
              <a:t>Reference:</a:t>
            </a:r>
            <a:endParaRPr sz="2800" kern="1200" dirty="0">
              <a:latin typeface="Cambria" pitchFamily="18" charset="0"/>
              <a:ea typeface="+mn-ea"/>
              <a:cs typeface="+mn-cs"/>
            </a:endParaRPr>
          </a:p>
          <a:p>
            <a:pPr algn="l" defTabSz="685800" eaLnBrk="1" hangingPunct="1"/>
            <a:r>
              <a:rPr sz="2800" kern="1200" dirty="0">
                <a:latin typeface="Cambria" pitchFamily="18" charset="0"/>
                <a:ea typeface="+mn-ea"/>
                <a:cs typeface="+mn-cs"/>
              </a:rPr>
              <a:t>Hurlbut, Jesse Lyman. </a:t>
            </a:r>
            <a:r>
              <a:rPr sz="2800" i="1" kern="1200" dirty="0">
                <a:latin typeface="Cambria" pitchFamily="18" charset="0"/>
                <a:ea typeface="+mn-ea"/>
                <a:cs typeface="+mn-cs"/>
              </a:rPr>
              <a:t>The Story of the Christian Church. </a:t>
            </a:r>
            <a:r>
              <a:rPr sz="2800" kern="1200" dirty="0">
                <a:latin typeface="Cambria" pitchFamily="18" charset="0"/>
                <a:ea typeface="+mn-ea"/>
                <a:cs typeface="+mn-cs"/>
              </a:rPr>
              <a:t>Grand Rapids, Michigan: Zondervan, 1970.</a:t>
            </a:r>
            <a:endParaRPr sz="2800" kern="1200" dirty="0">
              <a:latin typeface="Cambria" pitchFamily="18" charset="0"/>
              <a:ea typeface="+mn-ea"/>
              <a:cs typeface="+mn-cs"/>
            </a:endParaRPr>
          </a:p>
          <a:p>
            <a:pPr algn="l" defTabSz="685800" eaLnBrk="1" hangingPunct="1"/>
            <a:r>
              <a:rPr lang="en-US" sz="100" kern="1200" dirty="0">
                <a:latin typeface="Cambria" pitchFamily="18" charset="0"/>
                <a:ea typeface="+mn-ea"/>
                <a:cs typeface="+mn-cs"/>
              </a:rPr>
              <a:t>b</a:t>
            </a:r>
            <a:endParaRPr sz="2800" kern="1200" dirty="0">
              <a:latin typeface="Cambria" pitchFamily="18" charset="0"/>
              <a:ea typeface="+mn-ea"/>
              <a:cs typeface="+mn-cs"/>
            </a:endParaRPr>
          </a:p>
          <a:p>
            <a:pPr algn="l" defTabSz="685800" eaLnBrk="1" hangingPunct="1"/>
            <a:r>
              <a:rPr lang="en-US" sz="2800" dirty="0">
                <a:latin typeface="Cambria" pitchFamily="18" charset="0"/>
                <a:sym typeface="+mn-ea"/>
              </a:rPr>
              <a:t>Contos, </a:t>
            </a:r>
            <a:r>
              <a:rPr lang="en-US" sz="2800" kern="1200" dirty="0">
                <a:latin typeface="Cambria" pitchFamily="18" charset="0"/>
                <a:ea typeface="+mn-ea"/>
                <a:cs typeface="+mn-cs"/>
              </a:rPr>
              <a:t>Leonidas (2015) “</a:t>
            </a:r>
            <a:r>
              <a:rPr sz="2800" kern="1200" dirty="0">
                <a:latin typeface="Cambria" pitchFamily="18" charset="0"/>
                <a:ea typeface="+mn-ea"/>
                <a:cs typeface="+mn-cs"/>
              </a:rPr>
              <a:t>Orthodox Theology - An Introduction</a:t>
            </a:r>
            <a:r>
              <a:rPr lang="en-US" sz="2800" kern="1200" dirty="0">
                <a:latin typeface="Cambria" pitchFamily="18" charset="0"/>
                <a:ea typeface="+mn-ea"/>
                <a:cs typeface="+mn-cs"/>
              </a:rPr>
              <a:t>” </a:t>
            </a:r>
            <a:r>
              <a:rPr lang="en-US" sz="2800" i="1" kern="1200" dirty="0">
                <a:latin typeface="Cambria" pitchFamily="18" charset="0"/>
                <a:ea typeface="+mn-ea"/>
                <a:cs typeface="+mn-cs"/>
              </a:rPr>
              <a:t>Greek Orthodox Archdiocese of America</a:t>
            </a:r>
            <a:endParaRPr sz="2800" kern="1200" dirty="0">
              <a:latin typeface="Cambria" pitchFamily="18" charset="0"/>
              <a:ea typeface="+mn-ea"/>
              <a:cs typeface="+mn-cs"/>
            </a:endParaRPr>
          </a:p>
          <a:p>
            <a:pPr algn="l" defTabSz="685800" eaLnBrk="1" hangingPunct="1"/>
            <a:r>
              <a:rPr lang="en-US" sz="100" kern="1200" dirty="0">
                <a:latin typeface="Cambria" pitchFamily="18" charset="0"/>
                <a:ea typeface="+mn-ea"/>
                <a:cs typeface="+mn-cs"/>
              </a:rPr>
              <a:t>m</a:t>
            </a:r>
            <a:endParaRPr sz="2800" kern="1200" dirty="0">
              <a:latin typeface="Cambria" pitchFamily="18" charset="0"/>
              <a:ea typeface="+mn-ea"/>
              <a:cs typeface="+mn-cs"/>
            </a:endParaRPr>
          </a:p>
          <a:p>
            <a:pPr algn="l" defTabSz="685800" eaLnBrk="1" hangingPunct="1"/>
            <a:r>
              <a:rPr sz="2800" kern="1200" dirty="0">
                <a:latin typeface="Cambria" pitchFamily="18" charset="0"/>
                <a:ea typeface="+mn-ea"/>
                <a:cs typeface="+mn-cs"/>
              </a:rPr>
              <a:t>Zavada</a:t>
            </a:r>
            <a:r>
              <a:rPr lang="en-US" sz="2800" kern="1200" dirty="0">
                <a:latin typeface="Cambria" pitchFamily="18" charset="0"/>
                <a:ea typeface="+mn-ea"/>
                <a:cs typeface="+mn-cs"/>
              </a:rPr>
              <a:t>, </a:t>
            </a:r>
            <a:r>
              <a:rPr sz="2800" dirty="0">
                <a:latin typeface="Cambria" pitchFamily="18" charset="0"/>
                <a:sym typeface="+mn-ea"/>
              </a:rPr>
              <a:t>Jack </a:t>
            </a:r>
            <a:r>
              <a:rPr lang="en-US" sz="2800" dirty="0">
                <a:latin typeface="Cambria" pitchFamily="18" charset="0"/>
                <a:sym typeface="+mn-ea"/>
              </a:rPr>
              <a:t>(2019) “The Meaning of Heresy in Christianity” </a:t>
            </a:r>
            <a:r>
              <a:rPr lang="en-US" sz="2800" i="1" dirty="0">
                <a:latin typeface="Cambria" pitchFamily="18" charset="0"/>
                <a:sym typeface="+mn-ea"/>
              </a:rPr>
              <a:t>Learn Religions</a:t>
            </a:r>
            <a:endParaRPr lang="en-US" sz="2800" i="1" dirty="0">
              <a:latin typeface="Cambria" pitchFamily="18" charset="0"/>
              <a:sym typeface="+mn-ea"/>
            </a:endParaRPr>
          </a:p>
          <a:p>
            <a:pPr algn="l" defTabSz="685800" eaLnBrk="1" hangingPunct="1"/>
            <a:r>
              <a:rPr lang="en-US" sz="400" i="1" dirty="0">
                <a:latin typeface="Cambria" pitchFamily="18" charset="0"/>
                <a:sym typeface="+mn-ea"/>
              </a:rPr>
              <a:t>m</a:t>
            </a:r>
            <a:endParaRPr lang="en-US" sz="2800" i="1" dirty="0">
              <a:latin typeface="Cambria" pitchFamily="18" charset="0"/>
              <a:sym typeface="+mn-ea"/>
            </a:endParaRPr>
          </a:p>
          <a:p>
            <a:pPr algn="l" defTabSz="685800" eaLnBrk="1" hangingPunct="1"/>
            <a:r>
              <a:rPr lang="en-US" sz="2800" kern="1200" dirty="0">
                <a:latin typeface="Cambria" pitchFamily="18" charset="0"/>
                <a:ea typeface="+mn-ea"/>
                <a:cs typeface="+mn-cs"/>
                <a:sym typeface="+mn-ea"/>
              </a:rPr>
              <a:t>Reaume, </a:t>
            </a:r>
            <a:r>
              <a:rPr lang="en-US" sz="2800" dirty="0">
                <a:latin typeface="Cambria" pitchFamily="18" charset="0"/>
                <a:sym typeface="+mn-ea"/>
              </a:rPr>
              <a:t>Jacob (2017)</a:t>
            </a:r>
            <a:r>
              <a:rPr lang="en-US" sz="2800" kern="1200" dirty="0">
                <a:latin typeface="Cambria" pitchFamily="18" charset="0"/>
                <a:ea typeface="+mn-ea"/>
                <a:cs typeface="+mn-cs"/>
                <a:sym typeface="+mn-ea"/>
              </a:rPr>
              <a:t> “What Good Can a Heretic Bring?</a:t>
            </a:r>
            <a:r>
              <a:rPr lang="en-US" sz="2800" i="1" kern="1200" dirty="0">
                <a:latin typeface="Cambria" pitchFamily="18" charset="0"/>
                <a:ea typeface="+mn-ea"/>
                <a:cs typeface="+mn-cs"/>
                <a:sym typeface="+mn-ea"/>
              </a:rPr>
              <a:t>” The Pastor's Blog </a:t>
            </a:r>
            <a:endParaRPr lang="en-US" sz="2800" i="1" kern="1200" dirty="0">
              <a:latin typeface="Cambria" pitchFamily="18" charset="0"/>
              <a:ea typeface="+mn-ea"/>
              <a:cs typeface="+mn-cs"/>
              <a:sym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35840</Words>
  <Application>WPS Presentation</Application>
  <PresentationFormat>On-screen Show (4:3)</PresentationFormat>
  <Paragraphs>891</Paragraphs>
  <Slides>91</Slides>
  <Notes>0</Notes>
  <HiddenSlides>0</HiddenSlides>
  <MMClips>3</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91</vt:i4>
      </vt:variant>
    </vt:vector>
  </HeadingPairs>
  <TitlesOfParts>
    <vt:vector size="105" baseType="lpstr">
      <vt:lpstr>Arial</vt:lpstr>
      <vt:lpstr>SimSun</vt:lpstr>
      <vt:lpstr>Wingdings</vt:lpstr>
      <vt:lpstr>Calibri</vt:lpstr>
      <vt:lpstr>Helvetica Neue</vt:lpstr>
      <vt:lpstr>Calibri Light</vt:lpstr>
      <vt:lpstr>Cambria</vt:lpstr>
      <vt:lpstr>苹方-简</vt:lpstr>
      <vt:lpstr>微软雅黑</vt:lpstr>
      <vt:lpstr>汉仪旗黑</vt:lpstr>
      <vt:lpstr>Arial Unicode MS</vt:lpstr>
      <vt:lpstr>宋体-简</vt:lpstr>
      <vt:lpstr>Arial Bold</vt:lpstr>
      <vt:lpstr>Office Theme</vt:lpstr>
      <vt:lpstr> COLLEGE ANTHEM</vt:lpstr>
      <vt:lpstr> COLLEGE ANTHEM cont'd</vt:lpstr>
      <vt:lpstr> COLLEGE ANTHEM cont'd</vt:lpstr>
      <vt:lpstr>COLLEGE PLEDGE  (DECLARATION OF FAITH)</vt:lpstr>
      <vt:lpstr>CHURCH HISTORY SURVEY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101: General Studies</dc:title>
  <dc:creator>RCN</dc:creator>
  <cp:lastModifiedBy>mac1</cp:lastModifiedBy>
  <cp:revision>537</cp:revision>
  <dcterms:created xsi:type="dcterms:W3CDTF">2022-03-07T02:50:30Z</dcterms:created>
  <dcterms:modified xsi:type="dcterms:W3CDTF">2022-03-07T02:50:30Z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